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73" r:id="rId4"/>
    <p:sldMasterId id="2147483676" r:id="rId5"/>
    <p:sldMasterId id="2147483679" r:id="rId6"/>
  </p:sldMasterIdLst>
  <p:notesMasterIdLst>
    <p:notesMasterId r:id="rId2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AD8EA"/>
    <a:srgbClr val="87B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A51B7-29C3-4AB1-94A9-4FF09F71399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DE95B-68A0-43E0-9A5C-28A1020A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8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body"/>
          </p:nvPr>
        </p:nvSpPr>
        <p:spPr>
          <a:xfrm>
            <a:off x="718817" y="4444616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3000" b="1" dirty="0" err="1">
                <a:solidFill>
                  <a:srgbClr val="FFFFFF"/>
                </a:solidFill>
                <a:latin typeface="Calibri"/>
              </a:rPr>
              <a:t>Симео́н</a:t>
            </a:r>
            <a:r>
              <a:rPr lang="ru-RU" sz="3000" b="1" dirty="0">
                <a:solidFill>
                  <a:srgbClr val="FFFFFF"/>
                </a:solidFill>
                <a:latin typeface="Calibri"/>
              </a:rPr>
              <a:t> Дени́ </a:t>
            </a:r>
            <a:r>
              <a:rPr lang="ru-RU" sz="3000" b="1" dirty="0" err="1">
                <a:solidFill>
                  <a:srgbClr val="FFFFFF"/>
                </a:solidFill>
                <a:latin typeface="Calibri"/>
              </a:rPr>
              <a:t>Пуассо́н</a:t>
            </a:r>
            <a:r>
              <a:rPr lang="ru-RU" sz="3000" b="1" dirty="0">
                <a:solidFill>
                  <a:srgbClr val="FFFFFF"/>
                </a:solidFill>
                <a:latin typeface="Calibri"/>
              </a:rPr>
              <a:t> (фр. </a:t>
            </a:r>
            <a:r>
              <a:rPr lang="ru-RU" sz="3000" b="1" dirty="0" err="1">
                <a:solidFill>
                  <a:srgbClr val="FFFFFF"/>
                </a:solidFill>
                <a:latin typeface="Calibri"/>
              </a:rPr>
              <a:t>Siméon</a:t>
            </a:r>
            <a:r>
              <a:rPr lang="ru-RU" sz="3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3000" b="1" dirty="0" err="1">
                <a:solidFill>
                  <a:srgbClr val="FFFFFF"/>
                </a:solidFill>
                <a:latin typeface="Calibri"/>
              </a:rPr>
              <a:t>Denis</a:t>
            </a:r>
            <a:r>
              <a:rPr lang="ru-RU" sz="3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3000" b="1" dirty="0" err="1">
                <a:solidFill>
                  <a:srgbClr val="FFFFFF"/>
                </a:solidFill>
                <a:latin typeface="Calibri"/>
              </a:rPr>
              <a:t>Poisson</a:t>
            </a:r>
            <a:r>
              <a:rPr lang="ru-RU" sz="3000" b="1" dirty="0">
                <a:solidFill>
                  <a:srgbClr val="FFFFFF"/>
                </a:solidFill>
                <a:latin typeface="Calibri"/>
              </a:rPr>
              <a:t>, 21 июня 1781, </a:t>
            </a:r>
            <a:r>
              <a:rPr lang="ru-RU" sz="3000" b="1" dirty="0" err="1">
                <a:solidFill>
                  <a:srgbClr val="FFFFFF"/>
                </a:solidFill>
                <a:latin typeface="Calibri"/>
              </a:rPr>
              <a:t>Питивье</a:t>
            </a:r>
            <a:r>
              <a:rPr lang="ru-RU" sz="3000" b="1" dirty="0">
                <a:solidFill>
                  <a:srgbClr val="FFFFFF"/>
                </a:solidFill>
                <a:latin typeface="Calibri"/>
              </a:rPr>
              <a:t>, Франция — 25 апреля 1840, Со, Франция)
Французский физик, механик, математик.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A7EF-DF1C-4AE9-9158-35AD65132E4F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38B-611E-44AE-BDAA-5C81D4128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252-5A7D-4F04-8774-AD247F70060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7F3-1ABB-485A-A40C-EACA556CF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114-706A-4CDD-B373-91DB2D169E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661B-65EC-4F93-B98C-A194ABCB6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5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252-5A7D-4F04-8774-AD247F70060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7F3-1ABB-485A-A40C-EACA556CF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1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A7EF-DF1C-4AE9-9158-35AD65132E4F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38B-611E-44AE-BDAA-5C81D412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3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DA7EF-DF1C-4AE9-9158-35AD65132E4F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438B-611E-44AE-BDAA-5C81D4128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ECE0-6D27-4696-93EB-223E3BA9459A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27AC2D-0035-41B4-9915-3ECC0D521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A7EF-DF1C-4AE9-9158-35AD65132E4F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438B-611E-44AE-BDAA-5C81D4128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AFF2-25FF-4F96-81A0-EF2B21F853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88A-7F57-48CA-8868-66DECAFD2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AFF2-25FF-4F96-81A0-EF2B21F853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88A-7F57-48CA-8868-66DECAFD2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B603114-706A-4CDD-B373-91DB2D169E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68E661B-65EC-4F93-B98C-A194ABCB6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B603114-706A-4CDD-B373-91DB2D169E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68E661B-65EC-4F93-B98C-A194ABCB6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4DA7EF-DF1C-4AE9-9158-35AD65132E4F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85438B-611E-44AE-BDAA-5C81D41288D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995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4DA7EF-DF1C-4AE9-9158-35AD65132E4F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85438B-611E-44AE-BDAA-5C81D412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5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4DA7EF-DF1C-4AE9-9158-35AD65132E4F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85438B-611E-44AE-BDAA-5C81D412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4DA7EF-DF1C-4AE9-9158-35AD65132E4F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85438B-611E-44AE-BDAA-5C81D412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4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4DA7EF-DF1C-4AE9-9158-35AD65132E4F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85438B-611E-44AE-BDAA-5C81D412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3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DA7EF-DF1C-4AE9-9158-35AD65132E4F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438B-611E-44AE-BDAA-5C81D412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1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://wiki-org.ru/wiki/1789" TargetMode="External"/><Relationship Id="rId3" Type="http://schemas.openxmlformats.org/officeDocument/2006/relationships/hyperlink" Target="http://wiki-org.ru/wiki/%D0%9C%D0%B5%D1%85%D0%B0%D0%BD%D0%B8%D0%BA" TargetMode="External"/><Relationship Id="rId7" Type="http://schemas.openxmlformats.org/officeDocument/2006/relationships/image" Target="../media/image11.png"/><Relationship Id="rId12" Type="http://schemas.openxmlformats.org/officeDocument/2006/relationships/hyperlink" Target="http://wiki-org.ru/wiki/3_%D0%B8%D1%8E%D0%BB%D1%8F" TargetMode="External"/><Relationship Id="rId2" Type="http://schemas.openxmlformats.org/officeDocument/2006/relationships/hyperlink" Target="http://wiki-org.ru/wiki/%D0%A3%D1%87%D1%91%D0%BD%D1%8B%D0%B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iki-org.ru/wiki/1787_%D0%B3%D0%BE%D0%B4" TargetMode="External"/><Relationship Id="rId11" Type="http://schemas.openxmlformats.org/officeDocument/2006/relationships/hyperlink" Target="http://wiki-org.ru/wiki/%D0%91%D0%B0%D0%B7%D0%B5%D0%BB%D1%8C" TargetMode="External"/><Relationship Id="rId5" Type="http://schemas.openxmlformats.org/officeDocument/2006/relationships/hyperlink" Target="http://wiki-org.ru/wiki/27_%D1%81%D0%B5%D0%BD%D1%82%D1%8F%D0%B1%D1%80%D1%8F" TargetMode="External"/><Relationship Id="rId10" Type="http://schemas.openxmlformats.org/officeDocument/2006/relationships/hyperlink" Target="http://wiki-org.ru/wiki/1759" TargetMode="External"/><Relationship Id="rId4" Type="http://schemas.openxmlformats.org/officeDocument/2006/relationships/hyperlink" Target="http://wiki-org.ru/wiki/%D0%9F%D0%B5%D1%82%D0%B5%D1%80%D0%B1%D1%83%D1%80%D0%B3%D1%81%D0%BA%D0%B0%D1%8F_%D0%90%D0%BA%D0%B0%D0%B4%D0%B5%D0%BC%D0%B8%D1%8F_%D0%BD%D0%B0%D1%83%D0%BA" TargetMode="External"/><Relationship Id="rId9" Type="http://schemas.openxmlformats.org/officeDocument/2006/relationships/hyperlink" Target="http://wiki-org.ru/wiki/17_%D0%BE%D0%BA%D1%82%D1%8F%D0%B1%D1%80%D1%8F" TargetMode="External"/><Relationship Id="rId14" Type="http://schemas.openxmlformats.org/officeDocument/2006/relationships/hyperlink" Target="http://wiki-org.ru/wiki/%D0%A1%D0%B0%D0%BD%D0%BA%D1%82-%D0%9F%D0%B5%D1%82%D0%B5%D1%80%D0%B1%D1%83%D1%80%D0%B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аставк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-99392"/>
            <a:ext cx="91440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622" y="26369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УРОК-КОНФЕРЕНЦИЯ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6946" y="1772816"/>
            <a:ext cx="9144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Человек должен верить, что непонятное можно </a:t>
            </a:r>
            <a:r>
              <a:rPr lang="ru-RU" b="1" i="1" dirty="0" smtClean="0">
                <a:solidFill>
                  <a:srgbClr val="C00000"/>
                </a:solidFill>
              </a:rPr>
              <a:t>понять </a:t>
            </a:r>
            <a:r>
              <a:rPr lang="en-US" b="1" i="1" dirty="0" smtClean="0">
                <a:solidFill>
                  <a:srgbClr val="C00000"/>
                </a:solidFill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(И. Гёте)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6890" y="3789040"/>
            <a:ext cx="69563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РОЛЬ ВЕЛИКИХ УЧЕНЫХ В </a:t>
            </a:r>
          </a:p>
          <a:p>
            <a:pPr algn="ctr"/>
            <a:r>
              <a:rPr lang="ru-RU" sz="36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ИЗУЧЕНИИ ДИСЦИПЛИНЫ</a:t>
            </a:r>
          </a:p>
          <a:p>
            <a:pPr algn="ctr"/>
            <a:r>
              <a:rPr lang="ru-RU" sz="36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«ТЕХНИЧЕСКАЯ МЕХАНИКА»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2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Объект 6"/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p:blipFill>
        <p:spPr>
          <a:xfrm>
            <a:off x="733832" y="1140658"/>
            <a:ext cx="3658144" cy="4448629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TextShape 2"/>
          <p:cNvSpPr txBox="1"/>
          <p:nvPr/>
        </p:nvSpPr>
        <p:spPr>
          <a:xfrm>
            <a:off x="4842036" y="295432"/>
            <a:ext cx="4088160" cy="1409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sz="2000" b="1" i="1" u="sng" dirty="0"/>
              <a:t>Пуассон никогда не имел </a:t>
            </a:r>
            <a:r>
              <a:rPr lang="ru-RU" sz="2000" b="1" i="1" u="sng" dirty="0" smtClean="0"/>
              <a:t>надобности</a:t>
            </a:r>
            <a:r>
              <a:rPr lang="en-US" sz="2000" dirty="0" smtClean="0"/>
              <a:t> </a:t>
            </a:r>
            <a:r>
              <a:rPr lang="ru-RU" sz="2000" b="1" i="1" u="sng" dirty="0" smtClean="0"/>
              <a:t>тратить </a:t>
            </a:r>
            <a:r>
              <a:rPr lang="ru-RU" sz="2000" b="1" i="1" u="sng" dirty="0"/>
              <a:t>время и силы на искание того, </a:t>
            </a:r>
            <a:endParaRPr lang="ru-RU" sz="2000" dirty="0"/>
          </a:p>
          <a:p>
            <a:r>
              <a:rPr lang="ru-RU" sz="2000" b="1" i="1" u="sng" dirty="0"/>
              <a:t> что уже было </a:t>
            </a:r>
            <a:r>
              <a:rPr lang="ru-RU" sz="2000" b="1" i="1" u="sng" dirty="0" smtClean="0"/>
              <a:t>найдено</a:t>
            </a:r>
          </a:p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r>
              <a:rPr lang="ru-RU" sz="2800" b="1" i="1" u="sng" dirty="0" smtClean="0">
                <a:solidFill>
                  <a:srgbClr val="C00000"/>
                </a:solidFill>
              </a:rPr>
              <a:t>ФРАНЦУЗСКИЙ  </a:t>
            </a:r>
          </a:p>
          <a:p>
            <a:endParaRPr lang="ru-RU" sz="2800" b="1" i="1" u="sng" dirty="0">
              <a:solidFill>
                <a:srgbClr val="C00000"/>
              </a:solidFill>
            </a:endParaRPr>
          </a:p>
          <a:p>
            <a:r>
              <a:rPr lang="ru-RU" sz="2800" b="1" i="1" u="sng" dirty="0" smtClean="0">
                <a:solidFill>
                  <a:srgbClr val="C00000"/>
                </a:solidFill>
              </a:rPr>
              <a:t>ФИЗИК,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</a:rPr>
              <a:t/>
            </a:r>
            <a:br>
              <a:rPr lang="ru-RU" sz="2800" b="1" i="1" u="sng" dirty="0" smtClean="0">
                <a:solidFill>
                  <a:srgbClr val="C00000"/>
                </a:solidFill>
              </a:rPr>
            </a:br>
            <a:r>
              <a:rPr lang="ru-RU" sz="2800" b="1" i="1" u="sng" dirty="0" smtClean="0">
                <a:solidFill>
                  <a:srgbClr val="C00000"/>
                </a:solidFill>
              </a:rPr>
              <a:t>МАТЕМАТИК,</a:t>
            </a:r>
          </a:p>
          <a:p>
            <a:endParaRPr lang="ru-RU" sz="2800" b="1" i="1" u="sng" dirty="0" smtClean="0">
              <a:solidFill>
                <a:srgbClr val="C00000"/>
              </a:solidFill>
            </a:endParaRPr>
          </a:p>
          <a:p>
            <a:r>
              <a:rPr lang="ru-RU" sz="2800" b="1" i="1" u="sng" dirty="0" smtClean="0">
                <a:solidFill>
                  <a:srgbClr val="C00000"/>
                </a:solidFill>
              </a:rPr>
              <a:t>МЕХАНИК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228" y="5926495"/>
            <a:ext cx="40693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b="1" i="1" dirty="0" err="1" smtClean="0">
                <a:solidFill>
                  <a:prstClr val="black"/>
                </a:solidFill>
              </a:rPr>
              <a:t>S.D.Poisson</a:t>
            </a:r>
            <a:r>
              <a:rPr lang="en-US" sz="2800" b="1" i="1" dirty="0" smtClean="0">
                <a:solidFill>
                  <a:prstClr val="black"/>
                </a:solidFill>
              </a:rPr>
              <a:t>, 1781-1840)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820" y="311599"/>
            <a:ext cx="40361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b="1" i="1" dirty="0" err="1">
                <a:solidFill>
                  <a:prstClr val="black"/>
                </a:solidFill>
              </a:rPr>
              <a:t>Симеон</a:t>
            </a:r>
            <a:r>
              <a:rPr lang="ru-RU" sz="2800" b="1" i="1" dirty="0">
                <a:solidFill>
                  <a:prstClr val="black"/>
                </a:solidFill>
              </a:rPr>
              <a:t> Дени Пуассон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2504" y="5834776"/>
            <a:ext cx="450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*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456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218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6416" y="458604"/>
            <a:ext cx="8641152" cy="1170156"/>
          </a:xfrm>
          <a:prstGeom prst="rect">
            <a:avLst/>
          </a:prstGeom>
        </p:spPr>
        <p:txBody>
          <a:bodyPr anchor="t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00" b="1" dirty="0" smtClean="0"/>
          </a:p>
          <a:p>
            <a:endParaRPr lang="ru-RU" sz="2900" b="1" dirty="0" smtClean="0"/>
          </a:p>
          <a:p>
            <a:r>
              <a:rPr lang="ru-RU" sz="5300" b="1" dirty="0" smtClean="0"/>
              <a:t>Тема 2.2 Растяжение и сжатие</a:t>
            </a:r>
          </a:p>
          <a:p>
            <a:r>
              <a:rPr lang="ru-RU" sz="5300" b="1" dirty="0" smtClean="0"/>
              <a:t>Поперечная деформация</a:t>
            </a:r>
            <a:br>
              <a:rPr lang="ru-RU" sz="5300" b="1" dirty="0" smtClean="0"/>
            </a:br>
            <a:endParaRPr lang="ru-RU" sz="5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60" y="1403730"/>
            <a:ext cx="8011068" cy="405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ПОНЯТИЯ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682" y="1993476"/>
            <a:ext cx="8011068" cy="19498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1" y="2130540"/>
            <a:ext cx="3420456" cy="152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039309" y="2193911"/>
                <a:ext cx="1620216" cy="7610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309" y="2193911"/>
                <a:ext cx="1620216" cy="7610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3582" y="3082396"/>
                <a:ext cx="1640715" cy="67691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ru-RU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000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582" y="3082396"/>
                <a:ext cx="1640715" cy="6769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74082" y="2193911"/>
            <a:ext cx="268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cs typeface="Times New Roman" panose="02020603050405020304" pitchFamily="18" charset="0"/>
              </a:rPr>
              <a:t>абсолютная поперечная деформация</a:t>
            </a:r>
            <a:r>
              <a:rPr lang="en-US" sz="1600" b="1" dirty="0" smtClean="0">
                <a:cs typeface="Times New Roman" panose="02020603050405020304" pitchFamily="18" charset="0"/>
              </a:rPr>
              <a:t>,</a:t>
            </a:r>
            <a:r>
              <a:rPr lang="ru-RU" sz="1600" b="1" dirty="0">
                <a:cs typeface="Times New Roman" panose="02020603050405020304" pitchFamily="18" charset="0"/>
              </a:rPr>
              <a:t> м</a:t>
            </a:r>
          </a:p>
          <a:p>
            <a:r>
              <a:rPr lang="en-US" sz="1600" b="1" dirty="0" smtClean="0">
                <a:cs typeface="Times New Roman" panose="02020603050405020304" pitchFamily="18" charset="0"/>
              </a:rPr>
              <a:t> 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37292" y="2989967"/>
                <a:ext cx="219552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b="1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ru-RU" sz="1600" b="1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600" b="1" dirty="0" smtClean="0">
                    <a:cs typeface="Times New Roman" panose="02020603050405020304" pitchFamily="18" charset="0"/>
                  </a:rPr>
                  <a:t>относительная  поперечная деформац</a:t>
                </a:r>
                <a:r>
                  <a:rPr lang="ru-RU" b="1" dirty="0" smtClean="0">
                    <a:cs typeface="Times New Roman" panose="02020603050405020304" pitchFamily="18" charset="0"/>
                  </a:rPr>
                  <a:t>ия</a:t>
                </a:r>
                <a:endParaRPr lang="ru-RU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292" y="2989967"/>
                <a:ext cx="2195520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1667" t="-2113" b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5774082" y="2233321"/>
            <a:ext cx="0" cy="68218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29699" y="3092113"/>
            <a:ext cx="0" cy="6769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897274" y="2798916"/>
            <a:ext cx="4500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8094" y="27514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6682" y="4059084"/>
            <a:ext cx="8011068" cy="630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ЗАВИСИМОСТЬ МЕЖДУ  ПРОДОЛЬНОЙ И ПОПЕРЕЧНОЙ ДЕФОРМАЦИЯМИ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238" y="4869192"/>
            <a:ext cx="7996290" cy="1530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6356" y="5049216"/>
                <a:ext cx="1800240" cy="73013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𝝁</m:t>
                      </m:r>
                      <m:r>
                        <a:rPr lang="ru-RU" sz="2400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ru-RU" sz="2400" b="1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6" y="5049216"/>
                <a:ext cx="1800240" cy="7301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927598" y="5049216"/>
            <a:ext cx="5334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cs typeface="Times New Roman" panose="02020603050405020304" pitchFamily="18" charset="0"/>
              </a:rPr>
              <a:t>коэффициент Пуассона 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     (</a:t>
            </a: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коэффициент поперечной </a:t>
            </a:r>
          </a:p>
          <a:p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деформации</a:t>
            </a:r>
            <a:r>
              <a:rPr lang="ru-RU" sz="2000" b="1" dirty="0" smtClean="0">
                <a:cs typeface="Times New Roman" panose="02020603050405020304" pitchFamily="18" charset="0"/>
              </a:rPr>
              <a:t>) </a:t>
            </a:r>
            <a:endParaRPr lang="ru-RU" sz="2000" b="1" dirty="0"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          из таблиц справочников 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940329" y="6238215"/>
            <a:ext cx="641539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940329" y="5320487"/>
            <a:ext cx="2277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940329" y="5320487"/>
            <a:ext cx="0" cy="9177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0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--</a:t>
            </a:r>
            <a:r>
              <a:rPr lang="ru-RU" b="1" dirty="0" err="1" smtClean="0">
                <a:solidFill>
                  <a:schemeClr val="tx1"/>
                </a:solidFill>
              </a:rPr>
              <a:t>Пр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1531" y="641583"/>
            <a:ext cx="7831045" cy="405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Практическое определение поперечной деформации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31568" y="1268712"/>
                <a:ext cx="6570876" cy="13501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b>
                          <m: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</m:oMath>
                  </m:oMathPara>
                </a14:m>
                <a:endParaRPr lang="ru-RU" sz="28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относительная поперечная деформация прямо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пропорциональна относительной продольной деформации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568" y="1268712"/>
                <a:ext cx="6570876" cy="1350180"/>
              </a:xfrm>
              <a:prstGeom prst="rect">
                <a:avLst/>
              </a:prstGeom>
              <a:blipFill rotWithShape="1">
                <a:blip r:embed="rId2"/>
                <a:stretch>
                  <a:fillRect b="-97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44638" y="2049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40027"/>
              </p:ext>
            </p:extLst>
          </p:nvPr>
        </p:nvGraphicFramePr>
        <p:xfrm>
          <a:off x="1549221" y="3338988"/>
          <a:ext cx="6076950" cy="217322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038475"/>
                <a:gridCol w="3038475"/>
              </a:tblGrid>
              <a:tr h="25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Материал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</a:rPr>
                        <a:t>μ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0,25-0,3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Чугун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0,23-0,27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Бетон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0,08-0,18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Камень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0,16-0,34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Дерево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462252" y="3023357"/>
            <a:ext cx="108014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1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5769312"/>
            <a:ext cx="858761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Выполнение практической работы </a:t>
            </a:r>
            <a:endParaRPr lang="en-US" b="1" dirty="0" smtClean="0"/>
          </a:p>
          <a:p>
            <a:pPr algn="ctr"/>
            <a:r>
              <a:rPr lang="ru-RU" b="1" dirty="0" smtClean="0"/>
              <a:t>Определение продольной и поперечной деформации  ступенчатого бруса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478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375" y="404664"/>
            <a:ext cx="8067601" cy="936104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СТРЕЛЕЦКИЙ НИКОЛАЙ СТАНИСЛАВОВИЧ</a:t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(1885-1967)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https://upload.wikimedia.org/wikipedia/ru/b/b1/Streletskiy-N-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ДОКУМЕНТЫ\Мои рисунки\Спокойной ночи\Streletskiy-N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0" y="1772250"/>
            <a:ext cx="3168352" cy="4186957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0590" y="1771684"/>
            <a:ext cx="43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Советский учёный-механик,</a:t>
            </a:r>
          </a:p>
          <a:p>
            <a:r>
              <a:rPr lang="ru-RU" sz="2800" b="1" i="1" dirty="0">
                <a:solidFill>
                  <a:srgbClr val="C00000"/>
                </a:solidFill>
              </a:rPr>
              <a:t>с</a:t>
            </a:r>
            <a:r>
              <a:rPr lang="ru-RU" sz="2800" b="1" i="1" dirty="0" smtClean="0">
                <a:solidFill>
                  <a:srgbClr val="C00000"/>
                </a:solidFill>
              </a:rPr>
              <a:t>пециалист в области строительных конструкций и мостостроения;</a:t>
            </a:r>
          </a:p>
          <a:p>
            <a:r>
              <a:rPr lang="ru-RU" sz="2800" b="1" i="1" smtClean="0">
                <a:solidFill>
                  <a:srgbClr val="C00000"/>
                </a:solidFill>
              </a:rPr>
              <a:t>член-корреспондент </a:t>
            </a:r>
            <a:r>
              <a:rPr lang="ru-RU" sz="2800" b="1" i="1" dirty="0" smtClean="0">
                <a:solidFill>
                  <a:srgbClr val="C00000"/>
                </a:solidFill>
              </a:rPr>
              <a:t>АН СССР 1931г.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20633"/>
            <a:ext cx="727280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/>
              <a:t>МЕТОД  РАСЧЕТА  ПО  ПРЕДЕЛЬНЫМ  СОСТОЯНИЯМ</a:t>
            </a:r>
            <a:endParaRPr lang="ru-RU" sz="20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924845" y="1124744"/>
            <a:ext cx="30023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Основные положения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58168" y="1685126"/>
            <a:ext cx="7226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u="sng" dirty="0" smtClean="0"/>
              <a:t>Устанавливаются  </a:t>
            </a:r>
            <a:r>
              <a:rPr lang="ru-RU" b="1" i="1" u="sng" dirty="0"/>
              <a:t>два значения нагрузок</a:t>
            </a:r>
          </a:p>
          <a:p>
            <a:r>
              <a:rPr lang="ru-RU" b="1" dirty="0" smtClean="0"/>
              <a:t>      а) нормативные ;  б) расчётные</a:t>
            </a:r>
          </a:p>
          <a:p>
            <a:r>
              <a:rPr lang="ru-RU" b="1" dirty="0" smtClean="0"/>
              <a:t>                                                             </a:t>
            </a:r>
          </a:p>
          <a:p>
            <a:endParaRPr lang="ru-RU" b="1" dirty="0" smtClean="0"/>
          </a:p>
          <a:p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110726" y="2273653"/>
                <a:ext cx="1559465" cy="3606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ru-RU" sz="16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рас</m:t>
                          </m:r>
                        </m:sub>
                      </m:sSub>
                      <m:r>
                        <a:rPr lang="ru-RU" sz="1600" b="1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ru-RU" sz="16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нор</m:t>
                          </m:r>
                        </m:sub>
                      </m:sSub>
                      <m:r>
                        <a:rPr lang="ru-RU" sz="1600" b="1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b="1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1600" b="1" i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26" y="2273653"/>
                <a:ext cx="1559465" cy="3606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90897" y="2616094"/>
            <a:ext cx="374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</a:t>
            </a:r>
            <a:r>
              <a:rPr lang="en-US" b="1" i="1" dirty="0" smtClean="0"/>
              <a:t>– </a:t>
            </a:r>
            <a:r>
              <a:rPr lang="ru-RU" b="1" i="1" u="sng" dirty="0" smtClean="0"/>
              <a:t>коэффициент перегрузки </a:t>
            </a:r>
            <a:r>
              <a:rPr lang="en-US" b="1" i="1" u="sng" dirty="0" smtClean="0"/>
              <a:t>  </a:t>
            </a:r>
            <a:endParaRPr lang="ru-RU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190897" y="2655715"/>
            <a:ext cx="29687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1" dirty="0"/>
              <a:t>n</a:t>
            </a:r>
            <a:endParaRPr lang="ru-RU" sz="16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535996" y="2829496"/>
            <a:ext cx="50868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08104" y="2646872"/>
            <a:ext cx="247369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Принимается по СНиП</a:t>
            </a:r>
            <a:endParaRPr lang="ru-RU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8354" y="3025942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2.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         </m:t>
                    </m:r>
                    <m:r>
                      <a:rPr lang="ru-RU" b="0" i="1" smtClean="0">
                        <a:latin typeface="Cambria Math"/>
                      </a:rPr>
                      <m:t> </m:t>
                    </m:r>
                  </m:oMath>
                </a14:m>
                <a:endParaRPr lang="ru-RU" b="1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54" y="3025942"/>
                <a:ext cx="95410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76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0897" y="3056720"/>
                <a:ext cx="511935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n w="3175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n w="3175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ru-RU" i="1">
                              <a:ln w="3175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н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897" y="3056720"/>
                <a:ext cx="51193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851190" y="3025942"/>
            <a:ext cx="592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-  </a:t>
            </a:r>
            <a:r>
              <a:rPr lang="ru-RU" b="1" i="1" u="sng" dirty="0" smtClean="0"/>
              <a:t>нормативное сопротивление материалов</a:t>
            </a:r>
            <a:r>
              <a:rPr lang="ru-RU" b="1" i="1" dirty="0" smtClean="0"/>
              <a:t>,         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51190" y="3356992"/>
            <a:ext cx="5788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сновной параметр сопротивления материалов </a:t>
            </a:r>
          </a:p>
          <a:p>
            <a:r>
              <a:rPr lang="ru-RU" b="1" dirty="0" smtClean="0"/>
              <a:t>внешним воздействиям 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413380" y="3832974"/>
            <a:ext cx="590923" cy="9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67023" y="3692892"/>
            <a:ext cx="291477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Устанавливается ГОСТами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42228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90897" y="4073983"/>
                <a:ext cx="962058" cy="66704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R</m:t>
                      </m:r>
                      <m:r>
                        <a:rPr lang="en-US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n w="3175"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n w="3175"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1">
                                  <a:ln w="3175"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н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897" y="4073983"/>
                <a:ext cx="962058" cy="6670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152956" y="4073983"/>
            <a:ext cx="6887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- </a:t>
            </a:r>
            <a:r>
              <a:rPr lang="ru-RU" b="1" i="1" u="sng" dirty="0" smtClean="0"/>
              <a:t>расчетное сопротивление материалов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где            - </a:t>
            </a:r>
            <a:r>
              <a:rPr lang="ru-RU" b="1" dirty="0" smtClean="0"/>
              <a:t>коэффициент надежности по материалу, зависит от физико-механических свойств материала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55639" y="4396942"/>
                <a:ext cx="480708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6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639" y="4396942"/>
                <a:ext cx="48070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45728" y="515987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07936" y="5220253"/>
                <a:ext cx="1209049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60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16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36" y="5220253"/>
                <a:ext cx="1209049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527759" y="5055567"/>
            <a:ext cx="5920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- </a:t>
            </a:r>
            <a:r>
              <a:rPr lang="ru-RU" b="1" i="1" u="sng" dirty="0" smtClean="0"/>
              <a:t>коэффициент условий работы</a:t>
            </a:r>
            <a:r>
              <a:rPr lang="ru-RU" b="1" i="1" dirty="0" smtClean="0"/>
              <a:t>, </a:t>
            </a:r>
          </a:p>
          <a:p>
            <a:r>
              <a:rPr lang="en-US" b="1" i="1" dirty="0" smtClean="0"/>
              <a:t>  </a:t>
            </a:r>
            <a:r>
              <a:rPr lang="ru-RU" b="1" i="1" dirty="0" smtClean="0"/>
              <a:t>где        </a:t>
            </a:r>
            <a:r>
              <a:rPr lang="en-US" b="1" i="1" dirty="0" smtClean="0"/>
              <a:t> </a:t>
            </a:r>
            <a:r>
              <a:rPr lang="ru-RU" b="1" i="1" dirty="0" smtClean="0"/>
              <a:t>-</a:t>
            </a:r>
            <a:r>
              <a:rPr lang="ru-RU" b="1" dirty="0" smtClean="0"/>
              <a:t>учитывает особые условия эксплуатации </a:t>
            </a:r>
            <a:r>
              <a:rPr lang="en-US" b="1" dirty="0" smtClean="0"/>
              <a:t>      </a:t>
            </a:r>
            <a:r>
              <a:rPr lang="ru-RU" b="1" dirty="0" smtClean="0"/>
              <a:t>сооружения</a:t>
            </a:r>
          </a:p>
          <a:p>
            <a:r>
              <a:rPr lang="ru-RU" b="1" i="1" dirty="0" smtClean="0"/>
              <a:t>          </a:t>
            </a:r>
            <a:r>
              <a:rPr lang="ru-RU" b="1" i="1" dirty="0"/>
              <a:t>-</a:t>
            </a:r>
            <a:r>
              <a:rPr lang="ru-RU" b="1" i="1" dirty="0" smtClean="0"/>
              <a:t>  </a:t>
            </a:r>
            <a:r>
              <a:rPr lang="ru-RU" b="1" dirty="0" smtClean="0"/>
              <a:t>учитывает степень ответственности и капитальности сооружения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10726" y="5389530"/>
                <a:ext cx="418768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26" y="5389530"/>
                <a:ext cx="41876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62780" y="5924167"/>
                <a:ext cx="447237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80" y="5924167"/>
                <a:ext cx="447237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37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20633"/>
            <a:ext cx="80648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/>
              <a:t>РАСЧЕТ НА ПРОЧНОСТЬ ПО  ПРЕДЕЛЬНЫМ  СОСТОЯНИЯМ</a:t>
            </a:r>
            <a:endParaRPr lang="ru-RU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6984" y="1876181"/>
                <a:ext cx="2281266" cy="609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𝒎𝒂𝒙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𝒎𝒂𝒙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84" y="1876181"/>
                <a:ext cx="2281266" cy="6090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25848" y="1996054"/>
            <a:ext cx="441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</a:t>
            </a:r>
            <a:r>
              <a:rPr lang="ru-RU" b="1" dirty="0" smtClean="0"/>
              <a:t> деформация растяжения и сжатия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6629" y="2564904"/>
                <a:ext cx="2451184" cy="6575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𝒎𝒂𝒙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𝒎𝒂𝒙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29" y="2564904"/>
                <a:ext cx="2451184" cy="657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61427" y="2684255"/>
            <a:ext cx="441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деформация поперечного изгиба,</a:t>
            </a:r>
          </a:p>
          <a:p>
            <a:r>
              <a:rPr lang="ru-RU" b="1" i="1" dirty="0" smtClean="0"/>
              <a:t>где</a:t>
            </a:r>
            <a:endParaRPr lang="ru-R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8844" y="3290769"/>
                <a:ext cx="790537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44" y="3290769"/>
                <a:ext cx="79053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91643" y="3296264"/>
            <a:ext cx="635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</a:t>
            </a:r>
            <a:r>
              <a:rPr lang="ru-RU" b="1" dirty="0" smtClean="0"/>
              <a:t> продольная сила в поперечном сечении бруса (кН)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8844" y="3717032"/>
                <a:ext cx="960456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44" y="3717032"/>
                <a:ext cx="96045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23801" y="3660101"/>
                <a:ext cx="6696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- </a:t>
                </a:r>
                <a:r>
                  <a:rPr lang="ru-RU" b="1" dirty="0" smtClean="0"/>
                  <a:t> изгибающий момент поперечном сечении бруса (кН</a:t>
                </a:r>
                <a:r>
                  <a:rPr lang="en-US" dirty="0">
                    <a:ln>
                      <a:solidFill>
                        <a:schemeClr val="tx1"/>
                      </a:solidFill>
                    </a:ln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b="1" dirty="0" smtClean="0"/>
                  <a:t>м)</a:t>
                </a:r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801" y="3660101"/>
                <a:ext cx="669674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28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13041" y="4149080"/>
                <a:ext cx="40107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041" y="4149080"/>
                <a:ext cx="40107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8606" y="4197337"/>
                <a:ext cx="669674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- </a:t>
                </a:r>
                <a:r>
                  <a:rPr lang="ru-RU" b="1" dirty="0" smtClean="0"/>
                  <a:t> площадь поперечного сечения бруса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(м</m:t>
                        </m:r>
                      </m:e>
                      <m:sup>
                        <m:r>
                          <a:rPr lang="ru-RU" b="1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)</m:t>
                    </m:r>
                  </m:oMath>
                </a14:m>
                <a:endParaRPr lang="ru-RU" b="1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606" y="4197337"/>
                <a:ext cx="6696746" cy="375552"/>
              </a:xfrm>
              <a:prstGeom prst="rect">
                <a:avLst/>
              </a:prstGeom>
              <a:blipFill rotWithShape="1">
                <a:blip r:embed="rId8"/>
                <a:stretch>
                  <a:fillRect l="-728"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13041" y="4572889"/>
                <a:ext cx="583750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041" y="4572889"/>
                <a:ext cx="5837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8606" y="4581128"/>
                <a:ext cx="669674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- </a:t>
                </a:r>
                <a:r>
                  <a:rPr lang="ru-RU" b="1" dirty="0" smtClean="0"/>
                  <a:t> осевой момент сопротивления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(см</m:t>
                        </m:r>
                      </m:e>
                      <m:sup>
                        <m:r>
                          <a:rPr lang="ru-RU" b="1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ru-RU" b="1" i="1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)</m:t>
                    </m:r>
                  </m:oMath>
                </a14:m>
                <a:r>
                  <a:rPr lang="ru-RU" b="1" dirty="0" smtClean="0"/>
                  <a:t> </a:t>
                </a:r>
                <a:endParaRPr lang="ru-RU" b="1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606" y="4581128"/>
                <a:ext cx="6696746" cy="375552"/>
              </a:xfrm>
              <a:prstGeom prst="rect">
                <a:avLst/>
              </a:prstGeom>
              <a:blipFill rotWithShape="1">
                <a:blip r:embed="rId10"/>
                <a:stretch>
                  <a:fillRect l="-728" t="-6452" b="-2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937085" y="5085184"/>
            <a:ext cx="573126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/>
              <a:t>Три вида расчета на прочность</a:t>
            </a:r>
            <a:endParaRPr lang="ru-RU" sz="2000" b="1" i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2044739" y="5548590"/>
            <a:ext cx="534255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/>
              <a:t>Проверочный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Проектировочный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Расчет эксплуатационной способности</a:t>
            </a:r>
            <a:endParaRPr lang="ru-RU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976629" y="1109649"/>
            <a:ext cx="674934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Нормальное напряжение в любой точке поперечного сечения</a:t>
            </a:r>
          </a:p>
          <a:p>
            <a:r>
              <a:rPr lang="ru-RU" b="1" i="1" dirty="0"/>
              <a:t>н</a:t>
            </a:r>
            <a:r>
              <a:rPr lang="ru-RU" b="1" i="1" dirty="0" smtClean="0"/>
              <a:t>е должно превышать расчетного сопротивления материала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5070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NK\Pictures\Новая папка (3)\0002-002-Isaak-Nju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97" cy="68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982055"/>
            <a:ext cx="560245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«Величайший математик всех времен</a:t>
            </a:r>
          </a:p>
          <a:p>
            <a:r>
              <a:rPr lang="ru-RU" sz="20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 и народов»</a:t>
            </a:r>
          </a:p>
          <a:p>
            <a:r>
              <a:rPr lang="ru-RU" sz="20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                                                              Крылов А.Н.</a:t>
            </a:r>
            <a:endParaRPr lang="ru-RU" sz="20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609" y="5383260"/>
            <a:ext cx="547260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«Он самый счастливый – систему мира</a:t>
            </a:r>
          </a:p>
          <a:p>
            <a:r>
              <a:rPr lang="ru-RU" sz="20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можно установить только один раз»</a:t>
            </a:r>
          </a:p>
          <a:p>
            <a:r>
              <a:rPr lang="ru-RU" sz="20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                                                              Лагранж</a:t>
            </a:r>
            <a:endParaRPr lang="ru-RU" sz="20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1966940"/>
            <a:ext cx="5602452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АНГЛИЙСКИЙ  </a:t>
            </a:r>
            <a:r>
              <a:rPr lang="ru-RU" sz="2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МАТЕМАТИК</a:t>
            </a:r>
            <a:endParaRPr lang="ru-RU" sz="2400" b="1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МЕХАНИК</a:t>
            </a:r>
            <a:br>
              <a:rPr lang="ru-RU" sz="2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2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 АСТРОНОМ И ФИЗИК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СОЗДАТЕЛЬ КЛАССИЧЕСКОЙ МЕХАНИКИ  </a:t>
            </a:r>
            <a:r>
              <a:rPr lang="ru-RU" sz="24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 </a:t>
            </a:r>
          </a:p>
          <a:p>
            <a:pPr algn="ctr">
              <a:lnSpc>
                <a:spcPct val="150000"/>
              </a:lnSpc>
            </a:pPr>
            <a:endParaRPr lang="ru-RU" sz="2400" i="1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9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0728"/>
            <a:ext cx="885698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СИЛА</a:t>
            </a:r>
            <a:r>
              <a:rPr lang="ru-RU" sz="2000" b="1" dirty="0" smtClean="0"/>
              <a:t> –ЭТО </a:t>
            </a:r>
            <a:r>
              <a:rPr lang="ru-RU" sz="2000" b="1" u="sng" dirty="0" smtClean="0"/>
              <a:t>МЕРА</a:t>
            </a:r>
            <a:r>
              <a:rPr lang="ru-RU" sz="2000" b="1" dirty="0" smtClean="0"/>
              <a:t> МЕХАНИЧЕСКОГО ВОЗДЕЙСТВИЯ                   ОДНОГО ТЕЛА НА ДРУГОЕ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97131" y="2564904"/>
            <a:ext cx="197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390" y="1916832"/>
                <a:ext cx="8784976" cy="472898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Согласно второму закону Ньютона </a:t>
                </a:r>
                <a:r>
                  <a:rPr lang="ru-RU" sz="2000" b="1" dirty="0"/>
                  <a:t>«Сила, действующая на тело, равна произведению массы тела на сообщаемое этой силой ускорение»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Р</m:t>
                          </m:r>
                        </m:e>
                      </m:acc>
                      <m:r>
                        <a:rPr lang="ru-RU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2000" b="1" dirty="0">
                  <a:solidFill>
                    <a:srgbClr val="C00000"/>
                  </a:solidFill>
                </a:endParaRPr>
              </a:p>
              <a:p>
                <a:r>
                  <a:rPr lang="ru-RU" sz="2000" dirty="0" smtClean="0"/>
                  <a:t>Подставляя </a:t>
                </a:r>
                <a:r>
                  <a:rPr lang="ru-RU" sz="2000" dirty="0"/>
                  <a:t>в это уравнение принятые в Международной системе единиц  (СИ):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𝒎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кг</m:t>
                    </m:r>
                  </m:oMath>
                </a14:m>
                <a:r>
                  <a:rPr lang="ru-RU" sz="2000" b="1" i="1" dirty="0">
                    <a:solidFill>
                      <a:srgbClr val="C00000"/>
                    </a:solidFill>
                  </a:rPr>
                  <a:t>  и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</a:rPr>
                      <m:t>м/</m:t>
                    </m:r>
                    <m:sSup>
                      <m:sSup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i="1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</m:d>
                      <m:r>
                        <a:rPr lang="ru-RU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кг∙</m:t>
                      </m:r>
                      <m:r>
                        <a:rPr lang="ru-RU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м/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кг∙м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b="1" dirty="0"/>
              </a:p>
              <a:p>
                <a:r>
                  <a:rPr lang="ru-RU" sz="2000" dirty="0"/>
                  <a:t>Следовательно, единицей силы в системе СИ является сила, которая массе в </a:t>
                </a:r>
                <a:r>
                  <a:rPr lang="ru-RU" sz="2000" dirty="0" smtClean="0"/>
                  <a:t>1 </a:t>
                </a:r>
                <a:r>
                  <a:rPr lang="ru-RU" sz="2000" dirty="0"/>
                  <a:t>кг сообщает ускорение в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1м/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/>
                  <a:t>. </a:t>
                </a:r>
                <a:r>
                  <a:rPr lang="ru-RU" sz="2000" b="1" dirty="0"/>
                  <a:t>Эта сила называется Ньютоном (Н)</a:t>
                </a:r>
                <a:endParaRPr lang="ru-RU" sz="2000" dirty="0"/>
              </a:p>
              <a:p>
                <a:r>
                  <a:rPr lang="ru-RU" sz="2000" dirty="0"/>
                  <a:t>Для удобства вычислений применяют более крупные единицы измерения: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1кН=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000" i="1">
                          <a:solidFill>
                            <a:srgbClr val="C00000"/>
                          </a:solidFill>
                          <a:latin typeface="Cambria Math"/>
                        </a:rPr>
                        <m:t>Н</m:t>
                      </m:r>
                    </m:oMath>
                  </m:oMathPara>
                </a14:m>
                <a:endParaRPr lang="ru-RU" sz="20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C00000"/>
                          </a:solidFill>
                          <a:latin typeface="Cambria Math"/>
                        </a:rPr>
                        <m:t>1МН=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000" i="1">
                          <a:solidFill>
                            <a:srgbClr val="C00000"/>
                          </a:solidFill>
                          <a:latin typeface="Cambria Math"/>
                        </a:rPr>
                        <m:t>кН=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ru-RU" sz="2000" i="1">
                          <a:solidFill>
                            <a:srgbClr val="C00000"/>
                          </a:solidFill>
                          <a:latin typeface="Cambria Math"/>
                        </a:rPr>
                        <m:t>Н</m:t>
                      </m:r>
                    </m:oMath>
                  </m:oMathPara>
                </a14:m>
                <a:endParaRPr lang="ru-RU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90" y="1916832"/>
                <a:ext cx="8784976" cy="4728987"/>
              </a:xfrm>
              <a:prstGeom prst="rect">
                <a:avLst/>
              </a:prstGeom>
              <a:blipFill rotWithShape="1">
                <a:blip r:embed="rId2"/>
                <a:stretch>
                  <a:fillRect l="-763" t="-644" r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20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72816"/>
            <a:ext cx="885698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Аксиома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(принцип инерции) или первый закон Ньютона:</a:t>
            </a:r>
          </a:p>
          <a:p>
            <a:pPr algn="ctr"/>
            <a:r>
              <a:rPr lang="ru-RU" sz="2400" b="1" i="1" dirty="0"/>
              <a:t>«Твердое тело сохраняет состояние покоя или равномерного прямолинейного движения до тех пор, пока внешняя сила не выведет его из этого состояния»</a:t>
            </a:r>
            <a:r>
              <a:rPr lang="ru-RU" sz="2400" b="1" u="sng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689" y="980728"/>
            <a:ext cx="885698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Аксиомы </a:t>
            </a:r>
            <a:r>
              <a:rPr lang="ru-RU" sz="2800" b="1" i="1" dirty="0" smtClean="0">
                <a:solidFill>
                  <a:srgbClr val="C00000"/>
                </a:solidFill>
              </a:rPr>
              <a:t>статики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68" y="3501008"/>
            <a:ext cx="8856984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Аксиома</a:t>
            </a:r>
            <a:r>
              <a:rPr lang="ru-RU" sz="2400" b="1" dirty="0">
                <a:solidFill>
                  <a:srgbClr val="C00000"/>
                </a:solidFill>
              </a:rPr>
              <a:t> 5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или третий закон Ньютона:</a:t>
            </a:r>
          </a:p>
          <a:p>
            <a:pPr algn="ctr"/>
            <a:r>
              <a:rPr lang="ru-RU" sz="2400" b="1" dirty="0"/>
              <a:t>«Всякому действию соответствует равное и противоположно направленное противодействие</a:t>
            </a:r>
            <a:r>
              <a:rPr lang="ru-RU" sz="2400" b="1" dirty="0" smtClean="0"/>
              <a:t>»</a:t>
            </a:r>
            <a:endParaRPr lang="ru-RU" sz="2400" dirty="0"/>
          </a:p>
          <a:p>
            <a:r>
              <a:rPr lang="ru-RU" sz="2400" dirty="0"/>
              <a:t>Эта аксиома утверждает, что действие двух сил друг на друга всегда взаимно, численно одинаково и противоположно </a:t>
            </a:r>
            <a:r>
              <a:rPr lang="ru-RU" sz="2400" dirty="0" smtClean="0"/>
              <a:t>по направлению</a:t>
            </a:r>
            <a:r>
              <a:rPr lang="ru-RU" sz="2400" dirty="0"/>
              <a:t>, то </a:t>
            </a:r>
            <a:r>
              <a:rPr lang="ru-RU" sz="2400" dirty="0" smtClean="0"/>
              <a:t>есть:</a:t>
            </a:r>
            <a:r>
              <a:rPr lang="ru-RU" sz="2800" dirty="0" smtClean="0"/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природе не существует одностороннего действия сил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1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79"/>
            <a:ext cx="7772400" cy="79208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</a:rPr>
              <a:t>ЯКОБ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II</a:t>
            </a:r>
            <a:r>
              <a:rPr lang="ru-RU" sz="2800" b="1" i="1" u="sng" dirty="0" smtClean="0">
                <a:solidFill>
                  <a:srgbClr val="002060"/>
                </a:solidFill>
              </a:rPr>
              <a:t> БЕРНУЛЛИ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 </a:t>
            </a:r>
            <a:endParaRPr lang="ru-RU" sz="2800" b="1" i="1" u="sng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772816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ш</a:t>
            </a:r>
            <a:r>
              <a:rPr lang="ru-RU" sz="3200" dirty="0" smtClean="0"/>
              <a:t>вейцарский </a:t>
            </a:r>
            <a:endParaRPr lang="en-US" sz="3200" dirty="0" smtClean="0"/>
          </a:p>
          <a:p>
            <a:r>
              <a:rPr lang="ru-RU" sz="3200" dirty="0" smtClean="0">
                <a:hlinkClick r:id="rId2" tooltip="Учёный"/>
              </a:rPr>
              <a:t>учёный</a:t>
            </a:r>
            <a:r>
              <a:rPr lang="ru-RU" sz="3200" dirty="0"/>
              <a:t>, </a:t>
            </a:r>
            <a:r>
              <a:rPr lang="ru-RU" sz="3200" dirty="0" smtClean="0">
                <a:hlinkClick r:id="rId3" tooltip="Механик"/>
              </a:rPr>
              <a:t>механик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r>
              <a:rPr lang="ru-RU" sz="3200" dirty="0" smtClean="0"/>
              <a:t>Ординарный </a:t>
            </a:r>
            <a:r>
              <a:rPr lang="ru-RU" sz="3200" dirty="0"/>
              <a:t>академик </a:t>
            </a:r>
            <a:endParaRPr lang="en-US" sz="3200" dirty="0" smtClean="0"/>
          </a:p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 tooltip="Петербургская Академия наук"/>
              </a:rPr>
              <a:t>Санкт-Петербургской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 tooltip="Петербургская Академия наук"/>
              </a:rPr>
              <a:t>академии наук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rgbClr val="0066FF"/>
                </a:solidFill>
              </a:rPr>
              <a:t>(с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hlinkClick r:id="rId5" tooltip="27 сентября"/>
              </a:rPr>
              <a:t>27 сентября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hlinkClick r:id="rId6" tooltip="1787 год"/>
              </a:rPr>
              <a:t>1787 года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). </a:t>
            </a:r>
          </a:p>
        </p:txBody>
      </p:sp>
      <p:sp>
        <p:nvSpPr>
          <p:cNvPr id="5" name="AutoShape 2" descr="https://persons-info.com/userfiles/image/persons/0-10000/4000-5000/4980/BERNULLI_IAkob_II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persons-info.com/userfiles/image/persons/0-10000/4000-5000/4980/BERNULLI_IAkob_II1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UserNK\Pictures\Рисунок72 (2)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3123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7356" y="5805264"/>
            <a:ext cx="801873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hlinkClick r:id="rId9" tooltip="17 октября"/>
              </a:rPr>
              <a:t>17 октября</a:t>
            </a:r>
            <a:r>
              <a:rPr lang="ru-RU" sz="2400" dirty="0"/>
              <a:t> </a:t>
            </a:r>
            <a:r>
              <a:rPr lang="ru-RU" sz="2400" dirty="0">
                <a:hlinkClick r:id="rId10" tooltip="1759"/>
              </a:rPr>
              <a:t>1759</a:t>
            </a:r>
            <a:r>
              <a:rPr lang="ru-RU" sz="2400" dirty="0"/>
              <a:t>, </a:t>
            </a:r>
            <a:r>
              <a:rPr lang="ru-RU" sz="2400" dirty="0">
                <a:hlinkClick r:id="rId11" tooltip="Базель"/>
              </a:rPr>
              <a:t>Базель</a:t>
            </a:r>
            <a:r>
              <a:rPr lang="ru-RU" sz="2400" dirty="0"/>
              <a:t> — </a:t>
            </a:r>
            <a:r>
              <a:rPr lang="ru-RU" sz="2400" dirty="0">
                <a:hlinkClick r:id="rId12" tooltip="3 июля"/>
              </a:rPr>
              <a:t>3 июля</a:t>
            </a:r>
            <a:r>
              <a:rPr lang="ru-RU" sz="2400" dirty="0"/>
              <a:t> </a:t>
            </a:r>
            <a:r>
              <a:rPr lang="ru-RU" sz="2400" dirty="0">
                <a:hlinkClick r:id="rId13" tooltip="1789"/>
              </a:rPr>
              <a:t>1789</a:t>
            </a:r>
            <a:r>
              <a:rPr lang="ru-RU" sz="2400" dirty="0"/>
              <a:t>, </a:t>
            </a:r>
            <a:r>
              <a:rPr lang="ru-RU" sz="2400" dirty="0" smtClean="0">
                <a:hlinkClick r:id="rId14" tooltip="Санкт-Петербург"/>
              </a:rPr>
              <a:t>Санкт-Петербург</a:t>
            </a:r>
            <a:r>
              <a:rPr lang="ru-RU" sz="2400" dirty="0" smtClean="0"/>
              <a:t>)</a:t>
            </a:r>
            <a:endParaRPr lang="ru-RU" sz="2400" b="1" i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737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3" y="476672"/>
            <a:ext cx="870455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/>
              <a:t>ДЕФОРМАЦИЯ РАСТЯЖЕНИЯ И СЖАТИЯ</a:t>
            </a:r>
          </a:p>
          <a:p>
            <a:pPr algn="ctr"/>
            <a:r>
              <a:rPr lang="ru-RU" sz="2800" b="1" i="1" u="sng" dirty="0" smtClean="0"/>
              <a:t>ГИПОТЕЗА БЕРНУЛЛИ</a:t>
            </a:r>
          </a:p>
          <a:p>
            <a:pPr algn="ctr"/>
            <a:r>
              <a:rPr lang="ru-RU" b="1" dirty="0" smtClean="0"/>
              <a:t>(ГИПОТЕЗА  ПЛОСКИХ  СЕЧЕНИЙ)</a:t>
            </a:r>
            <a:endParaRPr lang="ru-RU" b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367989" y="1664715"/>
            <a:ext cx="971763" cy="110354"/>
            <a:chOff x="1367989" y="1664715"/>
            <a:chExt cx="971763" cy="11035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1367989" y="1772816"/>
              <a:ext cx="899635" cy="75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231752" y="1664715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123752" y="1664715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015752" y="1664715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908559" y="1664715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800559" y="1664715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691565" y="1665567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583989" y="1666318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475989" y="1664715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1367989" y="1667069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>
            <a:off x="2771776" y="1770361"/>
            <a:ext cx="593763" cy="32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311539" y="1662361"/>
            <a:ext cx="108000" cy="10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203539" y="1662361"/>
            <a:ext cx="108000" cy="10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096346" y="1662361"/>
            <a:ext cx="108000" cy="10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988346" y="1662361"/>
            <a:ext cx="108000" cy="10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879352" y="1663213"/>
            <a:ext cx="108000" cy="10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771776" y="1663964"/>
            <a:ext cx="108000" cy="10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583989" y="1775069"/>
            <a:ext cx="0" cy="1149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87989" y="1775069"/>
            <a:ext cx="0" cy="1154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69928" y="1775069"/>
            <a:ext cx="0" cy="14379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81127" y="1775069"/>
            <a:ext cx="0" cy="14379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583989" y="2924944"/>
            <a:ext cx="5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869927" y="321297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702960" y="1770361"/>
            <a:ext cx="0" cy="1149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064472" y="1779778"/>
            <a:ext cx="0" cy="14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985482" y="1775069"/>
            <a:ext cx="0" cy="11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2959060" y="1779777"/>
            <a:ext cx="0" cy="14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198533" y="1770461"/>
            <a:ext cx="0" cy="14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834086" y="1779778"/>
            <a:ext cx="0" cy="1149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1583989" y="2341054"/>
            <a:ext cx="50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1582086" y="2060848"/>
            <a:ext cx="50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583989" y="2636912"/>
            <a:ext cx="50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2861539" y="2490461"/>
            <a:ext cx="4195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2853757" y="2132856"/>
            <a:ext cx="4195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2871521" y="2852936"/>
            <a:ext cx="4195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835989" y="2929653"/>
            <a:ext cx="0" cy="3553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3064472" y="3212976"/>
            <a:ext cx="0" cy="3553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09608" y="3028310"/>
            <a:ext cx="26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</a:t>
            </a:r>
            <a:endParaRPr lang="ru-RU" b="1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3042346" y="3284984"/>
            <a:ext cx="3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</a:t>
            </a:r>
            <a:endParaRPr lang="ru-RU" b="1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3563888" y="1876182"/>
            <a:ext cx="5392182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Поперечные сечения бруса, плоские и нормальные</a:t>
            </a:r>
          </a:p>
          <a:p>
            <a:r>
              <a:rPr lang="ru-RU" b="1" i="1" dirty="0"/>
              <a:t>к</a:t>
            </a:r>
            <a:r>
              <a:rPr lang="ru-RU" b="1" i="1" dirty="0" smtClean="0"/>
              <a:t> его оси до деформации, остаются плоскими и </a:t>
            </a:r>
          </a:p>
          <a:p>
            <a:r>
              <a:rPr lang="ru-RU" b="1" i="1" dirty="0" smtClean="0"/>
              <a:t>нормальными к оси и после деформации</a:t>
            </a:r>
            <a:endParaRPr lang="ru-RU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1367989" y="3585908"/>
            <a:ext cx="704083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ЗАКОН РАСПРЕДЕЛЕНИЯ НОРМАЛЬНЫХ НАПРЯЖЕНИЙ ПО СЕЧЕНИЮ</a:t>
            </a:r>
            <a:endParaRPr lang="ru-RU" b="1" u="sng" dirty="0"/>
          </a:p>
        </p:txBody>
      </p:sp>
      <p:grpSp>
        <p:nvGrpSpPr>
          <p:cNvPr id="101" name="Группа 100"/>
          <p:cNvGrpSpPr/>
          <p:nvPr/>
        </p:nvGrpSpPr>
        <p:grpSpPr>
          <a:xfrm>
            <a:off x="1331752" y="5171187"/>
            <a:ext cx="900000" cy="1075417"/>
            <a:chOff x="1733008" y="4581122"/>
            <a:chExt cx="900000" cy="1075417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2608385" y="4941168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>
              <a:off x="2156183" y="5301208"/>
              <a:ext cx="0" cy="3553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5" name="Группа 94"/>
            <p:cNvGrpSpPr/>
            <p:nvPr/>
          </p:nvGrpSpPr>
          <p:grpSpPr>
            <a:xfrm>
              <a:off x="1733008" y="4581122"/>
              <a:ext cx="863763" cy="357693"/>
              <a:chOff x="1706183" y="4581122"/>
              <a:chExt cx="863763" cy="357693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1706183" y="4938815"/>
                <a:ext cx="8637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 стрелкой 78"/>
              <p:cNvCxnSpPr/>
              <p:nvPr/>
            </p:nvCxnSpPr>
            <p:spPr>
              <a:xfrm flipV="1">
                <a:off x="2459545" y="4581123"/>
                <a:ext cx="0" cy="3553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/>
              <p:nvPr/>
            </p:nvCxnSpPr>
            <p:spPr>
              <a:xfrm flipV="1">
                <a:off x="2569946" y="4581122"/>
                <a:ext cx="0" cy="3553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81"/>
              <p:cNvCxnSpPr/>
              <p:nvPr/>
            </p:nvCxnSpPr>
            <p:spPr>
              <a:xfrm flipV="1">
                <a:off x="2351083" y="4583484"/>
                <a:ext cx="0" cy="3553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 стрелкой 82"/>
              <p:cNvCxnSpPr/>
              <p:nvPr/>
            </p:nvCxnSpPr>
            <p:spPr>
              <a:xfrm flipV="1">
                <a:off x="2243545" y="4581128"/>
                <a:ext cx="0" cy="3553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/>
              <p:nvPr/>
            </p:nvCxnSpPr>
            <p:spPr>
              <a:xfrm flipV="1">
                <a:off x="2131270" y="4581127"/>
                <a:ext cx="0" cy="3553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/>
              <p:cNvCxnSpPr/>
              <p:nvPr/>
            </p:nvCxnSpPr>
            <p:spPr>
              <a:xfrm flipV="1">
                <a:off x="2042123" y="4581129"/>
                <a:ext cx="0" cy="3553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 стрелкой 86"/>
              <p:cNvCxnSpPr/>
              <p:nvPr/>
            </p:nvCxnSpPr>
            <p:spPr>
              <a:xfrm flipV="1">
                <a:off x="1938438" y="4581126"/>
                <a:ext cx="0" cy="3553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 стрелкой 87"/>
              <p:cNvCxnSpPr/>
              <p:nvPr/>
            </p:nvCxnSpPr>
            <p:spPr>
              <a:xfrm flipV="1">
                <a:off x="1835989" y="4581125"/>
                <a:ext cx="0" cy="3553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 стрелкой 88"/>
              <p:cNvCxnSpPr/>
              <p:nvPr/>
            </p:nvCxnSpPr>
            <p:spPr>
              <a:xfrm flipV="1">
                <a:off x="1733008" y="4581124"/>
                <a:ext cx="0" cy="3553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Прямая соединительная линия 95"/>
            <p:cNvCxnSpPr/>
            <p:nvPr/>
          </p:nvCxnSpPr>
          <p:spPr>
            <a:xfrm flipH="1">
              <a:off x="1746063" y="4941168"/>
              <a:ext cx="476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1733008" y="5296493"/>
              <a:ext cx="9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1791247" y="5886558"/>
            <a:ext cx="30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</a:t>
            </a:r>
            <a:endParaRPr lang="ru-RU" b="1" i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2902055" y="5415607"/>
            <a:ext cx="550677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ПРМЕНЯЕТСЯ ВО ВСЕХ ПРАКТИЧЕСКИХ РАСЧЕТАХ НА ПРОЧНОСТЬ  ПРИ ЦЕНТРАЛЬНОМ РАСТЯЖЕНИИ И СЖАТИИ ПРЯМОГО СТЕРЖНЯ</a:t>
            </a:r>
            <a:endParaRPr lang="ru-RU" b="1" dirty="0"/>
          </a:p>
        </p:txBody>
      </p:sp>
      <p:cxnSp>
        <p:nvCxnSpPr>
          <p:cNvPr id="105" name="Прямая со стрелкой 104"/>
          <p:cNvCxnSpPr/>
          <p:nvPr/>
        </p:nvCxnSpPr>
        <p:spPr>
          <a:xfrm flipV="1">
            <a:off x="1774803" y="4172521"/>
            <a:ext cx="0" cy="3553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Левая фигурная скобка 106"/>
          <p:cNvSpPr/>
          <p:nvPr/>
        </p:nvSpPr>
        <p:spPr>
          <a:xfrm rot="5400000">
            <a:off x="1681514" y="4276259"/>
            <a:ext cx="219467" cy="9144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1621168" y="477513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n>
                  <a:solidFill>
                    <a:srgbClr val="FF0000"/>
                  </a:solidFill>
                </a:ln>
              </a:rPr>
              <a:t>Ϭ</a:t>
            </a:r>
            <a:endParaRPr lang="ru-RU" i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15154" y="416547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</a:t>
            </a:r>
            <a:endParaRPr lang="ru-R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853757" y="4287759"/>
                <a:ext cx="1756091" cy="609077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𝑵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757" y="4287759"/>
                <a:ext cx="1756091" cy="6090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/>
          <p:cNvSpPr txBox="1"/>
          <p:nvPr/>
        </p:nvSpPr>
        <p:spPr>
          <a:xfrm>
            <a:off x="3763277" y="4431777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(МПа)</a:t>
            </a:r>
            <a:endParaRPr lang="ru-RU" sz="16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4951332" y="4047478"/>
                <a:ext cx="3468257" cy="669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ru-RU" dirty="0" smtClean="0"/>
                  <a:t> – нормальное напряжение </a:t>
                </a:r>
              </a:p>
              <a:p>
                <a:r>
                  <a:rPr lang="ru-RU" dirty="0" smtClean="0"/>
                  <a:t>       в поперечном сечении бруса </a:t>
                </a:r>
                <a:endParaRPr lang="ru-RU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332" y="4047478"/>
                <a:ext cx="3468257" cy="669992"/>
              </a:xfrm>
              <a:prstGeom prst="rect">
                <a:avLst/>
              </a:prstGeom>
              <a:blipFill rotWithShape="1">
                <a:blip r:embed="rId3"/>
                <a:stretch>
                  <a:fillRect t="-909" r="-527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4952502" y="4564740"/>
                <a:ext cx="328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𝑵</m:t>
                    </m:r>
                  </m:oMath>
                </a14:m>
                <a:r>
                  <a:rPr lang="ru-RU" dirty="0" smtClean="0"/>
                  <a:t>– продольная сила в сечении </a:t>
                </a:r>
                <a:endParaRPr lang="ru-RU" dirty="0"/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02" y="4564740"/>
                <a:ext cx="328153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55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Прямоугольник 116"/>
              <p:cNvSpPr/>
              <p:nvPr/>
            </p:nvSpPr>
            <p:spPr>
              <a:xfrm>
                <a:off x="4933342" y="4821664"/>
                <a:ext cx="3659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– площадь поперечного сечения</a:t>
                </a:r>
                <a:endParaRPr lang="ru-RU" dirty="0"/>
              </a:p>
            </p:txBody>
          </p:sp>
        </mc:Choice>
        <mc:Fallback xmlns="">
          <p:sp>
            <p:nvSpPr>
              <p:cNvPr id="117" name="Прямоугольник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342" y="4821664"/>
                <a:ext cx="365901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45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648072"/>
          </a:xfrm>
        </p:spPr>
        <p:txBody>
          <a:bodyPr>
            <a:normAutofit/>
          </a:bodyPr>
          <a:lstStyle/>
          <a:p>
            <a:pPr algn="ctr"/>
            <a:r>
              <a:rPr lang="ru-RU" sz="3100" b="1" i="1" u="sng" dirty="0" err="1">
                <a:solidFill>
                  <a:prstClr val="black"/>
                </a:solidFill>
              </a:rPr>
              <a:t>Ро́берт</a:t>
            </a:r>
            <a:r>
              <a:rPr lang="ru-RU" sz="3100" b="1" i="1" u="sng" dirty="0">
                <a:solidFill>
                  <a:prstClr val="black"/>
                </a:solidFill>
              </a:rPr>
              <a:t> </a:t>
            </a:r>
            <a:r>
              <a:rPr lang="ru-RU" sz="3100" b="1" i="1" u="sng" dirty="0" smtClean="0">
                <a:solidFill>
                  <a:prstClr val="black"/>
                </a:solidFill>
              </a:rPr>
              <a:t>Гук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268772"/>
            <a:ext cx="4320480" cy="4104456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ru-RU" sz="2000" b="1" dirty="0">
                <a:solidFill>
                  <a:srgbClr val="C00000"/>
                </a:solidFill>
                <a:ea typeface="Microsoft YaHei"/>
              </a:rPr>
              <a:t>А</a:t>
            </a:r>
            <a:r>
              <a:rPr lang="ru-RU" sz="2000" b="1" dirty="0" smtClean="0">
                <a:solidFill>
                  <a:srgbClr val="C00000"/>
                </a:solidFill>
                <a:ea typeface="Microsoft YaHei"/>
              </a:rPr>
              <a:t>нглийский </a:t>
            </a:r>
            <a:r>
              <a:rPr lang="ru-RU" sz="2000" b="1" dirty="0">
                <a:solidFill>
                  <a:srgbClr val="C00000"/>
                </a:solidFill>
                <a:ea typeface="Microsoft YaHei"/>
              </a:rPr>
              <a:t>естествоиспытатель,</a:t>
            </a:r>
          </a:p>
          <a:p>
            <a:pPr algn="l">
              <a:lnSpc>
                <a:spcPct val="200000"/>
              </a:lnSpc>
            </a:pPr>
            <a:r>
              <a:rPr lang="ru-RU" sz="2000" b="1" dirty="0">
                <a:solidFill>
                  <a:srgbClr val="C00000"/>
                </a:solidFill>
                <a:ea typeface="Microsoft YaHei"/>
              </a:rPr>
              <a:t>архитектор,  </a:t>
            </a:r>
            <a:endParaRPr lang="ru-RU" sz="2000" b="1" dirty="0" smtClean="0">
              <a:solidFill>
                <a:srgbClr val="C00000"/>
              </a:solidFill>
              <a:ea typeface="Microsoft YaHei"/>
            </a:endParaRPr>
          </a:p>
          <a:p>
            <a:pPr algn="l"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  <a:ea typeface="Microsoft YaHei"/>
              </a:rPr>
              <a:t>инженер,</a:t>
            </a:r>
          </a:p>
          <a:p>
            <a:pPr algn="l"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  <a:ea typeface="Microsoft YaHei"/>
              </a:rPr>
              <a:t>учёный-энциклопедист</a:t>
            </a:r>
            <a:endParaRPr lang="ru-RU" sz="2000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Объект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 contrast="1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55576" y="1196752"/>
            <a:ext cx="3453722" cy="4248496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68801" y="5657676"/>
            <a:ext cx="302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(18 </a:t>
            </a:r>
            <a:r>
              <a:rPr lang="ru-RU" sz="2400" b="1" dirty="0">
                <a:solidFill>
                  <a:prstClr val="black"/>
                </a:solidFill>
              </a:rPr>
              <a:t>июля </a:t>
            </a:r>
            <a:r>
              <a:rPr lang="ru-RU" sz="2400" b="1" dirty="0" smtClean="0">
                <a:solidFill>
                  <a:prstClr val="black"/>
                </a:solidFill>
              </a:rPr>
              <a:t>1635-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3 </a:t>
            </a:r>
            <a:r>
              <a:rPr lang="ru-RU" sz="2400" b="1" dirty="0">
                <a:solidFill>
                  <a:prstClr val="black"/>
                </a:solidFill>
              </a:rPr>
              <a:t>марта </a:t>
            </a:r>
            <a:r>
              <a:rPr lang="ru-RU" sz="2400" b="1" dirty="0" smtClean="0">
                <a:solidFill>
                  <a:prstClr val="black"/>
                </a:solidFill>
              </a:rPr>
              <a:t>1703)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32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79503"/>
            <a:ext cx="903649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u="sng" smtClean="0"/>
              <a:t>ПРОДОЛЬНАЯ </a:t>
            </a:r>
            <a:r>
              <a:rPr lang="ru-RU" sz="2000" b="1" u="sng" dirty="0" smtClean="0"/>
              <a:t>ДЕФОРМАЦИЯ  ПРИ РАСТЯЖЕНИИ И СЖАТИИ</a:t>
            </a:r>
            <a:endParaRPr lang="ru-RU" sz="2000" u="sng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930538" cy="13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1760" y="1340768"/>
                <a:ext cx="1008112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ru-RU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340768"/>
                <a:ext cx="1008112" cy="6176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67744" y="2013922"/>
                <a:ext cx="1599147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ℓ</m:t>
                          </m:r>
                        </m:den>
                      </m:f>
                      <m:r>
                        <a:rPr lang="ru-RU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US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ru-RU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013922"/>
                <a:ext cx="1599147" cy="6176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94212" y="1326437"/>
            <a:ext cx="364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∆ℓ-</a:t>
            </a:r>
            <a:r>
              <a:rPr lang="ru-RU" b="1" dirty="0" smtClean="0">
                <a:cs typeface="Times New Roman" panose="02020603050405020304" pitchFamily="18" charset="0"/>
              </a:rPr>
              <a:t>абсолютная продольная деформация</a:t>
            </a:r>
            <a:r>
              <a:rPr lang="en-US" b="1" dirty="0" smtClean="0"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cs typeface="Times New Roman" panose="02020603050405020304" pitchFamily="18" charset="0"/>
              </a:rPr>
              <a:t>м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190" y="1983584"/>
            <a:ext cx="360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cs typeface="Times New Roman" panose="02020603050405020304" pitchFamily="18" charset="0"/>
              </a:rPr>
              <a:t>относительная  продольная деформация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940003"/>
            <a:ext cx="3955739" cy="279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ОСНОВНЫЕ ПОНЯТИЯ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2303" y="2936648"/>
            <a:ext cx="6351889" cy="309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ЭКСПЕРИМЕНТАЛЬНОЕ ВЫРАЖЕНИЕ ЗАКОНА ГУКА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9762" y="3466827"/>
                <a:ext cx="1440191" cy="6760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∆ℓ</m:t>
                      </m:r>
                      <m:r>
                        <a:rPr lang="ru-RU" sz="2000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𝑷</m:t>
                          </m:r>
                          <m:r>
                            <a:rPr lang="ru-RU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ru-RU" sz="2000" b="1" i="0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А∙Е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762" y="3466827"/>
                <a:ext cx="1440191" cy="6760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3885160" y="3785392"/>
            <a:ext cx="4500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94056" y="3501008"/>
                <a:ext cx="1440191" cy="6760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∆ℓ=</m:t>
                      </m:r>
                      <m:f>
                        <m:fPr>
                          <m:ctrlPr>
                            <a:rPr lang="ru-RU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𝑵</m:t>
                          </m:r>
                          <m:r>
                            <a:rPr lang="ru-RU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ru-RU" sz="2000" b="0" i="0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А∙Е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56" y="3501008"/>
                <a:ext cx="1440191" cy="6760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83568" y="4449595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cs typeface="Times New Roman" panose="02020603050405020304" pitchFamily="18" charset="0"/>
              </a:rPr>
              <a:t>продольная сила в сечении,  </a:t>
            </a:r>
            <a:r>
              <a:rPr lang="ru-RU" sz="2000" b="1" i="1" dirty="0" smtClean="0">
                <a:cs typeface="Times New Roman" panose="02020603050405020304" pitchFamily="18" charset="0"/>
              </a:rPr>
              <a:t>Н</a:t>
            </a:r>
          </a:p>
          <a:p>
            <a:r>
              <a:rPr lang="ru-RU" sz="2000" b="1" i="1" dirty="0" smtClean="0">
                <a:cs typeface="Times New Roman" panose="02020603050405020304" pitchFamily="18" charset="0"/>
              </a:rPr>
              <a:t>ℓ</a:t>
            </a:r>
            <a:r>
              <a:rPr lang="ru-RU" sz="2000" b="1" dirty="0" smtClean="0">
                <a:cs typeface="Times New Roman" panose="02020603050405020304" pitchFamily="18" charset="0"/>
              </a:rPr>
              <a:t> - первоначальная длина бруса, м</a:t>
            </a:r>
          </a:p>
          <a:p>
            <a:r>
              <a:rPr lang="ru-RU" sz="2000" b="1" i="1" dirty="0" smtClean="0">
                <a:cs typeface="Times New Roman" panose="02020603050405020304" pitchFamily="18" charset="0"/>
              </a:rPr>
              <a:t>А –</a:t>
            </a:r>
            <a:r>
              <a:rPr lang="ru-RU" sz="2000" b="1" dirty="0" smtClean="0">
                <a:cs typeface="Times New Roman" panose="02020603050405020304" pitchFamily="18" charset="0"/>
              </a:rPr>
              <a:t> площадь поперечного сечения, м²</a:t>
            </a:r>
            <a:endParaRPr lang="en-US" sz="2000" b="1" dirty="0" smtClean="0"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cs typeface="Times New Roman" panose="02020603050405020304" pitchFamily="18" charset="0"/>
              </a:rPr>
              <a:t>Е – </a:t>
            </a:r>
            <a:r>
              <a:rPr lang="ru-RU" sz="2000" b="1" dirty="0" smtClean="0">
                <a:cs typeface="Times New Roman" panose="02020603050405020304" pitchFamily="18" charset="0"/>
              </a:rPr>
              <a:t>модуль продольной упругости,  МПа        </a:t>
            </a:r>
            <a:r>
              <a:rPr lang="ru-RU" b="1" i="1" u="sng" dirty="0" smtClean="0">
                <a:cs typeface="Times New Roman" panose="02020603050405020304" pitchFamily="18" charset="0"/>
              </a:rPr>
              <a:t>из таблиц справочников</a:t>
            </a:r>
            <a:r>
              <a:rPr lang="ru-RU" sz="2000" b="1" i="1" u="sng" dirty="0" smtClean="0">
                <a:cs typeface="Times New Roman" panose="02020603050405020304" pitchFamily="18" charset="0"/>
              </a:rPr>
              <a:t>  </a:t>
            </a:r>
            <a:endParaRPr lang="en-US" sz="2000" b="1" i="1" u="sng" dirty="0" smtClean="0"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оценивает степень сопротивляемости упругой деформации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694083" y="5589240"/>
            <a:ext cx="22503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2303" y="620688"/>
            <a:ext cx="6351889" cy="309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МАТЕМАТИЧЕСКОЕ ВЫРАЖЕНИЕ ЗАКОНА ГУКА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47864" y="1196752"/>
                <a:ext cx="1800239" cy="8211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𝑬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196752"/>
                <a:ext cx="1800239" cy="8211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385824" y="3242764"/>
            <a:ext cx="6351889" cy="309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ГРАФИЧЕСКОЕ ВЫРАЖЕНИЕ ЗАКОНА ГУКА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043" y="2276872"/>
            <a:ext cx="584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Нормальное напряжение прямо пропорционально </a:t>
            </a:r>
          </a:p>
          <a:p>
            <a:r>
              <a:rPr lang="ru-RU" b="1" i="1" u="sng" dirty="0" smtClean="0"/>
              <a:t>относительной продольной деформации</a:t>
            </a:r>
            <a:endParaRPr lang="ru-RU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2809" y="6021287"/>
            <a:ext cx="785792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Практическая работа </a:t>
            </a:r>
            <a:endParaRPr lang="en-US" b="1" dirty="0" smtClean="0"/>
          </a:p>
          <a:p>
            <a:pPr algn="ctr"/>
            <a:r>
              <a:rPr lang="ru-RU" b="1" dirty="0" smtClean="0"/>
              <a:t>Определение продольной и поперечной деформации  </a:t>
            </a:r>
            <a:r>
              <a:rPr lang="ru-RU" b="1" smtClean="0"/>
              <a:t>прямого бруса</a:t>
            </a:r>
            <a:endParaRPr lang="ru-RU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123728" y="3933056"/>
            <a:ext cx="0" cy="144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123728" y="5373056"/>
            <a:ext cx="14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750010" y="3703241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10" y="3703241"/>
                <a:ext cx="402674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572201" y="5229200"/>
                <a:ext cx="3722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</m:oMath>
                  </m:oMathPara>
                </a14:m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01" y="5229200"/>
                <a:ext cx="37221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Дуга 29"/>
          <p:cNvSpPr/>
          <p:nvPr/>
        </p:nvSpPr>
        <p:spPr>
          <a:xfrm rot="21382893">
            <a:off x="2374590" y="4085348"/>
            <a:ext cx="914400" cy="914400"/>
          </a:xfrm>
          <a:prstGeom prst="arc">
            <a:avLst>
              <a:gd name="adj1" fmla="val 13628325"/>
              <a:gd name="adj2" fmla="val 1599804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2115256" y="4239690"/>
            <a:ext cx="361307" cy="11282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572623" y="4232218"/>
            <a:ext cx="8798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619672" y="5373056"/>
            <a:ext cx="576000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750010" y="4239690"/>
            <a:ext cx="0" cy="113336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6200000">
                <a:off x="1238942" y="4581535"/>
                <a:ext cx="583750" cy="38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пц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38942" y="4581535"/>
                <a:ext cx="583750" cy="385362"/>
              </a:xfrm>
              <a:prstGeom prst="rect">
                <a:avLst/>
              </a:prstGeom>
              <a:blipFill rotWithShape="1">
                <a:blip r:embed="rId5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278301" y="362742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ru-RU" b="1" i="1" smtClean="0">
                              <a:latin typeface="Cambria Math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301" y="3627422"/>
                <a:ext cx="47795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618306" y="3641686"/>
            <a:ext cx="5079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i="1" u="sng" dirty="0" smtClean="0"/>
              <a:t>предел пропорциональности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максимальное нормальное напряжение, </a:t>
            </a:r>
          </a:p>
          <a:p>
            <a:r>
              <a:rPr lang="ru-RU" b="1" i="1" dirty="0" smtClean="0"/>
              <a:t>     до которого справедлив закон Гу</a:t>
            </a:r>
            <a:r>
              <a:rPr lang="ru-RU" b="1" dirty="0" smtClean="0"/>
              <a:t>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937776" y="529075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</a:t>
            </a:r>
            <a:endParaRPr lang="ru-RU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2295909" y="39340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</a:t>
            </a:r>
            <a:endParaRPr lang="ru-R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2360637" y="3969967"/>
            <a:ext cx="19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∙</a:t>
            </a:r>
            <a:endParaRPr lang="ru-RU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3748883" y="4689138"/>
            <a:ext cx="485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о</a:t>
            </a:r>
            <a:r>
              <a:rPr lang="ru-RU" b="1" dirty="0" err="1" smtClean="0"/>
              <a:t>в</a:t>
            </a:r>
            <a:r>
              <a:rPr lang="ru-RU" sz="1600" b="1" dirty="0" smtClean="0"/>
              <a:t> - </a:t>
            </a:r>
            <a:r>
              <a:rPr lang="ru-RU" sz="1600" b="1" i="1" dirty="0" smtClean="0"/>
              <a:t>зона  упругой стадии работы материала</a:t>
            </a:r>
            <a:endParaRPr lang="ru-RU" sz="1600" b="1" i="1" dirty="0"/>
          </a:p>
        </p:txBody>
      </p:sp>
      <p:sp>
        <p:nvSpPr>
          <p:cNvPr id="68" name="Дуга 67"/>
          <p:cNvSpPr/>
          <p:nvPr/>
        </p:nvSpPr>
        <p:spPr>
          <a:xfrm>
            <a:off x="1951347" y="5158188"/>
            <a:ext cx="432048" cy="41948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283989" y="4988911"/>
            <a:ext cx="322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α</a:t>
            </a:r>
            <a:endParaRPr lang="ru-RU" sz="16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52440" y="5142799"/>
                <a:ext cx="817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latin typeface="Cambria Math"/>
                            </a:rPr>
                            <m:t>𝒕𝒂𝒏</m:t>
                          </m:r>
                        </m:fName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440" y="5142799"/>
                <a:ext cx="8178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4860032" y="5106089"/>
            <a:ext cx="4054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i="1" dirty="0"/>
              <a:t>м</a:t>
            </a:r>
            <a:r>
              <a:rPr lang="ru-RU" b="1" i="1" dirty="0" smtClean="0"/>
              <a:t>атематическое толкование</a:t>
            </a:r>
          </a:p>
          <a:p>
            <a:r>
              <a:rPr lang="ru-RU" b="1" i="1" dirty="0" smtClean="0"/>
              <a:t>     модуля продольной упругости  Е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06158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Углы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Уг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ptBEA5.tmp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pptBF27.tmp</Template>
  <TotalTime>168</TotalTime>
  <Words>1059</Words>
  <Application>Microsoft Office PowerPoint</Application>
  <PresentationFormat>Экран (4:3)</PresentationFormat>
  <Paragraphs>202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Поток</vt:lpstr>
      <vt:lpstr>Аспект</vt:lpstr>
      <vt:lpstr>Углы</vt:lpstr>
      <vt:lpstr>1_Углы</vt:lpstr>
      <vt:lpstr>Кнопка</vt:lpstr>
      <vt:lpstr>pptBEA5.tmp</vt:lpstr>
      <vt:lpstr>Презентация PowerPoint</vt:lpstr>
      <vt:lpstr>Презентация PowerPoint</vt:lpstr>
      <vt:lpstr>Презентация PowerPoint</vt:lpstr>
      <vt:lpstr>Презентация PowerPoint</vt:lpstr>
      <vt:lpstr>ЯКОБ II БЕРНУЛЛИ  </vt:lpstr>
      <vt:lpstr>Презентация PowerPoint</vt:lpstr>
      <vt:lpstr>Ро́берт Гук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СТРЕЛЕЦКИЙ НИКОЛАЙ СТАНИСЛАВОВИЧ (1885-1967)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UserNK</dc:creator>
  <cp:lastModifiedBy>UserNK</cp:lastModifiedBy>
  <cp:revision>25</cp:revision>
  <dcterms:created xsi:type="dcterms:W3CDTF">2017-04-28T03:43:22Z</dcterms:created>
  <dcterms:modified xsi:type="dcterms:W3CDTF">2018-05-25T04:48:55Z</dcterms:modified>
</cp:coreProperties>
</file>