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9" r:id="rId4"/>
    <p:sldId id="262" r:id="rId5"/>
    <p:sldId id="261" r:id="rId6"/>
    <p:sldId id="263" r:id="rId7"/>
    <p:sldId id="268" r:id="rId8"/>
    <p:sldId id="269" r:id="rId9"/>
    <p:sldId id="265" r:id="rId10"/>
    <p:sldId id="266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3" r:id="rId63"/>
    <p:sldId id="324" r:id="rId64"/>
    <p:sldId id="325" r:id="rId65"/>
    <p:sldId id="326" r:id="rId66"/>
    <p:sldId id="327" r:id="rId67"/>
    <p:sldId id="328" r:id="rId68"/>
    <p:sldId id="329" r:id="rId69"/>
    <p:sldId id="330" r:id="rId70"/>
    <p:sldId id="331" r:id="rId71"/>
    <p:sldId id="332" r:id="rId72"/>
    <p:sldId id="333" r:id="rId73"/>
    <p:sldId id="334" r:id="rId74"/>
    <p:sldId id="335" r:id="rId75"/>
    <p:sldId id="336" r:id="rId76"/>
    <p:sldId id="337" r:id="rId77"/>
    <p:sldId id="338" r:id="rId78"/>
    <p:sldId id="339" r:id="rId79"/>
    <p:sldId id="340" r:id="rId80"/>
    <p:sldId id="341" r:id="rId81"/>
    <p:sldId id="342" r:id="rId82"/>
    <p:sldId id="343" r:id="rId83"/>
    <p:sldId id="344" r:id="rId84"/>
    <p:sldId id="345" r:id="rId85"/>
    <p:sldId id="346" r:id="rId86"/>
    <p:sldId id="347" r:id="rId87"/>
    <p:sldId id="348" r:id="rId88"/>
    <p:sldId id="349" r:id="rId89"/>
    <p:sldId id="350" r:id="rId90"/>
    <p:sldId id="351" r:id="rId91"/>
    <p:sldId id="352" r:id="rId92"/>
    <p:sldId id="353" r:id="rId93"/>
    <p:sldId id="354" r:id="rId94"/>
    <p:sldId id="355" r:id="rId95"/>
    <p:sldId id="356" r:id="rId96"/>
    <p:sldId id="357" r:id="rId97"/>
    <p:sldId id="358" r:id="rId98"/>
    <p:sldId id="359" r:id="rId99"/>
    <p:sldId id="360" r:id="rId100"/>
    <p:sldId id="361" r:id="rId101"/>
    <p:sldId id="362" r:id="rId102"/>
    <p:sldId id="363" r:id="rId103"/>
    <p:sldId id="364" r:id="rId104"/>
    <p:sldId id="365" r:id="rId105"/>
    <p:sldId id="366" r:id="rId106"/>
    <p:sldId id="367" r:id="rId107"/>
    <p:sldId id="368" r:id="rId108"/>
    <p:sldId id="369" r:id="rId109"/>
    <p:sldId id="370" r:id="rId110"/>
    <p:sldId id="371" r:id="rId111"/>
    <p:sldId id="372" r:id="rId112"/>
    <p:sldId id="373" r:id="rId113"/>
    <p:sldId id="374" r:id="rId114"/>
    <p:sldId id="375" r:id="rId115"/>
    <p:sldId id="376" r:id="rId116"/>
    <p:sldId id="377" r:id="rId117"/>
    <p:sldId id="378" r:id="rId118"/>
    <p:sldId id="379" r:id="rId119"/>
    <p:sldId id="380" r:id="rId1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5" autoAdjust="0"/>
    <p:restoredTop sz="94660"/>
  </p:normalViewPr>
  <p:slideViewPr>
    <p:cSldViewPr>
      <p:cViewPr varScale="1">
        <p:scale>
          <a:sx n="64" d="100"/>
          <a:sy n="64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A398-30F6-494D-9F7E-FBFF2D93360C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2515-AC0D-46AA-B0A4-2C18CF100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A398-30F6-494D-9F7E-FBFF2D93360C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2515-AC0D-46AA-B0A4-2C18CF100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A398-30F6-494D-9F7E-FBFF2D93360C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2515-AC0D-46AA-B0A4-2C18CF100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A398-30F6-494D-9F7E-FBFF2D93360C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2515-AC0D-46AA-B0A4-2C18CF100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A398-30F6-494D-9F7E-FBFF2D93360C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2515-AC0D-46AA-B0A4-2C18CF100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A398-30F6-494D-9F7E-FBFF2D93360C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2515-AC0D-46AA-B0A4-2C18CF100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A398-30F6-494D-9F7E-FBFF2D93360C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2515-AC0D-46AA-B0A4-2C18CF100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A398-30F6-494D-9F7E-FBFF2D93360C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2515-AC0D-46AA-B0A4-2C18CF100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A398-30F6-494D-9F7E-FBFF2D93360C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2515-AC0D-46AA-B0A4-2C18CF100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A398-30F6-494D-9F7E-FBFF2D93360C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2515-AC0D-46AA-B0A4-2C18CF100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A398-30F6-494D-9F7E-FBFF2D93360C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2515-AC0D-46AA-B0A4-2C18CF100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6A398-30F6-494D-9F7E-FBFF2D93360C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E2515-AC0D-46AA-B0A4-2C18CF100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102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14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" Target="slide104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14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" Target="slide106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slide" Target="slide109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slide" Target="slide113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7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slide" Target="slide117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7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22.xml"/><Relationship Id="rId18" Type="http://schemas.openxmlformats.org/officeDocument/2006/relationships/slide" Target="slide25.xml"/><Relationship Id="rId26" Type="http://schemas.openxmlformats.org/officeDocument/2006/relationships/slide" Target="slide65.xml"/><Relationship Id="rId39" Type="http://schemas.openxmlformats.org/officeDocument/2006/relationships/slide" Target="slide11.xml"/><Relationship Id="rId21" Type="http://schemas.openxmlformats.org/officeDocument/2006/relationships/slide" Target="slide43.xml"/><Relationship Id="rId34" Type="http://schemas.openxmlformats.org/officeDocument/2006/relationships/slide" Target="slide12.xml"/><Relationship Id="rId42" Type="http://schemas.openxmlformats.org/officeDocument/2006/relationships/slide" Target="slide67.xml"/><Relationship Id="rId47" Type="http://schemas.openxmlformats.org/officeDocument/2006/relationships/slide" Target="slide68.xml"/><Relationship Id="rId50" Type="http://schemas.openxmlformats.org/officeDocument/2006/relationships/slide" Target="slide87.xml"/><Relationship Id="rId55" Type="http://schemas.openxmlformats.org/officeDocument/2006/relationships/slide" Target="slide110.xml"/><Relationship Id="rId63" Type="http://schemas.openxmlformats.org/officeDocument/2006/relationships/slide" Target="slide103.xml"/><Relationship Id="rId7" Type="http://schemas.openxmlformats.org/officeDocument/2006/relationships/slide" Target="slide76.xml"/><Relationship Id="rId2" Type="http://schemas.openxmlformats.org/officeDocument/2006/relationships/image" Target="../media/image2.jpeg"/><Relationship Id="rId16" Type="http://schemas.openxmlformats.org/officeDocument/2006/relationships/slide" Target="slide64.xml"/><Relationship Id="rId20" Type="http://schemas.openxmlformats.org/officeDocument/2006/relationships/slide" Target="slide78.xml"/><Relationship Id="rId29" Type="http://schemas.openxmlformats.org/officeDocument/2006/relationships/slide" Target="slide31.xml"/><Relationship Id="rId41" Type="http://schemas.openxmlformats.org/officeDocument/2006/relationships/slide" Target="slide81.xml"/><Relationship Id="rId54" Type="http://schemas.openxmlformats.org/officeDocument/2006/relationships/slide" Target="slide83.xml"/><Relationship Id="rId62" Type="http://schemas.openxmlformats.org/officeDocument/2006/relationships/slide" Target="slide10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2.xml"/><Relationship Id="rId11" Type="http://schemas.openxmlformats.org/officeDocument/2006/relationships/slide" Target="slide37.xml"/><Relationship Id="rId24" Type="http://schemas.openxmlformats.org/officeDocument/2006/relationships/slide" Target="slide93.xml"/><Relationship Id="rId32" Type="http://schemas.openxmlformats.org/officeDocument/2006/relationships/slide" Target="slide16.xml"/><Relationship Id="rId37" Type="http://schemas.openxmlformats.org/officeDocument/2006/relationships/slide" Target="slide7.xml"/><Relationship Id="rId40" Type="http://schemas.openxmlformats.org/officeDocument/2006/relationships/slide" Target="slide97.xml"/><Relationship Id="rId45" Type="http://schemas.openxmlformats.org/officeDocument/2006/relationships/slide" Target="slide61.xml"/><Relationship Id="rId53" Type="http://schemas.openxmlformats.org/officeDocument/2006/relationships/slide" Target="slide98.xml"/><Relationship Id="rId58" Type="http://schemas.openxmlformats.org/officeDocument/2006/relationships/slide" Target="slide72.xml"/><Relationship Id="rId66" Type="http://schemas.openxmlformats.org/officeDocument/2006/relationships/slide" Target="slide118.xml"/><Relationship Id="rId5" Type="http://schemas.openxmlformats.org/officeDocument/2006/relationships/slide" Target="slide48.xml"/><Relationship Id="rId15" Type="http://schemas.openxmlformats.org/officeDocument/2006/relationships/slide" Target="slide51.xml"/><Relationship Id="rId23" Type="http://schemas.openxmlformats.org/officeDocument/2006/relationships/slide" Target="slide39.xml"/><Relationship Id="rId28" Type="http://schemas.openxmlformats.org/officeDocument/2006/relationships/slide" Target="slide44.xml"/><Relationship Id="rId36" Type="http://schemas.openxmlformats.org/officeDocument/2006/relationships/slide" Target="slide3.xml"/><Relationship Id="rId49" Type="http://schemas.openxmlformats.org/officeDocument/2006/relationships/slide" Target="slide55.xml"/><Relationship Id="rId57" Type="http://schemas.openxmlformats.org/officeDocument/2006/relationships/slide" Target="slide70.xml"/><Relationship Id="rId61" Type="http://schemas.openxmlformats.org/officeDocument/2006/relationships/slide" Target="slide100.xml"/><Relationship Id="rId10" Type="http://schemas.openxmlformats.org/officeDocument/2006/relationships/slide" Target="slide49.xml"/><Relationship Id="rId19" Type="http://schemas.openxmlformats.org/officeDocument/2006/relationships/slide" Target="slide24.xml"/><Relationship Id="rId31" Type="http://schemas.openxmlformats.org/officeDocument/2006/relationships/slide" Target="slide80.xml"/><Relationship Id="rId44" Type="http://schemas.openxmlformats.org/officeDocument/2006/relationships/slide" Target="slide95.xml"/><Relationship Id="rId52" Type="http://schemas.openxmlformats.org/officeDocument/2006/relationships/slide" Target="slide112.xml"/><Relationship Id="rId60" Type="http://schemas.openxmlformats.org/officeDocument/2006/relationships/slide" Target="slide89.xml"/><Relationship Id="rId65" Type="http://schemas.openxmlformats.org/officeDocument/2006/relationships/slide" Target="slide116.xml"/><Relationship Id="rId4" Type="http://schemas.openxmlformats.org/officeDocument/2006/relationships/slide" Target="slide33.xml"/><Relationship Id="rId9" Type="http://schemas.openxmlformats.org/officeDocument/2006/relationships/slide" Target="slide105.xml"/><Relationship Id="rId14" Type="http://schemas.openxmlformats.org/officeDocument/2006/relationships/slide" Target="slide20.xml"/><Relationship Id="rId22" Type="http://schemas.openxmlformats.org/officeDocument/2006/relationships/slide" Target="slide41.xml"/><Relationship Id="rId27" Type="http://schemas.openxmlformats.org/officeDocument/2006/relationships/slide" Target="slide46.xml"/><Relationship Id="rId30" Type="http://schemas.openxmlformats.org/officeDocument/2006/relationships/slide" Target="slide29.xml"/><Relationship Id="rId35" Type="http://schemas.openxmlformats.org/officeDocument/2006/relationships/slide" Target="slide5.xml"/><Relationship Id="rId43" Type="http://schemas.openxmlformats.org/officeDocument/2006/relationships/slide" Target="slide53.xml"/><Relationship Id="rId48" Type="http://schemas.openxmlformats.org/officeDocument/2006/relationships/slide" Target="slide57.xml"/><Relationship Id="rId56" Type="http://schemas.openxmlformats.org/officeDocument/2006/relationships/slide" Target="slide108.xml"/><Relationship Id="rId64" Type="http://schemas.openxmlformats.org/officeDocument/2006/relationships/slide" Target="slide114.xml"/><Relationship Id="rId8" Type="http://schemas.openxmlformats.org/officeDocument/2006/relationships/slide" Target="slide91.xml"/><Relationship Id="rId51" Type="http://schemas.openxmlformats.org/officeDocument/2006/relationships/slide" Target="slide85.xml"/><Relationship Id="rId3" Type="http://schemas.openxmlformats.org/officeDocument/2006/relationships/slide" Target="slide18.xml"/><Relationship Id="rId12" Type="http://schemas.openxmlformats.org/officeDocument/2006/relationships/slide" Target="slide35.xml"/><Relationship Id="rId17" Type="http://schemas.openxmlformats.org/officeDocument/2006/relationships/slide" Target="slide27.xml"/><Relationship Id="rId25" Type="http://schemas.openxmlformats.org/officeDocument/2006/relationships/slide" Target="slide107.xml"/><Relationship Id="rId33" Type="http://schemas.openxmlformats.org/officeDocument/2006/relationships/slide" Target="slide14.xml"/><Relationship Id="rId38" Type="http://schemas.openxmlformats.org/officeDocument/2006/relationships/slide" Target="slide9.xml"/><Relationship Id="rId46" Type="http://schemas.openxmlformats.org/officeDocument/2006/relationships/slide" Target="slide59.xml"/><Relationship Id="rId59" Type="http://schemas.openxmlformats.org/officeDocument/2006/relationships/slide" Target="slide7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7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77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82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84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86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88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90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92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94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96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14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нк\Desktop\game-wallpapers-1411_screenshot_20141102124922_5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642918"/>
            <a:ext cx="7358114" cy="478634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0"/>
            <a:ext cx="8929718" cy="535782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Эрудит-игра,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b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8000" b="1" dirty="0" smtClean="0">
                <a:solidFill>
                  <a:srgbClr val="00B0F0"/>
                </a:solidFill>
                <a:latin typeface="Comic Sans MS" pitchFamily="66" charset="0"/>
              </a:rPr>
              <a:t>МОРСКОЙ БОЙ</a:t>
            </a:r>
            <a:endParaRPr lang="ru-RU" sz="8000" i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5357826"/>
            <a:ext cx="8001056" cy="1000132"/>
          </a:xfrm>
        </p:spPr>
        <p:txBody>
          <a:bodyPr>
            <a:noAutofit/>
          </a:bodyPr>
          <a:lstStyle/>
          <a:p>
            <a:r>
              <a:rPr lang="ru-RU" sz="4400" i="1" dirty="0" smtClean="0">
                <a:solidFill>
                  <a:srgbClr val="FF0000"/>
                </a:solidFill>
              </a:rPr>
              <a:t>посвященная истории Российского флота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нк\Desktop\2e7fa4efc60f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5286412" cy="55782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1142984"/>
            <a:ext cx="6400816" cy="285752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              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05750" y="5962650"/>
            <a:ext cx="12382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643174" y="285728"/>
            <a:ext cx="61436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В селе Дединово на р.Оке </a:t>
            </a:r>
            <a:r>
              <a:rPr lang="ru-RU" sz="2800" b="1" i="1" dirty="0" smtClean="0">
                <a:solidFill>
                  <a:srgbClr val="FF0000"/>
                </a:solidFill>
              </a:rPr>
              <a:t>(приток Волги).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в 1668 г. морской двухпалубный трехмачтовый корабль "Орел", вооруженный 22 пищалями</a:t>
            </a:r>
            <a:r>
              <a:rPr lang="ru-RU" sz="4800" dirty="0" smtClean="0">
                <a:solidFill>
                  <a:srgbClr val="FF0000"/>
                </a:solidFill>
              </a:rPr>
              <a:t>. 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к\Desktop\ДЛЯ ИГРЫ Морской бой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8319" cy="6857999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28604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u="sng" dirty="0" smtClean="0">
                <a:solidFill>
                  <a:srgbClr val="92D050"/>
                </a:solidFill>
              </a:rPr>
              <a:t>Ж 6</a:t>
            </a:r>
            <a:endParaRPr lang="ru-RU" sz="5400" dirty="0">
              <a:solidFill>
                <a:srgbClr val="92D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928670"/>
            <a:ext cx="5857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8000"/>
                </a:solidFill>
                <a:latin typeface="Times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785794"/>
            <a:ext cx="6000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</a:p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357290" y="1571612"/>
          <a:ext cx="6096000" cy="4572032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4572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285852" y="1357298"/>
          <a:ext cx="6429420" cy="3214710"/>
        </p:xfrm>
        <a:graphic>
          <a:graphicData uri="http://schemas.openxmlformats.org/drawingml/2006/table">
            <a:tbl>
              <a:tblPr/>
              <a:tblGrid>
                <a:gridCol w="6429420"/>
              </a:tblGrid>
              <a:tr h="3214710">
                <a:tc>
                  <a:txBody>
                    <a:bodyPr/>
                    <a:lstStyle/>
                    <a:p>
                      <a:pPr algn="ctr"/>
                      <a:r>
                        <a:rPr lang="ru-RU" sz="5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НА АБОРДАЖ!!!</a:t>
                      </a:r>
                    </a:p>
                    <a:p>
                      <a:pPr algn="ctr"/>
                      <a:r>
                        <a:rPr lang="ru-RU" sz="5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4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ИЗОБРАЗИТЕ КОМАНДОЙ</a:t>
                      </a:r>
                      <a:r>
                        <a:rPr lang="ru-RU" sz="4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ru-RU" sz="4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МОРСКИХ ЧАЕК</a:t>
                      </a:r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2" name="Рисунок 11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86450"/>
            <a:ext cx="13049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к\Desktop\ДЛЯ ИГРЫ Морской бой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8319" cy="6857999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28604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u="sng" dirty="0" smtClean="0">
                <a:solidFill>
                  <a:srgbClr val="92D050"/>
                </a:solidFill>
              </a:rPr>
              <a:t>Ж 7</a:t>
            </a:r>
            <a:endParaRPr lang="ru-RU" sz="5400" dirty="0">
              <a:solidFill>
                <a:srgbClr val="92D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928670"/>
            <a:ext cx="5857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8000"/>
                </a:solidFill>
                <a:latin typeface="Times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785794"/>
            <a:ext cx="6000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</a:p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357290" y="1571612"/>
          <a:ext cx="6096000" cy="4572032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4572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285852" y="1357298"/>
          <a:ext cx="6429420" cy="4267200"/>
        </p:xfrm>
        <a:graphic>
          <a:graphicData uri="http://schemas.openxmlformats.org/drawingml/2006/table">
            <a:tbl>
              <a:tblPr/>
              <a:tblGrid>
                <a:gridCol w="6429420"/>
              </a:tblGrid>
              <a:tr h="3214710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4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Атака корабля противника при непосредственном сближении с ним для рукопашного боя называется…</a:t>
                      </a:r>
                      <a:endParaRPr lang="ru-RU" sz="4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ase"/>
                      <a:endParaRPr lang="ru-RU" sz="4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4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4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2" name="Рисунок 11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86450"/>
            <a:ext cx="13049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к\Desktop\ДЛЯ ИГРЫ Морской бой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8319" cy="6857999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785794"/>
            <a:ext cx="6000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</a:p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357290" y="1571612"/>
          <a:ext cx="6096000" cy="4572032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4572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285852" y="571480"/>
          <a:ext cx="6429420" cy="4727262"/>
        </p:xfrm>
        <a:graphic>
          <a:graphicData uri="http://schemas.openxmlformats.org/drawingml/2006/table">
            <a:tbl>
              <a:tblPr/>
              <a:tblGrid>
                <a:gridCol w="6429420"/>
              </a:tblGrid>
              <a:tr h="47272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АБОРДАЖ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800" b="1" kern="1200" dirty="0" smtClean="0">
                        <a:solidFill>
                          <a:srgbClr val="92D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800" b="1" kern="1200" dirty="0" smtClean="0">
                        <a:solidFill>
                          <a:srgbClr val="92D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400" b="1" kern="1200" dirty="0" smtClean="0">
                        <a:solidFill>
                          <a:srgbClr val="92D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1" name="Рисунок 10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86450"/>
            <a:ext cx="13049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2" name="Picture 2" descr="C:\Users\нк\Desktop\ДЛЯ ИГРЫ Морской бой\i (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1571612"/>
            <a:ext cx="3429024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к\Desktop\ДЛЯ ИГРЫ Морской бой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8319" cy="6857999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28604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u="sng" dirty="0" smtClean="0">
                <a:solidFill>
                  <a:srgbClr val="92D050"/>
                </a:solidFill>
              </a:rPr>
              <a:t>Ж 8</a:t>
            </a:r>
            <a:endParaRPr lang="ru-RU" sz="5400" dirty="0">
              <a:solidFill>
                <a:srgbClr val="92D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928670"/>
            <a:ext cx="5857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8000"/>
                </a:solidFill>
                <a:latin typeface="Times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785794"/>
            <a:ext cx="6000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</a:p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357290" y="1571612"/>
          <a:ext cx="6096000" cy="4572032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4572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285852" y="1357298"/>
          <a:ext cx="6429420" cy="4876800"/>
        </p:xfrm>
        <a:graphic>
          <a:graphicData uri="http://schemas.openxmlformats.org/drawingml/2006/table">
            <a:tbl>
              <a:tblPr/>
              <a:tblGrid>
                <a:gridCol w="6429420"/>
              </a:tblGrid>
              <a:tr h="321471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4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Это судно у причала</a:t>
                      </a:r>
                    </a:p>
                    <a:p>
                      <a:pPr algn="ctr"/>
                      <a:r>
                        <a:rPr lang="ru-RU" sz="4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трюмы нефти накачало.</a:t>
                      </a:r>
                    </a:p>
                    <a:p>
                      <a:pPr algn="ctr"/>
                      <a:r>
                        <a:rPr lang="ru-RU" sz="4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Больше трюм, чем баки в танке.</a:t>
                      </a:r>
                    </a:p>
                    <a:p>
                      <a:pPr algn="ctr"/>
                      <a:r>
                        <a:rPr lang="ru-RU" sz="4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зовётся судно …</a:t>
                      </a:r>
                    </a:p>
                    <a:p>
                      <a:pPr algn="ctr" fontAlgn="base"/>
                      <a:endParaRPr lang="ru-RU" sz="4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ase"/>
                      <a:endParaRPr lang="ru-RU" sz="4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4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4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2" name="Рисунок 11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86450"/>
            <a:ext cx="13049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к\Desktop\ДЛЯ ИГРЫ Морской бой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8319" cy="6857999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785794"/>
            <a:ext cx="6000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</a:p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357290" y="1571612"/>
          <a:ext cx="6096000" cy="4572032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4572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285852" y="571480"/>
          <a:ext cx="6429420" cy="4727262"/>
        </p:xfrm>
        <a:graphic>
          <a:graphicData uri="http://schemas.openxmlformats.org/drawingml/2006/table">
            <a:tbl>
              <a:tblPr/>
              <a:tblGrid>
                <a:gridCol w="6429420"/>
              </a:tblGrid>
              <a:tr h="47272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ТАНКЕР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800" b="1" kern="1200" dirty="0" smtClean="0">
                        <a:solidFill>
                          <a:srgbClr val="92D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800" b="1" kern="1200" dirty="0" smtClean="0">
                        <a:solidFill>
                          <a:srgbClr val="92D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800" b="1" kern="1200" dirty="0" smtClean="0">
                        <a:solidFill>
                          <a:srgbClr val="92D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400" b="1" kern="1200" dirty="0" smtClean="0">
                        <a:solidFill>
                          <a:srgbClr val="92D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1" name="Рисунок 10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86450"/>
            <a:ext cx="13049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6" name="Picture 2" descr="C:\Users\нк\Desktop\ДЛЯ ИГРЫ Морской бой\i (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7128" y="1714489"/>
            <a:ext cx="4450422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к\Desktop\ДЛЯ ИГРЫ Морской бой\a1d2d76041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28604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400" b="1" u="sng" dirty="0" smtClean="0">
                <a:solidFill>
                  <a:srgbClr val="FF0000"/>
                </a:solidFill>
              </a:rPr>
              <a:t>З 1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928670"/>
            <a:ext cx="5857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8000"/>
                </a:solidFill>
                <a:latin typeface="Times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785794"/>
            <a:ext cx="6000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</a:p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357290" y="1571612"/>
          <a:ext cx="6096000" cy="4572032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4572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285852" y="1357298"/>
          <a:ext cx="6429420" cy="3214710"/>
        </p:xfrm>
        <a:graphic>
          <a:graphicData uri="http://schemas.openxmlformats.org/drawingml/2006/table">
            <a:tbl>
              <a:tblPr/>
              <a:tblGrid>
                <a:gridCol w="6429420"/>
              </a:tblGrid>
              <a:tr h="3214710"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5" name="Рисунок 14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0050" y="5876925"/>
            <a:ext cx="1123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3357554" y="1357298"/>
            <a:ext cx="54292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/>
              <a:t>Назовите самое </a:t>
            </a:r>
          </a:p>
          <a:p>
            <a:pPr algn="ctr"/>
            <a:r>
              <a:rPr lang="ru-RU" sz="6000" b="1" i="1" dirty="0" smtClean="0"/>
              <a:t>мелкое море в мире</a:t>
            </a:r>
            <a:endParaRPr lang="ru-RU" sz="6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к\Desktop\ДЛЯ ИГРЫ Морской бой\a1d2d76041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928670"/>
            <a:ext cx="5857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8000"/>
                </a:solidFill>
                <a:latin typeface="Times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785794"/>
            <a:ext cx="6000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</a:p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357290" y="1571612"/>
          <a:ext cx="6096000" cy="4572032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4572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071934" y="428604"/>
          <a:ext cx="4572032" cy="4220534"/>
        </p:xfrm>
        <a:graphic>
          <a:graphicData uri="http://schemas.openxmlformats.org/drawingml/2006/table">
            <a:tbl>
              <a:tblPr/>
              <a:tblGrid>
                <a:gridCol w="4572032"/>
              </a:tblGrid>
              <a:tr h="4220534">
                <a:tc>
                  <a:txBody>
                    <a:bodyPr/>
                    <a:lstStyle/>
                    <a:p>
                      <a:pPr algn="ctr"/>
                      <a:r>
                        <a:rPr lang="ru-RU" sz="6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Азовское море- </a:t>
                      </a:r>
                    </a:p>
                    <a:p>
                      <a:pPr algn="ctr"/>
                      <a:r>
                        <a:rPr lang="ru-RU" sz="6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глубина </a:t>
                      </a:r>
                    </a:p>
                    <a:p>
                      <a:pPr algn="ctr"/>
                      <a:r>
                        <a:rPr lang="ru-RU" sz="6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 метров</a:t>
                      </a:r>
                      <a:r>
                        <a:rPr lang="ru-RU" sz="60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sz="6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1" name="Рисунок 10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0050" y="5876925"/>
            <a:ext cx="1123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к\Desktop\ДЛЯ ИГРЫ Морской бой\a1d2d76041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28604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400" b="1" u="sng" dirty="0" smtClean="0">
                <a:solidFill>
                  <a:srgbClr val="FF0000"/>
                </a:solidFill>
              </a:rPr>
              <a:t>З 2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928670"/>
            <a:ext cx="5857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8000"/>
                </a:solidFill>
                <a:latin typeface="Times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785794"/>
            <a:ext cx="6000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</a:p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357290" y="1571612"/>
          <a:ext cx="6096000" cy="4572032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4572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285852" y="1357298"/>
          <a:ext cx="6429420" cy="3214710"/>
        </p:xfrm>
        <a:graphic>
          <a:graphicData uri="http://schemas.openxmlformats.org/drawingml/2006/table">
            <a:tbl>
              <a:tblPr/>
              <a:tblGrid>
                <a:gridCol w="6429420"/>
              </a:tblGrid>
              <a:tr h="3214710"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5" name="Рисунок 14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0050" y="5876925"/>
            <a:ext cx="1123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4000496" y="1357298"/>
            <a:ext cx="478634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</a:rPr>
              <a:t>На абордаж!!!</a:t>
            </a:r>
          </a:p>
          <a:p>
            <a:pPr algn="ctr"/>
            <a:endParaRPr lang="ru-RU" sz="54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5400" b="1" i="1" dirty="0" smtClean="0"/>
              <a:t>Поем вместе командой морскую песню</a:t>
            </a:r>
            <a:endParaRPr lang="ru-RU" sz="5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к\Desktop\ДЛЯ ИГРЫ Морской бой\a1d2d76041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28604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400" b="1" u="sng" dirty="0" smtClean="0">
                <a:solidFill>
                  <a:srgbClr val="FF0000"/>
                </a:solidFill>
              </a:rPr>
              <a:t>З 3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928670"/>
            <a:ext cx="5857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8000"/>
                </a:solidFill>
                <a:latin typeface="Times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785794"/>
            <a:ext cx="6000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</a:p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357290" y="1571612"/>
          <a:ext cx="6096000" cy="4572032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4572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643174" y="1357298"/>
          <a:ext cx="6215105" cy="4267200"/>
        </p:xfrm>
        <a:graphic>
          <a:graphicData uri="http://schemas.openxmlformats.org/drawingml/2006/table">
            <a:tbl>
              <a:tblPr/>
              <a:tblGrid>
                <a:gridCol w="6215105"/>
              </a:tblGrid>
              <a:tr h="3214710">
                <a:tc>
                  <a:txBody>
                    <a:bodyPr/>
                    <a:lstStyle/>
                    <a:p>
                      <a:pPr algn="ctr"/>
                      <a:r>
                        <a:rPr lang="ru-RU" sz="4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Закрепляют ловко тросы,</a:t>
                      </a:r>
                    </a:p>
                    <a:p>
                      <a:pPr algn="ctr"/>
                      <a:r>
                        <a:rPr lang="ru-RU" sz="4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Драят палубу матросы —</a:t>
                      </a:r>
                    </a:p>
                    <a:p>
                      <a:pPr algn="ctr"/>
                      <a:r>
                        <a:rPr lang="ru-RU" sz="4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борту у них аврал!</a:t>
                      </a:r>
                    </a:p>
                    <a:p>
                      <a:pPr algn="ctr"/>
                      <a:r>
                        <a:rPr lang="ru-RU" sz="4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— Моряки, вы гостя ждёте?</a:t>
                      </a:r>
                    </a:p>
                    <a:p>
                      <a:pPr algn="ctr"/>
                      <a:r>
                        <a:rPr lang="ru-RU" sz="4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— Да! Главнейшего на флоте!</a:t>
                      </a:r>
                    </a:p>
                    <a:p>
                      <a:pPr algn="ctr"/>
                      <a:r>
                        <a:rPr lang="ru-RU" sz="4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Едет в гости …</a:t>
                      </a:r>
                      <a:endParaRPr lang="ru-RU" sz="40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5" name="Рисунок 14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0050" y="5876925"/>
            <a:ext cx="1123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к\Desktop\ДЛЯ ИГРЫ Морской бой\a1d2d76041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928670"/>
            <a:ext cx="5857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8000"/>
                </a:solidFill>
                <a:latin typeface="Times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785794"/>
            <a:ext cx="6000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</a:p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357290" y="1571612"/>
          <a:ext cx="6096000" cy="4572032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4572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071934" y="428604"/>
          <a:ext cx="4572032" cy="4220534"/>
        </p:xfrm>
        <a:graphic>
          <a:graphicData uri="http://schemas.openxmlformats.org/drawingml/2006/table">
            <a:tbl>
              <a:tblPr/>
              <a:tblGrid>
                <a:gridCol w="4572032"/>
              </a:tblGrid>
              <a:tr h="4220534">
                <a:tc>
                  <a:txBody>
                    <a:bodyPr/>
                    <a:lstStyle/>
                    <a:p>
                      <a:pPr algn="ctr"/>
                      <a:r>
                        <a:rPr lang="ru-RU" sz="72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Адмирал</a:t>
                      </a:r>
                    </a:p>
                    <a:p>
                      <a:pPr algn="ctr"/>
                      <a:endParaRPr lang="ru-RU" sz="5400" b="1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1" name="Рисунок 10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0050" y="5876925"/>
            <a:ext cx="1123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нк\Desktop\ДЛЯ ИГРЫ Морской бой\244128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500174"/>
            <a:ext cx="3780828" cy="3156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1142984"/>
            <a:ext cx="6400816" cy="285752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              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hlinkClick r:id="rId2" action="ppaction://hlinksldjump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5750" y="5962650"/>
            <a:ext cx="12382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57290" y="428605"/>
            <a:ext cx="70723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5400" b="1" dirty="0" smtClean="0">
                <a:solidFill>
                  <a:srgbClr val="FF0000"/>
                </a:solidFill>
              </a:rPr>
              <a:t>А.5 </a:t>
            </a:r>
            <a:r>
              <a:rPr lang="ru-RU" sz="5400" b="1" u="sng" dirty="0" smtClean="0">
                <a:solidFill>
                  <a:srgbClr val="FF0000"/>
                </a:solidFill>
              </a:rPr>
              <a:t>НА АБОРДАЖ!!!</a:t>
            </a:r>
            <a:r>
              <a:rPr lang="ru-RU" sz="5400" b="1" u="sng" dirty="0" smtClean="0">
                <a:solidFill>
                  <a:srgbClr val="FF0000"/>
                </a:solidFill>
                <a:hlinkClick r:id="rId2" action="ppaction://hlinksldjump"/>
              </a:rPr>
              <a:t/>
            </a:r>
            <a:br>
              <a:rPr lang="ru-RU" sz="5400" b="1" u="sng" dirty="0" smtClean="0">
                <a:solidFill>
                  <a:srgbClr val="FF0000"/>
                </a:solidFill>
                <a:hlinkClick r:id="rId2" action="ppaction://hlinksldjump"/>
              </a:rPr>
            </a:br>
            <a:endParaRPr lang="ru-RU" sz="5400" b="1" u="sng" dirty="0">
              <a:solidFill>
                <a:srgbClr val="FF0000"/>
              </a:solidFill>
            </a:endParaRPr>
          </a:p>
        </p:txBody>
      </p:sp>
      <p:pic>
        <p:nvPicPr>
          <p:cNvPr id="8" name="Picture 2" descr="C:\Users\нк\Desktop\1325.jpg.crop_displa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000240"/>
            <a:ext cx="3609295" cy="250033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714876" y="4143380"/>
            <a:ext cx="41433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/>
              <a:t>ХОД ПЕРЕХОДИТ КОМАНДЕ, </a:t>
            </a:r>
          </a:p>
          <a:p>
            <a:pPr algn="ctr"/>
            <a:r>
              <a:rPr lang="ru-RU" sz="3600" b="1" i="1" dirty="0" smtClean="0"/>
              <a:t>СИДЯЩЕЙ СЛЕВА</a:t>
            </a:r>
            <a:br>
              <a:rPr lang="ru-RU" sz="3600" b="1" i="1" dirty="0" smtClean="0"/>
            </a:br>
            <a:endParaRPr lang="ru-RU" sz="3600" dirty="0"/>
          </a:p>
        </p:txBody>
      </p:sp>
      <p:pic>
        <p:nvPicPr>
          <p:cNvPr id="1026" name="Picture 2" descr="C:\Users\нк\Desktop\ДЛЯ ИГРЫ Морской бой\game-wallpapers-1411_screenshot_20141102124922_5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410" y="2000240"/>
            <a:ext cx="4135466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к\Desktop\ДЛЯ ИГРЫ Морской бой\a1d2d76041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28604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400" b="1" u="sng" dirty="0" smtClean="0">
                <a:solidFill>
                  <a:srgbClr val="FF0000"/>
                </a:solidFill>
              </a:rPr>
              <a:t>З 4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928670"/>
            <a:ext cx="5857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8000"/>
                </a:solidFill>
                <a:latin typeface="Times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785794"/>
            <a:ext cx="6000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</a:p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357290" y="1571612"/>
          <a:ext cx="6096000" cy="4572032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4572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571868" y="1357298"/>
          <a:ext cx="5286411" cy="4114800"/>
        </p:xfrm>
        <a:graphic>
          <a:graphicData uri="http://schemas.openxmlformats.org/drawingml/2006/table">
            <a:tbl>
              <a:tblPr/>
              <a:tblGrid>
                <a:gridCol w="5286411"/>
              </a:tblGrid>
              <a:tr h="3214710">
                <a:tc>
                  <a:txBody>
                    <a:bodyPr/>
                    <a:lstStyle/>
                    <a:p>
                      <a:pPr algn="ctr"/>
                      <a:r>
                        <a:rPr lang="ru-RU" sz="5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Прибор, определяющий глубину хода торпеды, мины, называется</a:t>
                      </a:r>
                      <a:endParaRPr lang="ru-RU" sz="54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5" name="Рисунок 14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0050" y="5876925"/>
            <a:ext cx="1123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к\Desktop\ДЛЯ ИГРЫ Морской бой\a1d2d76041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928670"/>
            <a:ext cx="5857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8000"/>
                </a:solidFill>
                <a:latin typeface="Times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785794"/>
            <a:ext cx="6000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</a:p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357290" y="1571612"/>
          <a:ext cx="6096000" cy="4572032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4572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143240" y="428604"/>
          <a:ext cx="5500726" cy="4220534"/>
        </p:xfrm>
        <a:graphic>
          <a:graphicData uri="http://schemas.openxmlformats.org/drawingml/2006/table">
            <a:tbl>
              <a:tblPr/>
              <a:tblGrid>
                <a:gridCol w="5500726"/>
              </a:tblGrid>
              <a:tr h="4220534">
                <a:tc>
                  <a:txBody>
                    <a:bodyPr/>
                    <a:lstStyle/>
                    <a:p>
                      <a:pPr algn="ctr"/>
                      <a:endParaRPr lang="ru-RU" sz="5400" b="1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5400" b="1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1" name="Рисунок 10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0050" y="5876925"/>
            <a:ext cx="1123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071802" y="642918"/>
            <a:ext cx="586589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600" b="1" dirty="0" smtClean="0"/>
          </a:p>
          <a:p>
            <a:pPr algn="ctr"/>
            <a:r>
              <a:rPr lang="ru-RU" sz="9600" b="1" dirty="0" smtClean="0"/>
              <a:t>Автограф</a:t>
            </a:r>
          </a:p>
          <a:p>
            <a:pPr algn="ctr"/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к\Desktop\ДЛЯ ИГРЫ Морской бой\a1d2d76041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28604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400" b="1" u="sng" dirty="0" smtClean="0">
                <a:solidFill>
                  <a:srgbClr val="FF0000"/>
                </a:solidFill>
              </a:rPr>
              <a:t>З 5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928670"/>
            <a:ext cx="5857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8000"/>
                </a:solidFill>
                <a:latin typeface="Times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785794"/>
            <a:ext cx="6000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</a:p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357290" y="1571612"/>
          <a:ext cx="6096000" cy="4572032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4572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643174" y="1357298"/>
          <a:ext cx="6215105" cy="3214710"/>
        </p:xfrm>
        <a:graphic>
          <a:graphicData uri="http://schemas.openxmlformats.org/drawingml/2006/table">
            <a:tbl>
              <a:tblPr/>
              <a:tblGrid>
                <a:gridCol w="6215105"/>
              </a:tblGrid>
              <a:tr h="3214710">
                <a:tc>
                  <a:txBody>
                    <a:bodyPr/>
                    <a:lstStyle/>
                    <a:p>
                      <a:pPr algn="ctr"/>
                      <a:endParaRPr lang="ru-RU" sz="54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5" name="Рисунок 14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0050" y="5876925"/>
            <a:ext cx="1123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286116" y="1571612"/>
            <a:ext cx="550069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Легкая длинная быстроходная гребная шлюпка носит название</a:t>
            </a:r>
            <a:r>
              <a:rPr lang="ru-RU" sz="6000" b="1" dirty="0" smtClean="0"/>
              <a:t>…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к\Desktop\ДЛЯ ИГРЫ Морской бой\a1d2d76041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928670"/>
            <a:ext cx="5857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8000"/>
                </a:solidFill>
                <a:latin typeface="Times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785794"/>
            <a:ext cx="6000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</a:p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357290" y="1571612"/>
          <a:ext cx="6096000" cy="4572032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4572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071934" y="428604"/>
          <a:ext cx="4572032" cy="4220534"/>
        </p:xfrm>
        <a:graphic>
          <a:graphicData uri="http://schemas.openxmlformats.org/drawingml/2006/table">
            <a:tbl>
              <a:tblPr/>
              <a:tblGrid>
                <a:gridCol w="4572032"/>
              </a:tblGrid>
              <a:tr h="4220534">
                <a:tc>
                  <a:txBody>
                    <a:bodyPr/>
                    <a:lstStyle/>
                    <a:p>
                      <a:pPr algn="ctr"/>
                      <a:r>
                        <a:rPr lang="ru-RU" sz="8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Гичка</a:t>
                      </a:r>
                    </a:p>
                    <a:p>
                      <a:pPr algn="ctr"/>
                      <a:endParaRPr lang="ru-RU" sz="6000" b="1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1" name="Рисунок 10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0050" y="5876925"/>
            <a:ext cx="1123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071934" y="642918"/>
            <a:ext cx="48657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7200" b="1" dirty="0" smtClean="0"/>
          </a:p>
          <a:p>
            <a:pPr algn="ctr"/>
            <a:endParaRPr lang="ru-RU" sz="7200" dirty="0"/>
          </a:p>
        </p:txBody>
      </p:sp>
      <p:pic>
        <p:nvPicPr>
          <p:cNvPr id="3074" name="Picture 2" descr="C:\Users\нк\Desktop\ДЛЯ ИГРЫ Морской бой\gichka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2071678"/>
            <a:ext cx="3786214" cy="2839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к\Desktop\ДЛЯ ИГРЫ Морской бой\a1d2d76041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28604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400" b="1" u="sng" dirty="0" smtClean="0">
                <a:solidFill>
                  <a:srgbClr val="FF0000"/>
                </a:solidFill>
              </a:rPr>
              <a:t>З 6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928670"/>
            <a:ext cx="5857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8000"/>
                </a:solidFill>
                <a:latin typeface="Times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785794"/>
            <a:ext cx="6000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</a:p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357290" y="1571612"/>
          <a:ext cx="6096000" cy="4572032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4572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643174" y="1357298"/>
          <a:ext cx="6215105" cy="3291840"/>
        </p:xfrm>
        <a:graphic>
          <a:graphicData uri="http://schemas.openxmlformats.org/drawingml/2006/table">
            <a:tbl>
              <a:tblPr/>
              <a:tblGrid>
                <a:gridCol w="6215105"/>
              </a:tblGrid>
              <a:tr h="3214710">
                <a:tc>
                  <a:txBody>
                    <a:bodyPr/>
                    <a:lstStyle/>
                    <a:p>
                      <a:pPr algn="ctr"/>
                      <a:r>
                        <a:rPr lang="ru-RU" sz="5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Сигнал, призывающий прекратить огонь (стрельбу), — это…</a:t>
                      </a:r>
                      <a:endParaRPr lang="ru-RU" sz="54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5" name="Рисунок 14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0050" y="5876925"/>
            <a:ext cx="1123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к\Desktop\ДЛЯ ИГРЫ Морской бой\a1d2d76041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928670"/>
            <a:ext cx="5857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8000"/>
                </a:solidFill>
                <a:latin typeface="Times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785794"/>
            <a:ext cx="6000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</a:p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357290" y="1571612"/>
          <a:ext cx="6096000" cy="4572032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4572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071934" y="428604"/>
          <a:ext cx="4572032" cy="4220534"/>
        </p:xfrm>
        <a:graphic>
          <a:graphicData uri="http://schemas.openxmlformats.org/drawingml/2006/table">
            <a:tbl>
              <a:tblPr/>
              <a:tblGrid>
                <a:gridCol w="4572032"/>
              </a:tblGrid>
              <a:tr h="4220534">
                <a:tc>
                  <a:txBody>
                    <a:bodyPr/>
                    <a:lstStyle/>
                    <a:p>
                      <a:pPr algn="ctr"/>
                      <a:endParaRPr lang="ru-RU" sz="6000" b="1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96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ДРОБЬ</a:t>
                      </a:r>
                    </a:p>
                    <a:p>
                      <a:pPr algn="ctr"/>
                      <a:endParaRPr lang="ru-RU" sz="6000" b="1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1" name="Рисунок 10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0050" y="5876925"/>
            <a:ext cx="1123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071934" y="642918"/>
            <a:ext cx="48657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7200" b="1" dirty="0" smtClean="0"/>
          </a:p>
          <a:p>
            <a:pPr algn="ctr"/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к\Desktop\ДЛЯ ИГРЫ Морской бой\a1d2d76041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28604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400" b="1" u="sng" dirty="0" smtClean="0">
                <a:solidFill>
                  <a:srgbClr val="FF0000"/>
                </a:solidFill>
              </a:rPr>
              <a:t>З 7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928670"/>
            <a:ext cx="5857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8000"/>
                </a:solidFill>
                <a:latin typeface="Times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785794"/>
            <a:ext cx="6000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</a:p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357290" y="1571612"/>
          <a:ext cx="6096000" cy="4572032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4572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571736" y="1285860"/>
          <a:ext cx="5929353" cy="4663440"/>
        </p:xfrm>
        <a:graphic>
          <a:graphicData uri="http://schemas.openxmlformats.org/drawingml/2006/table">
            <a:tbl>
              <a:tblPr/>
              <a:tblGrid>
                <a:gridCol w="5929353"/>
              </a:tblGrid>
              <a:tr h="3214710">
                <a:tc>
                  <a:txBody>
                    <a:bodyPr/>
                    <a:lstStyle/>
                    <a:p>
                      <a:pPr algn="ctr"/>
                      <a:r>
                        <a:rPr lang="ru-RU" sz="36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 водой подлодка ходит.</a:t>
                      </a:r>
                    </a:p>
                    <a:p>
                      <a:pPr algn="ctr"/>
                      <a:r>
                        <a:rPr lang="ru-RU" sz="36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Что на море происходит?</a:t>
                      </a:r>
                    </a:p>
                    <a:p>
                      <a:pPr algn="ctr"/>
                      <a:r>
                        <a:rPr lang="ru-RU" sz="36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Капитану и со дна</a:t>
                      </a:r>
                    </a:p>
                    <a:p>
                      <a:pPr algn="ctr"/>
                      <a:r>
                        <a:rPr lang="ru-RU" sz="36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Даль морская вся видна</a:t>
                      </a:r>
                    </a:p>
                    <a:p>
                      <a:pPr algn="ctr"/>
                      <a:r>
                        <a:rPr lang="ru-RU" sz="36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глаз, что поднят над волной.</a:t>
                      </a:r>
                    </a:p>
                    <a:p>
                      <a:pPr algn="ctr"/>
                      <a:r>
                        <a:rPr lang="ru-RU" sz="36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Как зовут прибор такой?</a:t>
                      </a:r>
                    </a:p>
                    <a:p>
                      <a:pPr algn="ctr"/>
                      <a:endParaRPr lang="ru-RU" sz="54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5" name="Рисунок 14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0050" y="5876925"/>
            <a:ext cx="1123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к\Desktop\ДЛЯ ИГРЫ Морской бой\a1d2d76041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928670"/>
            <a:ext cx="5857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8000"/>
                </a:solidFill>
                <a:latin typeface="Times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785794"/>
            <a:ext cx="6000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</a:p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357290" y="1571612"/>
          <a:ext cx="6096000" cy="4572032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4572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071934" y="428604"/>
          <a:ext cx="4572032" cy="4220534"/>
        </p:xfrm>
        <a:graphic>
          <a:graphicData uri="http://schemas.openxmlformats.org/drawingml/2006/table">
            <a:tbl>
              <a:tblPr/>
              <a:tblGrid>
                <a:gridCol w="4572032"/>
              </a:tblGrid>
              <a:tr h="4220534">
                <a:tc>
                  <a:txBody>
                    <a:bodyPr/>
                    <a:lstStyle/>
                    <a:p>
                      <a:pPr algn="ctr"/>
                      <a:r>
                        <a:rPr lang="ru-RU" sz="6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ПЕРИСКОП</a:t>
                      </a:r>
                    </a:p>
                    <a:p>
                      <a:pPr algn="ctr"/>
                      <a:endParaRPr lang="ru-RU" sz="6000" b="1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1" name="Рисунок 10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0050" y="5876925"/>
            <a:ext cx="1123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071934" y="642918"/>
            <a:ext cx="48657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7200" b="1" dirty="0" smtClean="0"/>
          </a:p>
          <a:p>
            <a:pPr algn="ctr"/>
            <a:endParaRPr lang="ru-RU" sz="7200" dirty="0"/>
          </a:p>
        </p:txBody>
      </p:sp>
      <p:pic>
        <p:nvPicPr>
          <p:cNvPr id="4098" name="Picture 2" descr="C:\Users\нк\Desktop\ДЛЯ ИГРЫ Морской бой\i (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1357298"/>
            <a:ext cx="4078279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к\Desktop\ДЛЯ ИГРЫ Морской бой\a1d2d76041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28604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400" b="1" u="sng" dirty="0" smtClean="0">
                <a:solidFill>
                  <a:srgbClr val="FF0000"/>
                </a:solidFill>
              </a:rPr>
              <a:t>З 8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928670"/>
            <a:ext cx="5857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8000"/>
                </a:solidFill>
                <a:latin typeface="Times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785794"/>
            <a:ext cx="6000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</a:p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357290" y="1571612"/>
          <a:ext cx="6096000" cy="4572032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4572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928926" y="1357298"/>
          <a:ext cx="5929353" cy="3291840"/>
        </p:xfrm>
        <a:graphic>
          <a:graphicData uri="http://schemas.openxmlformats.org/drawingml/2006/table">
            <a:tbl>
              <a:tblPr/>
              <a:tblGrid>
                <a:gridCol w="5929353"/>
              </a:tblGrid>
              <a:tr h="3214710">
                <a:tc>
                  <a:txBody>
                    <a:bodyPr/>
                    <a:lstStyle/>
                    <a:p>
                      <a:pPr algn="ctr"/>
                      <a:r>
                        <a:rPr lang="ru-RU" sz="5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Какое море один раз в год расступается на один час?</a:t>
                      </a:r>
                      <a:endParaRPr lang="ru-RU" sz="54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5" name="Рисунок 14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0050" y="5876925"/>
            <a:ext cx="1123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к\Desktop\ДЛЯ ИГРЫ Морской бой\a1d2d76041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928670"/>
            <a:ext cx="5857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8000"/>
                </a:solidFill>
                <a:latin typeface="Times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785794"/>
            <a:ext cx="6000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</a:p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357290" y="1571612"/>
          <a:ext cx="6096000" cy="4572032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4572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714612" y="285728"/>
          <a:ext cx="6429388" cy="6604636"/>
        </p:xfrm>
        <a:graphic>
          <a:graphicData uri="http://schemas.openxmlformats.org/drawingml/2006/table">
            <a:tbl>
              <a:tblPr/>
              <a:tblGrid>
                <a:gridCol w="6429388"/>
              </a:tblGrid>
              <a:tr h="6604636">
                <a:tc>
                  <a:txBody>
                    <a:bodyPr/>
                    <a:lstStyle/>
                    <a:p>
                      <a:pPr algn="ctr"/>
                      <a:r>
                        <a:rPr lang="ru-RU" sz="4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Желтое море.</a:t>
                      </a:r>
                    </a:p>
                    <a:p>
                      <a:pPr algn="ctr"/>
                      <a:r>
                        <a:rPr lang="ru-RU" sz="2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 в год между двумя южнокорейскими островами совершается поистине библейское чудо. </a:t>
                      </a:r>
                    </a:p>
                    <a:p>
                      <a:pPr algn="ctr"/>
                      <a:r>
                        <a:rPr lang="ru-RU" sz="2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Морская вода расступается и образуется двухкилометровый проход сорокаметровой ширины. </a:t>
                      </a:r>
                    </a:p>
                    <a:p>
                      <a:pPr algn="ctr"/>
                      <a:r>
                        <a:rPr lang="ru-RU" sz="2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Местные жители пользуются уникальным явлением природы для сбора морских деликатесов. </a:t>
                      </a:r>
                    </a:p>
                    <a:p>
                      <a:pPr algn="ctr"/>
                      <a:r>
                        <a:rPr lang="ru-RU" sz="2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Фантастическое зрелище можно наблюдать в течение часа</a:t>
                      </a:r>
                      <a:endParaRPr lang="ru-RU" sz="2800" b="1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6000" b="1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1" name="Рисунок 10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0050" y="5876925"/>
            <a:ext cx="1123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071934" y="642918"/>
            <a:ext cx="48657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7200" b="1" dirty="0" smtClean="0"/>
          </a:p>
          <a:p>
            <a:pPr algn="ctr"/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к\Desktop\9180248.jpg">
            <a:hlinkClick r:id="" action="ppaction://hlinkshowjump?jump=lastslid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ыноска 2 2">
            <a:hlinkClick r:id="" action="ppaction://hlinkshowjump?jump=lastslide"/>
          </p:cNvPr>
          <p:cNvSpPr/>
          <p:nvPr/>
        </p:nvSpPr>
        <p:spPr>
          <a:xfrm flipH="1">
            <a:off x="1142976" y="428604"/>
            <a:ext cx="7500990" cy="2357454"/>
          </a:xfrm>
          <a:prstGeom prst="borderCallout2">
            <a:avLst>
              <a:gd name="adj1" fmla="val 27743"/>
              <a:gd name="adj2" fmla="val -1738"/>
              <a:gd name="adj3" fmla="val 26432"/>
              <a:gd name="adj4" fmla="val 108135"/>
              <a:gd name="adj5" fmla="val 227724"/>
              <a:gd name="adj6" fmla="val 824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А.6</a:t>
            </a:r>
            <a:r>
              <a:rPr lang="ru-RU" sz="3600" dirty="0" smtClean="0"/>
              <a:t>. Где и с какой целью была построена юным Петром-царевичем "потешная флотилия"?</a:t>
            </a:r>
            <a:endParaRPr lang="ru-RU" sz="36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05750" y="5962650"/>
            <a:ext cx="12382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нк\Desktop\2e7fa4efc60f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4643470" cy="55782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1142984"/>
            <a:ext cx="6400816" cy="285752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              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05750" y="5962650"/>
            <a:ext cx="12382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71670" y="285728"/>
            <a:ext cx="671517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В 1688-1692 гг. в Переславле-Залесском была построена "потешная флотилия" в составе нескольких десятков кораблей на </a:t>
            </a:r>
            <a:r>
              <a:rPr lang="ru-RU" sz="4000" b="1" dirty="0" err="1" smtClean="0">
                <a:solidFill>
                  <a:srgbClr val="FF0000"/>
                </a:solidFill>
              </a:rPr>
              <a:t>Плещеевом</a:t>
            </a:r>
            <a:r>
              <a:rPr lang="ru-RU" sz="4000" b="1" dirty="0" smtClean="0">
                <a:solidFill>
                  <a:srgbClr val="FF0000"/>
                </a:solidFill>
              </a:rPr>
              <a:t> озере, которая явилась лабораторией военного кораблестроения и первым учебным отрядом для юного Петра.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к\Desktop\9180248.jpg">
            <a:hlinkClick r:id="" action="ppaction://hlinkshowjump?jump=lastslid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ыноска 2 2">
            <a:hlinkClick r:id="" action="ppaction://hlinkshowjump?jump=lastslide"/>
          </p:cNvPr>
          <p:cNvSpPr/>
          <p:nvPr/>
        </p:nvSpPr>
        <p:spPr>
          <a:xfrm flipH="1">
            <a:off x="1142976" y="428604"/>
            <a:ext cx="7500990" cy="2357454"/>
          </a:xfrm>
          <a:prstGeom prst="borderCallout2">
            <a:avLst>
              <a:gd name="adj1" fmla="val 27743"/>
              <a:gd name="adj2" fmla="val -1738"/>
              <a:gd name="adj3" fmla="val 26432"/>
              <a:gd name="adj4" fmla="val 108135"/>
              <a:gd name="adj5" fmla="val 227724"/>
              <a:gd name="adj6" fmla="val 824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А.7</a:t>
            </a:r>
            <a:r>
              <a:rPr lang="ru-RU" sz="3600" b="1" dirty="0" smtClean="0"/>
              <a:t> Когда отмечается День Военно-Морского Флота в России?</a:t>
            </a:r>
            <a:endParaRPr lang="ru-RU" sz="36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05750" y="5962650"/>
            <a:ext cx="12382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нк\Desktop\2e7fa4efc60f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4643470" cy="55782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1142984"/>
            <a:ext cx="6400816" cy="285752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              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05750" y="5962650"/>
            <a:ext cx="12382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643174" y="285728"/>
            <a:ext cx="61436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Ежегодно в последнее воскресенье июля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к\Desktop\9180248.jpg">
            <a:hlinkClick r:id="" action="ppaction://hlinkshowjump?jump=lastslid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ыноска 2 2">
            <a:hlinkClick r:id="" action="ppaction://hlinkshowjump?jump=lastslide"/>
          </p:cNvPr>
          <p:cNvSpPr/>
          <p:nvPr/>
        </p:nvSpPr>
        <p:spPr>
          <a:xfrm flipH="1">
            <a:off x="1142976" y="428604"/>
            <a:ext cx="7500990" cy="3857652"/>
          </a:xfrm>
          <a:prstGeom prst="borderCallout2">
            <a:avLst>
              <a:gd name="adj1" fmla="val 27743"/>
              <a:gd name="adj2" fmla="val -1738"/>
              <a:gd name="adj3" fmla="val 26432"/>
              <a:gd name="adj4" fmla="val 108135"/>
              <a:gd name="adj5" fmla="val 144059"/>
              <a:gd name="adj6" fmla="val 868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    А.8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     </a:t>
            </a:r>
            <a:r>
              <a:rPr lang="ru-RU" sz="3600" b="1" dirty="0" smtClean="0"/>
              <a:t>Плаваю на корабле,</a:t>
            </a:r>
          </a:p>
          <a:p>
            <a:pPr algn="ctr"/>
            <a:r>
              <a:rPr lang="ru-RU" sz="3600" b="1" dirty="0" smtClean="0"/>
              <a:t>    Иногда лежу на дне,</a:t>
            </a:r>
          </a:p>
          <a:p>
            <a:pPr algn="ctr"/>
            <a:r>
              <a:rPr lang="ru-RU" sz="3600" b="1" dirty="0" smtClean="0"/>
              <a:t>      На цепи корабль держу,</a:t>
            </a:r>
          </a:p>
          <a:p>
            <a:pPr algn="ctr"/>
            <a:r>
              <a:rPr lang="ru-RU" sz="3600" b="1" dirty="0" smtClean="0"/>
              <a:t>Судно в море сторожу,</a:t>
            </a:r>
          </a:p>
          <a:p>
            <a:pPr algn="ctr"/>
            <a:r>
              <a:rPr lang="ru-RU" sz="3600" b="1" dirty="0" smtClean="0"/>
              <a:t>Чтобы ветер не угнал,</a:t>
            </a:r>
          </a:p>
          <a:p>
            <a:pPr algn="ctr"/>
            <a:r>
              <a:rPr lang="ru-RU" sz="3600" b="1" dirty="0" smtClean="0"/>
              <a:t>На волнах лишь покачал.</a:t>
            </a:r>
            <a:endParaRPr lang="ru-RU" sz="3600" b="1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928670"/>
            <a:ext cx="65722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05750" y="5962650"/>
            <a:ext cx="12382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нк\Desktop\2e7fa4efc60f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4643470" cy="55782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1142984"/>
            <a:ext cx="6400816" cy="285752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              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05750" y="5962650"/>
            <a:ext cx="12382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643174" y="285728"/>
            <a:ext cx="614366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         </a:t>
            </a:r>
            <a:r>
              <a:rPr lang="ru-RU" sz="8800" b="1" dirty="0" smtClean="0">
                <a:solidFill>
                  <a:srgbClr val="FF0000"/>
                </a:solidFill>
              </a:rPr>
              <a:t>ЯКОРЬ</a:t>
            </a:r>
          </a:p>
          <a:p>
            <a:pPr algn="ctr"/>
            <a:endParaRPr lang="ru-RU" sz="6000" b="1" dirty="0" smtClean="0">
              <a:solidFill>
                <a:srgbClr val="FF0000"/>
              </a:solidFill>
            </a:endParaRPr>
          </a:p>
          <a:p>
            <a:pPr algn="ctr"/>
            <a:endParaRPr lang="ru-RU" sz="6000" b="1" dirty="0" smtClean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2071678"/>
            <a:ext cx="300039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к\Desktop\ДЛЯ ИГРЫ Морской бой\27558-Размер-4696x36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13634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55546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u="sng" dirty="0" smtClean="0">
                <a:solidFill>
                  <a:schemeClr val="bg2"/>
                </a:solidFill>
              </a:rPr>
              <a:t>Б.1</a:t>
            </a:r>
            <a:r>
              <a:rPr lang="ru-RU" sz="6000" b="1" dirty="0" smtClean="0"/>
              <a:t>    </a:t>
            </a:r>
          </a:p>
          <a:p>
            <a:pPr algn="ctr">
              <a:buNone/>
            </a:pPr>
            <a:r>
              <a:rPr lang="ru-RU" sz="6600" b="1" dirty="0" smtClean="0">
                <a:solidFill>
                  <a:schemeClr val="bg1"/>
                </a:solidFill>
              </a:rPr>
              <a:t>Какая страна является родиной подводных лодок?</a:t>
            </a:r>
            <a:endParaRPr lang="ru-RU" sz="66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0050" y="5876925"/>
            <a:ext cx="1123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              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714348" y="500042"/>
            <a:ext cx="6400800" cy="1752600"/>
          </a:xfrm>
        </p:spPr>
        <p:txBody>
          <a:bodyPr>
            <a:normAutofit fontScale="40000" lnSpcReduction="20000"/>
          </a:bodyPr>
          <a:lstStyle/>
          <a:p>
            <a:endParaRPr lang="ru-RU" sz="9600" b="1" dirty="0" smtClean="0">
              <a:solidFill>
                <a:srgbClr val="0070C0"/>
              </a:solidFill>
            </a:endParaRPr>
          </a:p>
          <a:p>
            <a:r>
              <a:rPr lang="ru-RU" sz="17500" b="1" dirty="0" smtClean="0">
                <a:solidFill>
                  <a:srgbClr val="0070C0"/>
                </a:solidFill>
              </a:rPr>
              <a:t>РОССИЯ</a:t>
            </a:r>
            <a:endParaRPr lang="ru-RU" sz="175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нк\Desktop\ДЛЯ ИГРЫ Морской бой\0_9aa26_5d0e5d5b_XL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63" y="2000240"/>
            <a:ext cx="6357937" cy="419576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1357298"/>
            <a:ext cx="61436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         </a:t>
            </a:r>
          </a:p>
          <a:p>
            <a:pPr algn="ctr"/>
            <a:endParaRPr lang="ru-RU" sz="6000" b="1" dirty="0" smtClean="0">
              <a:solidFill>
                <a:srgbClr val="FF0000"/>
              </a:solidFill>
            </a:endParaRPr>
          </a:p>
          <a:p>
            <a:pPr algn="ctr"/>
            <a:endParaRPr lang="ru-RU" sz="6000" b="1" dirty="0" smtClean="0">
              <a:solidFill>
                <a:srgbClr val="FF0000"/>
              </a:solidFill>
            </a:endParaRPr>
          </a:p>
        </p:txBody>
      </p:sp>
      <p:pic>
        <p:nvPicPr>
          <p:cNvPr id="9" name="Рисунок 8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76925"/>
            <a:ext cx="1123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к\Desktop\9180248.jpg">
            <a:hlinkClick r:id="" action="ppaction://hlinkshowjump?jump=lastslid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Блок-схема: процесс 8"/>
          <p:cNvSpPr/>
          <p:nvPr/>
        </p:nvSpPr>
        <p:spPr>
          <a:xfrm>
            <a:off x="1357290" y="785794"/>
            <a:ext cx="1000132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А</a:t>
            </a:r>
            <a:endParaRPr lang="ru-RU" sz="4800" dirty="0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428596" y="1357298"/>
            <a:ext cx="928694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1</a:t>
            </a:r>
            <a:endParaRPr lang="ru-RU" sz="4000" dirty="0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6072198" y="785794"/>
            <a:ext cx="928694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Е</a:t>
            </a:r>
            <a:endParaRPr lang="ru-RU" sz="4000" dirty="0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2357422" y="785794"/>
            <a:ext cx="1000132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Б</a:t>
            </a:r>
            <a:endParaRPr lang="ru-RU" sz="4000" dirty="0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3357554" y="785794"/>
            <a:ext cx="857256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В</a:t>
            </a:r>
            <a:endParaRPr lang="ru-RU" sz="4000" dirty="0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4214810" y="785794"/>
            <a:ext cx="928694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Г</a:t>
            </a:r>
            <a:endParaRPr lang="ru-RU" sz="4000" dirty="0"/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5143504" y="785794"/>
            <a:ext cx="928694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Д</a:t>
            </a:r>
            <a:endParaRPr lang="ru-RU" sz="4000" dirty="0"/>
          </a:p>
        </p:txBody>
      </p:sp>
      <p:sp>
        <p:nvSpPr>
          <p:cNvPr id="17" name="Блок-схема: процесс 16">
            <a:hlinkClick r:id="rId3" action="ppaction://hlinksldjump"/>
          </p:cNvPr>
          <p:cNvSpPr/>
          <p:nvPr/>
        </p:nvSpPr>
        <p:spPr>
          <a:xfrm>
            <a:off x="2357422" y="1357298"/>
            <a:ext cx="1000132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/>
          </a:p>
        </p:txBody>
      </p:sp>
      <p:sp>
        <p:nvSpPr>
          <p:cNvPr id="18" name="Блок-схема: процесс 17">
            <a:hlinkClick r:id="rId4" action="ppaction://hlinksldjump"/>
          </p:cNvPr>
          <p:cNvSpPr/>
          <p:nvPr/>
        </p:nvSpPr>
        <p:spPr>
          <a:xfrm>
            <a:off x="3357554" y="1357298"/>
            <a:ext cx="857256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/>
          </a:p>
        </p:txBody>
      </p:sp>
      <p:sp>
        <p:nvSpPr>
          <p:cNvPr id="19" name="Блок-схема: процесс 18">
            <a:hlinkClick r:id="rId5" action="ppaction://hlinksldjump"/>
          </p:cNvPr>
          <p:cNvSpPr/>
          <p:nvPr/>
        </p:nvSpPr>
        <p:spPr>
          <a:xfrm>
            <a:off x="4214810" y="1357298"/>
            <a:ext cx="928694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процесс 19">
            <a:hlinkClick r:id="rId6" action="ppaction://hlinksldjump"/>
          </p:cNvPr>
          <p:cNvSpPr/>
          <p:nvPr/>
        </p:nvSpPr>
        <p:spPr>
          <a:xfrm>
            <a:off x="5143504" y="1357298"/>
            <a:ext cx="928694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процесс 20">
            <a:hlinkClick r:id="rId7" action="ppaction://hlinksldjump"/>
          </p:cNvPr>
          <p:cNvSpPr/>
          <p:nvPr/>
        </p:nvSpPr>
        <p:spPr>
          <a:xfrm>
            <a:off x="6072198" y="1357298"/>
            <a:ext cx="928694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7000892" y="785794"/>
            <a:ext cx="857256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Ж</a:t>
            </a:r>
            <a:endParaRPr lang="ru-RU" sz="4000" dirty="0"/>
          </a:p>
        </p:txBody>
      </p:sp>
      <p:sp>
        <p:nvSpPr>
          <p:cNvPr id="23" name="Блок-схема: процесс 22">
            <a:hlinkClick r:id="rId8" action="ppaction://hlinksldjump"/>
          </p:cNvPr>
          <p:cNvSpPr/>
          <p:nvPr/>
        </p:nvSpPr>
        <p:spPr>
          <a:xfrm>
            <a:off x="7000892" y="1357298"/>
            <a:ext cx="857256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процесс 23"/>
          <p:cNvSpPr/>
          <p:nvPr/>
        </p:nvSpPr>
        <p:spPr>
          <a:xfrm>
            <a:off x="7858148" y="785794"/>
            <a:ext cx="857256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З</a:t>
            </a:r>
            <a:endParaRPr lang="ru-RU" sz="4000" dirty="0"/>
          </a:p>
        </p:txBody>
      </p:sp>
      <p:sp>
        <p:nvSpPr>
          <p:cNvPr id="25" name="Блок-схема: процесс 24">
            <a:hlinkClick r:id="rId9" action="ppaction://hlinksldjump"/>
          </p:cNvPr>
          <p:cNvSpPr/>
          <p:nvPr/>
        </p:nvSpPr>
        <p:spPr>
          <a:xfrm>
            <a:off x="7858148" y="1357298"/>
            <a:ext cx="857256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процесс 25"/>
          <p:cNvSpPr/>
          <p:nvPr/>
        </p:nvSpPr>
        <p:spPr>
          <a:xfrm>
            <a:off x="428596" y="3643314"/>
            <a:ext cx="928694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5</a:t>
            </a:r>
            <a:endParaRPr lang="ru-RU" sz="4000" dirty="0"/>
          </a:p>
        </p:txBody>
      </p:sp>
      <p:sp>
        <p:nvSpPr>
          <p:cNvPr id="27" name="Блок-схема: процесс 26"/>
          <p:cNvSpPr/>
          <p:nvPr/>
        </p:nvSpPr>
        <p:spPr>
          <a:xfrm>
            <a:off x="428596" y="3071810"/>
            <a:ext cx="928694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4</a:t>
            </a:r>
            <a:endParaRPr lang="ru-RU" sz="4000" dirty="0"/>
          </a:p>
        </p:txBody>
      </p:sp>
      <p:sp>
        <p:nvSpPr>
          <p:cNvPr id="28" name="Блок-схема: процесс 27"/>
          <p:cNvSpPr/>
          <p:nvPr/>
        </p:nvSpPr>
        <p:spPr>
          <a:xfrm>
            <a:off x="428596" y="2500306"/>
            <a:ext cx="928694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3</a:t>
            </a:r>
            <a:endParaRPr lang="ru-RU" sz="4000" dirty="0"/>
          </a:p>
        </p:txBody>
      </p:sp>
      <p:sp>
        <p:nvSpPr>
          <p:cNvPr id="29" name="Блок-схема: процесс 28"/>
          <p:cNvSpPr/>
          <p:nvPr/>
        </p:nvSpPr>
        <p:spPr>
          <a:xfrm>
            <a:off x="428596" y="1928802"/>
            <a:ext cx="928694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2</a:t>
            </a:r>
            <a:endParaRPr lang="ru-RU" sz="4000" dirty="0"/>
          </a:p>
        </p:txBody>
      </p:sp>
      <p:sp>
        <p:nvSpPr>
          <p:cNvPr id="30" name="Блок-схема: процесс 29"/>
          <p:cNvSpPr/>
          <p:nvPr/>
        </p:nvSpPr>
        <p:spPr>
          <a:xfrm>
            <a:off x="428596" y="4214818"/>
            <a:ext cx="928694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6</a:t>
            </a:r>
            <a:endParaRPr lang="ru-RU" sz="4000" dirty="0"/>
          </a:p>
        </p:txBody>
      </p:sp>
      <p:sp>
        <p:nvSpPr>
          <p:cNvPr id="31" name="Блок-схема: процесс 30"/>
          <p:cNvSpPr/>
          <p:nvPr/>
        </p:nvSpPr>
        <p:spPr>
          <a:xfrm>
            <a:off x="428596" y="4786322"/>
            <a:ext cx="928694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7</a:t>
            </a:r>
            <a:endParaRPr lang="ru-RU" sz="4000" dirty="0"/>
          </a:p>
        </p:txBody>
      </p:sp>
      <p:sp>
        <p:nvSpPr>
          <p:cNvPr id="32" name="Блок-схема: процесс 31"/>
          <p:cNvSpPr/>
          <p:nvPr/>
        </p:nvSpPr>
        <p:spPr>
          <a:xfrm>
            <a:off x="428596" y="5357826"/>
            <a:ext cx="928694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8</a:t>
            </a:r>
            <a:endParaRPr lang="ru-RU" sz="4000" dirty="0"/>
          </a:p>
        </p:txBody>
      </p:sp>
      <p:sp>
        <p:nvSpPr>
          <p:cNvPr id="33" name="Блок-схема: процесс 32">
            <a:hlinkClick r:id="rId10" action="ppaction://hlinksldjump"/>
          </p:cNvPr>
          <p:cNvSpPr/>
          <p:nvPr/>
        </p:nvSpPr>
        <p:spPr>
          <a:xfrm>
            <a:off x="4214810" y="1928802"/>
            <a:ext cx="928694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процесс 33">
            <a:hlinkClick r:id="rId11" action="ppaction://hlinksldjump"/>
          </p:cNvPr>
          <p:cNvSpPr/>
          <p:nvPr/>
        </p:nvSpPr>
        <p:spPr>
          <a:xfrm>
            <a:off x="3357554" y="2500306"/>
            <a:ext cx="857256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процесс 34">
            <a:hlinkClick r:id="rId12" action="ppaction://hlinksldjump"/>
          </p:cNvPr>
          <p:cNvSpPr/>
          <p:nvPr/>
        </p:nvSpPr>
        <p:spPr>
          <a:xfrm>
            <a:off x="3357554" y="1928802"/>
            <a:ext cx="857256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процесс 35">
            <a:hlinkClick r:id="rId13" action="ppaction://hlinksldjump"/>
          </p:cNvPr>
          <p:cNvSpPr/>
          <p:nvPr/>
        </p:nvSpPr>
        <p:spPr>
          <a:xfrm>
            <a:off x="2357422" y="2500306"/>
            <a:ext cx="1000132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Блок-схема: процесс 36">
            <a:hlinkClick r:id="rId14" action="ppaction://hlinksldjump"/>
          </p:cNvPr>
          <p:cNvSpPr/>
          <p:nvPr/>
        </p:nvSpPr>
        <p:spPr>
          <a:xfrm>
            <a:off x="2357422" y="1928802"/>
            <a:ext cx="1000132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Блок-схема: процесс 37">
            <a:hlinkClick r:id="rId15" action="ppaction://hlinksldjump"/>
          </p:cNvPr>
          <p:cNvSpPr/>
          <p:nvPr/>
        </p:nvSpPr>
        <p:spPr>
          <a:xfrm>
            <a:off x="4214810" y="2500306"/>
            <a:ext cx="928694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Блок-схема: процесс 38">
            <a:hlinkClick r:id="rId16" action="ppaction://hlinksldjump"/>
          </p:cNvPr>
          <p:cNvSpPr/>
          <p:nvPr/>
        </p:nvSpPr>
        <p:spPr>
          <a:xfrm>
            <a:off x="5143504" y="1928802"/>
            <a:ext cx="928694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Блок-схема: процесс 39">
            <a:hlinkClick r:id="rId17" action="ppaction://hlinksldjump"/>
          </p:cNvPr>
          <p:cNvSpPr/>
          <p:nvPr/>
        </p:nvSpPr>
        <p:spPr>
          <a:xfrm>
            <a:off x="2357422" y="4214818"/>
            <a:ext cx="1000132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Блок-схема: процесс 40">
            <a:hlinkClick r:id="rId18" action="ppaction://hlinksldjump"/>
          </p:cNvPr>
          <p:cNvSpPr/>
          <p:nvPr/>
        </p:nvSpPr>
        <p:spPr>
          <a:xfrm>
            <a:off x="2357422" y="3643314"/>
            <a:ext cx="1000132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Блок-схема: процесс 41">
            <a:hlinkClick r:id="rId19" action="ppaction://hlinksldjump"/>
          </p:cNvPr>
          <p:cNvSpPr/>
          <p:nvPr/>
        </p:nvSpPr>
        <p:spPr>
          <a:xfrm>
            <a:off x="2357422" y="3071810"/>
            <a:ext cx="1000132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Блок-схема: процесс 42">
            <a:hlinkClick r:id="rId20" action="ppaction://hlinksldjump"/>
          </p:cNvPr>
          <p:cNvSpPr/>
          <p:nvPr/>
        </p:nvSpPr>
        <p:spPr>
          <a:xfrm>
            <a:off x="6072198" y="1928802"/>
            <a:ext cx="928694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Блок-схема: процесс 43">
            <a:hlinkClick r:id="rId21" action="ppaction://hlinksldjump"/>
          </p:cNvPr>
          <p:cNvSpPr/>
          <p:nvPr/>
        </p:nvSpPr>
        <p:spPr>
          <a:xfrm>
            <a:off x="3357554" y="4214818"/>
            <a:ext cx="857256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Блок-схема: процесс 44">
            <a:hlinkClick r:id="rId22" action="ppaction://hlinksldjump"/>
          </p:cNvPr>
          <p:cNvSpPr/>
          <p:nvPr/>
        </p:nvSpPr>
        <p:spPr>
          <a:xfrm>
            <a:off x="3357554" y="3643314"/>
            <a:ext cx="857256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Блок-схема: процесс 45">
            <a:hlinkClick r:id="rId23" action="ppaction://hlinksldjump"/>
          </p:cNvPr>
          <p:cNvSpPr/>
          <p:nvPr/>
        </p:nvSpPr>
        <p:spPr>
          <a:xfrm>
            <a:off x="3357554" y="3071810"/>
            <a:ext cx="857256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Блок-схема: процесс 46">
            <a:hlinkClick r:id="rId24" action="ppaction://hlinksldjump"/>
          </p:cNvPr>
          <p:cNvSpPr/>
          <p:nvPr/>
        </p:nvSpPr>
        <p:spPr>
          <a:xfrm>
            <a:off x="7000892" y="1928802"/>
            <a:ext cx="857256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Блок-схема: процесс 47">
            <a:hlinkClick r:id="rId25" action="ppaction://hlinksldjump"/>
          </p:cNvPr>
          <p:cNvSpPr/>
          <p:nvPr/>
        </p:nvSpPr>
        <p:spPr>
          <a:xfrm>
            <a:off x="7858148" y="1928802"/>
            <a:ext cx="857256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Блок-схема: процесс 48">
            <a:hlinkClick r:id="rId26" action="ppaction://hlinksldjump"/>
          </p:cNvPr>
          <p:cNvSpPr/>
          <p:nvPr/>
        </p:nvSpPr>
        <p:spPr>
          <a:xfrm>
            <a:off x="5143504" y="2500306"/>
            <a:ext cx="928694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Блок-схема: процесс 49">
            <a:hlinkClick r:id="rId27" action="ppaction://hlinksldjump"/>
          </p:cNvPr>
          <p:cNvSpPr/>
          <p:nvPr/>
        </p:nvSpPr>
        <p:spPr>
          <a:xfrm>
            <a:off x="3357554" y="5357826"/>
            <a:ext cx="857256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Блок-схема: процесс 50">
            <a:hlinkClick r:id="rId28" action="ppaction://hlinksldjump"/>
          </p:cNvPr>
          <p:cNvSpPr/>
          <p:nvPr/>
        </p:nvSpPr>
        <p:spPr>
          <a:xfrm>
            <a:off x="3357554" y="4786322"/>
            <a:ext cx="857256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Блок-схема: процесс 51">
            <a:hlinkClick r:id="rId29" action="ppaction://hlinksldjump"/>
          </p:cNvPr>
          <p:cNvSpPr/>
          <p:nvPr/>
        </p:nvSpPr>
        <p:spPr>
          <a:xfrm>
            <a:off x="2357422" y="5357826"/>
            <a:ext cx="1000132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Блок-схема: процесс 52">
            <a:hlinkClick r:id="rId30" action="ppaction://hlinksldjump"/>
          </p:cNvPr>
          <p:cNvSpPr/>
          <p:nvPr/>
        </p:nvSpPr>
        <p:spPr>
          <a:xfrm flipV="1">
            <a:off x="2357422" y="4786322"/>
            <a:ext cx="1000132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Блок-схема: процесс 53"/>
          <p:cNvSpPr/>
          <p:nvPr/>
        </p:nvSpPr>
        <p:spPr>
          <a:xfrm>
            <a:off x="428596" y="785794"/>
            <a:ext cx="928694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Блок-схема: процесс 54">
            <a:hlinkClick r:id="rId31" action="ppaction://hlinksldjump"/>
          </p:cNvPr>
          <p:cNvSpPr/>
          <p:nvPr/>
        </p:nvSpPr>
        <p:spPr>
          <a:xfrm>
            <a:off x="6072198" y="2500306"/>
            <a:ext cx="928694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Блок-схема: процесс 55">
            <a:hlinkClick r:id="rId32" action="ppaction://hlinksldjump"/>
          </p:cNvPr>
          <p:cNvSpPr/>
          <p:nvPr/>
        </p:nvSpPr>
        <p:spPr>
          <a:xfrm>
            <a:off x="1357290" y="5357826"/>
            <a:ext cx="1000132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Блок-схема: процесс 56">
            <a:hlinkClick r:id="rId33" action="ppaction://hlinksldjump"/>
          </p:cNvPr>
          <p:cNvSpPr/>
          <p:nvPr/>
        </p:nvSpPr>
        <p:spPr>
          <a:xfrm>
            <a:off x="1357290" y="4786322"/>
            <a:ext cx="1000132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Блок-схема: процесс 57">
            <a:hlinkClick r:id="rId34" action="ppaction://hlinksldjump"/>
          </p:cNvPr>
          <p:cNvSpPr/>
          <p:nvPr/>
        </p:nvSpPr>
        <p:spPr>
          <a:xfrm>
            <a:off x="1357290" y="4214818"/>
            <a:ext cx="1000132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Блок-схема: процесс 58">
            <a:hlinkClick r:id="rId35" action="ppaction://hlinksldjump"/>
          </p:cNvPr>
          <p:cNvSpPr/>
          <p:nvPr/>
        </p:nvSpPr>
        <p:spPr>
          <a:xfrm>
            <a:off x="1357290" y="1928802"/>
            <a:ext cx="1000132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Блок-схема: процесс 59">
            <a:hlinkClick r:id="rId36" action="ppaction://hlinksldjump"/>
          </p:cNvPr>
          <p:cNvSpPr/>
          <p:nvPr/>
        </p:nvSpPr>
        <p:spPr>
          <a:xfrm>
            <a:off x="1357290" y="1357298"/>
            <a:ext cx="1000132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Блок-схема: процесс 60">
            <a:hlinkClick r:id="rId37" action="ppaction://hlinksldjump"/>
          </p:cNvPr>
          <p:cNvSpPr/>
          <p:nvPr/>
        </p:nvSpPr>
        <p:spPr>
          <a:xfrm>
            <a:off x="1357290" y="2500306"/>
            <a:ext cx="1000132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Блок-схема: процесс 61">
            <a:hlinkClick r:id="rId38" action="ppaction://hlinksldjump"/>
          </p:cNvPr>
          <p:cNvSpPr/>
          <p:nvPr/>
        </p:nvSpPr>
        <p:spPr>
          <a:xfrm>
            <a:off x="1357290" y="3071810"/>
            <a:ext cx="1000132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Блок-схема: процесс 62">
            <a:hlinkClick r:id="rId39" action="ppaction://hlinksldjump"/>
          </p:cNvPr>
          <p:cNvSpPr/>
          <p:nvPr/>
        </p:nvSpPr>
        <p:spPr>
          <a:xfrm>
            <a:off x="1357290" y="3643314"/>
            <a:ext cx="1000132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Блок-схема: процесс 63">
            <a:hlinkClick r:id="rId40" action="ppaction://hlinksldjump"/>
          </p:cNvPr>
          <p:cNvSpPr/>
          <p:nvPr/>
        </p:nvSpPr>
        <p:spPr>
          <a:xfrm>
            <a:off x="7000892" y="3071810"/>
            <a:ext cx="857256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Блок-схема: процесс 64">
            <a:hlinkClick r:id="rId41" action="ppaction://hlinksldjump"/>
          </p:cNvPr>
          <p:cNvSpPr/>
          <p:nvPr/>
        </p:nvSpPr>
        <p:spPr>
          <a:xfrm>
            <a:off x="6072198" y="3071810"/>
            <a:ext cx="928694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Блок-схема: процесс 65">
            <a:hlinkClick r:id="rId42" action="ppaction://hlinksldjump"/>
          </p:cNvPr>
          <p:cNvSpPr/>
          <p:nvPr/>
        </p:nvSpPr>
        <p:spPr>
          <a:xfrm>
            <a:off x="5143504" y="3071810"/>
            <a:ext cx="928694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Блок-схема: процесс 66">
            <a:hlinkClick r:id="rId43" action="ppaction://hlinksldjump"/>
          </p:cNvPr>
          <p:cNvSpPr/>
          <p:nvPr/>
        </p:nvSpPr>
        <p:spPr>
          <a:xfrm>
            <a:off x="4214810" y="3071810"/>
            <a:ext cx="928694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Блок-схема: процесс 67">
            <a:hlinkClick r:id="rId44" action="ppaction://hlinksldjump"/>
          </p:cNvPr>
          <p:cNvSpPr/>
          <p:nvPr/>
        </p:nvSpPr>
        <p:spPr>
          <a:xfrm>
            <a:off x="7000892" y="2500306"/>
            <a:ext cx="857256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Блок-схема: процесс 68">
            <a:hlinkClick r:id="rId45" action="ppaction://hlinksldjump"/>
          </p:cNvPr>
          <p:cNvSpPr/>
          <p:nvPr/>
        </p:nvSpPr>
        <p:spPr>
          <a:xfrm>
            <a:off x="4214810" y="5357826"/>
            <a:ext cx="928694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Блок-схема: процесс 69">
            <a:hlinkClick r:id="rId46" action="ppaction://hlinksldjump"/>
          </p:cNvPr>
          <p:cNvSpPr/>
          <p:nvPr/>
        </p:nvSpPr>
        <p:spPr>
          <a:xfrm>
            <a:off x="4214810" y="4786322"/>
            <a:ext cx="928694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Блок-схема: процесс 70">
            <a:hlinkClick r:id="rId47" action="ppaction://hlinksldjump"/>
          </p:cNvPr>
          <p:cNvSpPr/>
          <p:nvPr/>
        </p:nvSpPr>
        <p:spPr>
          <a:xfrm>
            <a:off x="5143504" y="3643314"/>
            <a:ext cx="928694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Блок-схема: процесс 71">
            <a:hlinkClick r:id="rId48" action="ppaction://hlinksldjump"/>
          </p:cNvPr>
          <p:cNvSpPr/>
          <p:nvPr/>
        </p:nvSpPr>
        <p:spPr>
          <a:xfrm>
            <a:off x="4214810" y="4214818"/>
            <a:ext cx="928694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Блок-схема: процесс 72">
            <a:hlinkClick r:id="rId49" action="ppaction://hlinksldjump"/>
          </p:cNvPr>
          <p:cNvSpPr/>
          <p:nvPr/>
        </p:nvSpPr>
        <p:spPr>
          <a:xfrm>
            <a:off x="4214810" y="3643314"/>
            <a:ext cx="928694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Блок-схема: процесс 73">
            <a:hlinkClick r:id="rId50" action="ppaction://hlinksldjump"/>
          </p:cNvPr>
          <p:cNvSpPr/>
          <p:nvPr/>
        </p:nvSpPr>
        <p:spPr>
          <a:xfrm>
            <a:off x="6072198" y="4786322"/>
            <a:ext cx="928694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Блок-схема: процесс 74">
            <a:hlinkClick r:id="rId51" action="ppaction://hlinksldjump"/>
          </p:cNvPr>
          <p:cNvSpPr/>
          <p:nvPr/>
        </p:nvSpPr>
        <p:spPr>
          <a:xfrm>
            <a:off x="6072198" y="4214818"/>
            <a:ext cx="928694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Блок-схема: процесс 75">
            <a:hlinkClick r:id="rId52" action="ppaction://hlinksldjump"/>
          </p:cNvPr>
          <p:cNvSpPr/>
          <p:nvPr/>
        </p:nvSpPr>
        <p:spPr>
          <a:xfrm>
            <a:off x="7858148" y="3643314"/>
            <a:ext cx="857256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Блок-схема: процесс 76">
            <a:hlinkClick r:id="rId53" action="ppaction://hlinksldjump"/>
          </p:cNvPr>
          <p:cNvSpPr/>
          <p:nvPr/>
        </p:nvSpPr>
        <p:spPr>
          <a:xfrm>
            <a:off x="7000892" y="3643314"/>
            <a:ext cx="857256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Блок-схема: процесс 77">
            <a:hlinkClick r:id="rId54" action="ppaction://hlinksldjump"/>
          </p:cNvPr>
          <p:cNvSpPr/>
          <p:nvPr/>
        </p:nvSpPr>
        <p:spPr>
          <a:xfrm>
            <a:off x="6072198" y="3643314"/>
            <a:ext cx="928694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Блок-схема: процесс 78">
            <a:hlinkClick r:id="rId55" action="ppaction://hlinksldjump"/>
          </p:cNvPr>
          <p:cNvSpPr/>
          <p:nvPr/>
        </p:nvSpPr>
        <p:spPr>
          <a:xfrm>
            <a:off x="7858148" y="3071810"/>
            <a:ext cx="857256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Блок-схема: процесс 79">
            <a:hlinkClick r:id="rId56" action="ppaction://hlinksldjump"/>
          </p:cNvPr>
          <p:cNvSpPr/>
          <p:nvPr/>
        </p:nvSpPr>
        <p:spPr>
          <a:xfrm>
            <a:off x="7858148" y="2500306"/>
            <a:ext cx="857256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Блок-схема: процесс 80">
            <a:hlinkClick r:id="rId57" action="ppaction://hlinksldjump"/>
          </p:cNvPr>
          <p:cNvSpPr/>
          <p:nvPr/>
        </p:nvSpPr>
        <p:spPr>
          <a:xfrm>
            <a:off x="5143504" y="4214818"/>
            <a:ext cx="928694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Блок-схема: процесс 81">
            <a:hlinkClick r:id="rId58" action="ppaction://hlinksldjump"/>
          </p:cNvPr>
          <p:cNvSpPr/>
          <p:nvPr/>
        </p:nvSpPr>
        <p:spPr>
          <a:xfrm>
            <a:off x="5143504" y="4786322"/>
            <a:ext cx="928694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Блок-схема: процесс 82">
            <a:hlinkClick r:id="rId59" action="ppaction://hlinksldjump"/>
          </p:cNvPr>
          <p:cNvSpPr/>
          <p:nvPr/>
        </p:nvSpPr>
        <p:spPr>
          <a:xfrm>
            <a:off x="5143504" y="5357826"/>
            <a:ext cx="928694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Блок-схема: процесс 83">
            <a:hlinkClick r:id="rId60" action="ppaction://hlinksldjump"/>
          </p:cNvPr>
          <p:cNvSpPr/>
          <p:nvPr/>
        </p:nvSpPr>
        <p:spPr>
          <a:xfrm>
            <a:off x="6072198" y="5357826"/>
            <a:ext cx="928694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Блок-схема: процесс 84">
            <a:hlinkClick r:id="rId61" action="ppaction://hlinksldjump"/>
          </p:cNvPr>
          <p:cNvSpPr/>
          <p:nvPr/>
        </p:nvSpPr>
        <p:spPr>
          <a:xfrm>
            <a:off x="7000892" y="4214818"/>
            <a:ext cx="857256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Блок-схема: процесс 85">
            <a:hlinkClick r:id="rId62" action="ppaction://hlinksldjump"/>
          </p:cNvPr>
          <p:cNvSpPr/>
          <p:nvPr/>
        </p:nvSpPr>
        <p:spPr>
          <a:xfrm>
            <a:off x="7000892" y="4786322"/>
            <a:ext cx="857256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Блок-схема: процесс 86">
            <a:hlinkClick r:id="rId63" action="ppaction://hlinksldjump"/>
          </p:cNvPr>
          <p:cNvSpPr/>
          <p:nvPr/>
        </p:nvSpPr>
        <p:spPr>
          <a:xfrm>
            <a:off x="7000892" y="5357826"/>
            <a:ext cx="857256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Блок-схема: процесс 87">
            <a:hlinkClick r:id="rId64" action="ppaction://hlinksldjump"/>
          </p:cNvPr>
          <p:cNvSpPr/>
          <p:nvPr/>
        </p:nvSpPr>
        <p:spPr>
          <a:xfrm>
            <a:off x="7858148" y="4214818"/>
            <a:ext cx="857256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Блок-схема: процесс 88">
            <a:hlinkClick r:id="rId65" action="ppaction://hlinksldjump"/>
          </p:cNvPr>
          <p:cNvSpPr/>
          <p:nvPr/>
        </p:nvSpPr>
        <p:spPr>
          <a:xfrm>
            <a:off x="7858148" y="4786322"/>
            <a:ext cx="857256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Блок-схема: процесс 89">
            <a:hlinkClick r:id="rId66" action="ppaction://hlinksldjump"/>
          </p:cNvPr>
          <p:cNvSpPr/>
          <p:nvPr/>
        </p:nvSpPr>
        <p:spPr>
          <a:xfrm>
            <a:off x="7858148" y="5357826"/>
            <a:ext cx="857256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к\Desktop\ДЛЯ ИГРЫ Морской бой\27558-Размер-4696x36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u="sng" dirty="0" smtClean="0">
                <a:solidFill>
                  <a:schemeClr val="bg2"/>
                </a:solidFill>
              </a:rPr>
              <a:t>Б.2</a:t>
            </a:r>
            <a:r>
              <a:rPr lang="ru-RU" sz="6000" b="1" u="sng" dirty="0" smtClean="0"/>
              <a:t> 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chemeClr val="bg1"/>
                </a:solidFill>
              </a:rPr>
              <a:t>Когда и кем впервые учрежден в русском флоте Андреевский флаг?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0050" y="5876925"/>
            <a:ext cx="1123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к\Desktop\ДЛЯ ИГРЫ Морской бой\0_9aa26_5d0e5d5b_XL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63" y="2000240"/>
            <a:ext cx="6357937" cy="41957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              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428596" y="500042"/>
            <a:ext cx="6686552" cy="17526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10 декабря 1699г. Петром I учрежден Андреевский флаг - кормовой флаг военных кораблей Российского флота.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285728"/>
            <a:ext cx="61436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         </a:t>
            </a:r>
          </a:p>
          <a:p>
            <a:pPr algn="ctr"/>
            <a:endParaRPr lang="ru-RU" sz="6000" b="1" dirty="0" smtClean="0">
              <a:solidFill>
                <a:srgbClr val="FF0000"/>
              </a:solidFill>
            </a:endParaRPr>
          </a:p>
          <a:p>
            <a:pPr algn="ctr"/>
            <a:endParaRPr lang="ru-RU" sz="6000" b="1" dirty="0" smtClean="0">
              <a:solidFill>
                <a:srgbClr val="FF0000"/>
              </a:solidFill>
            </a:endParaRPr>
          </a:p>
        </p:txBody>
      </p:sp>
      <p:pic>
        <p:nvPicPr>
          <p:cNvPr id="9" name="Рисунок 8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76925"/>
            <a:ext cx="1123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к\Desktop\ДЛЯ ИГРЫ Морской бой\27558-Размер-4696x36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u="sng" dirty="0" smtClean="0">
                <a:solidFill>
                  <a:schemeClr val="bg2"/>
                </a:solidFill>
              </a:rPr>
              <a:t>Б.3</a:t>
            </a:r>
            <a:r>
              <a:rPr lang="ru-RU" sz="6000" b="1" u="sng" dirty="0" smtClean="0"/>
              <a:t>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5400" b="1" dirty="0" smtClean="0">
                <a:solidFill>
                  <a:schemeClr val="bg1"/>
                </a:solidFill>
              </a:rPr>
              <a:t>Я от ветра надуваюсь,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5400" b="1" dirty="0" smtClean="0">
                <a:solidFill>
                  <a:schemeClr val="bg1"/>
                </a:solidFill>
              </a:rPr>
              <a:t>Но ничуть не обижаюсь,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5400" b="1" dirty="0" smtClean="0">
                <a:solidFill>
                  <a:schemeClr val="bg1"/>
                </a:solidFill>
              </a:rPr>
              <a:t>Пусть меня он надувает,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5400" b="1" dirty="0" smtClean="0">
                <a:solidFill>
                  <a:schemeClr val="bg1"/>
                </a:solidFill>
              </a:rPr>
              <a:t>Яхте скорость прибавляет</a:t>
            </a:r>
            <a:r>
              <a:rPr lang="ru-RU" sz="5800" b="1" dirty="0" smtClean="0"/>
              <a:t>.</a:t>
            </a:r>
          </a:p>
          <a:p>
            <a:pPr algn="ctr">
              <a:buNone/>
            </a:pP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0050" y="5876925"/>
            <a:ext cx="1123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к\Desktop\ДЛЯ ИГРЫ Морской бой\0_9aa26_5d0e5d5b_XL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63" y="2000240"/>
            <a:ext cx="6357937" cy="41957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              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428596" y="500042"/>
            <a:ext cx="6686552" cy="1752600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solidFill>
                  <a:srgbClr val="0070C0"/>
                </a:solidFill>
              </a:rPr>
              <a:t>ПАРУС</a:t>
            </a:r>
            <a:endParaRPr lang="ru-RU" sz="96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285728"/>
            <a:ext cx="61436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         </a:t>
            </a:r>
          </a:p>
          <a:p>
            <a:pPr algn="ctr"/>
            <a:endParaRPr lang="ru-RU" sz="6000" b="1" dirty="0" smtClean="0">
              <a:solidFill>
                <a:srgbClr val="FF0000"/>
              </a:solidFill>
            </a:endParaRPr>
          </a:p>
          <a:p>
            <a:pPr algn="ctr"/>
            <a:endParaRPr lang="ru-RU" sz="6000" b="1" dirty="0" smtClean="0">
              <a:solidFill>
                <a:srgbClr val="FF0000"/>
              </a:solidFill>
            </a:endParaRPr>
          </a:p>
        </p:txBody>
      </p:sp>
      <p:pic>
        <p:nvPicPr>
          <p:cNvPr id="9" name="Рисунок 8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76925"/>
            <a:ext cx="1123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к\Desktop\ДЛЯ ИГРЫ Морской бой\27558-Размер-4696x36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u="sng" dirty="0" smtClean="0">
                <a:solidFill>
                  <a:schemeClr val="bg2"/>
                </a:solidFill>
              </a:rPr>
              <a:t>Б.4</a:t>
            </a:r>
            <a:r>
              <a:rPr lang="ru-RU" sz="6000" b="1" u="sng" dirty="0" smtClean="0"/>
              <a:t>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5400" b="1" i="1" dirty="0" smtClean="0">
                <a:solidFill>
                  <a:schemeClr val="bg1"/>
                </a:solidFill>
                <a:latin typeface="Candara" pitchFamily="34" charset="0"/>
              </a:rPr>
              <a:t>ВАМ ПРЕДСТОИТ ИЗОБРАЗИТЬ КОМАНДОЙ НАДУТЫЙ ПАРУС НА ПАРУСНИКЕ</a:t>
            </a:r>
            <a:r>
              <a:rPr lang="ru-RU" sz="5800" b="1" i="1" dirty="0" smtClean="0">
                <a:latin typeface="Candara" pitchFamily="34" charset="0"/>
              </a:rPr>
              <a:t>.</a:t>
            </a:r>
          </a:p>
          <a:p>
            <a:pPr algn="ctr">
              <a:buNone/>
            </a:pP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0050" y="5876925"/>
            <a:ext cx="1123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к\Desktop\ДЛЯ ИГРЫ Морской бой\27558-Размер-4696x36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u="sng" dirty="0" smtClean="0">
                <a:solidFill>
                  <a:schemeClr val="bg2"/>
                </a:solidFill>
              </a:rPr>
              <a:t>Б.5</a:t>
            </a:r>
            <a:r>
              <a:rPr lang="ru-RU" sz="6000" b="1" u="sng" dirty="0" smtClean="0"/>
              <a:t>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5200" dirty="0" smtClean="0">
                <a:solidFill>
                  <a:schemeClr val="bg1"/>
                </a:solidFill>
              </a:rPr>
              <a:t>В каком сражении была одержана первая победа русского парусного флота в открытом море без абордажа?</a:t>
            </a:r>
            <a:endParaRPr lang="ru-RU" sz="52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0050" y="5876925"/>
            <a:ext cx="1123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к\Desktop\ДЛЯ ИГРЫ Морской бой\0_9aa26_5d0e5d5b_XL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671176"/>
            <a:ext cx="5357818" cy="39725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              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428596" y="285728"/>
            <a:ext cx="6686552" cy="196691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4400" b="1" dirty="0" smtClean="0">
                <a:solidFill>
                  <a:srgbClr val="0070C0"/>
                </a:solidFill>
              </a:rPr>
              <a:t>Первая победа кораблей парусного флота России под командованием капитана 2 ранга Н.А.Сенявина в открытом море без абордажа одержана над шведами в </a:t>
            </a:r>
            <a:r>
              <a:rPr lang="ru-RU" sz="4400" b="1" dirty="0" err="1" smtClean="0">
                <a:solidFill>
                  <a:srgbClr val="0070C0"/>
                </a:solidFill>
              </a:rPr>
              <a:t>Эзельском</a:t>
            </a:r>
            <a:r>
              <a:rPr lang="ru-RU" sz="4400" b="1" dirty="0" smtClean="0">
                <a:solidFill>
                  <a:srgbClr val="0070C0"/>
                </a:solidFill>
              </a:rPr>
              <a:t> сражении </a:t>
            </a:r>
          </a:p>
          <a:p>
            <a:pPr>
              <a:spcBef>
                <a:spcPts val="0"/>
              </a:spcBef>
            </a:pPr>
            <a:r>
              <a:rPr lang="ru-RU" sz="4400" b="1" dirty="0" smtClean="0">
                <a:solidFill>
                  <a:srgbClr val="0070C0"/>
                </a:solidFill>
              </a:rPr>
              <a:t>4 июня 1719г.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285728"/>
            <a:ext cx="61436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         </a:t>
            </a:r>
          </a:p>
          <a:p>
            <a:pPr algn="ctr"/>
            <a:endParaRPr lang="ru-RU" sz="6000" b="1" dirty="0" smtClean="0">
              <a:solidFill>
                <a:srgbClr val="FF0000"/>
              </a:solidFill>
            </a:endParaRPr>
          </a:p>
          <a:p>
            <a:pPr algn="ctr"/>
            <a:endParaRPr lang="ru-RU" sz="6000" b="1" dirty="0" smtClean="0">
              <a:solidFill>
                <a:srgbClr val="FF0000"/>
              </a:solidFill>
            </a:endParaRPr>
          </a:p>
        </p:txBody>
      </p:sp>
      <p:pic>
        <p:nvPicPr>
          <p:cNvPr id="9" name="Рисунок 8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76925"/>
            <a:ext cx="1123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к\Desktop\ДЛЯ ИГРЫ Морской бой\27558-Размер-4696x36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buNone/>
            </a:pPr>
            <a:r>
              <a:rPr lang="ru-RU" sz="6000" b="1" u="sng" dirty="0" smtClean="0">
                <a:solidFill>
                  <a:schemeClr val="bg2"/>
                </a:solidFill>
              </a:rPr>
              <a:t>Б.6</a:t>
            </a:r>
            <a:endParaRPr lang="ru-RU" sz="6000" b="1" u="sng" dirty="0" smtClean="0"/>
          </a:p>
          <a:p>
            <a:pPr algn="ctr">
              <a:spcBef>
                <a:spcPts val="600"/>
              </a:spcBef>
              <a:buNone/>
            </a:pPr>
            <a:r>
              <a:rPr lang="ru-RU" sz="6000" b="1" dirty="0" smtClean="0">
                <a:solidFill>
                  <a:schemeClr val="bg1"/>
                </a:solidFill>
              </a:rPr>
              <a:t>Как называется защищённая от волн внешняя часть порта?</a:t>
            </a:r>
            <a:r>
              <a:rPr lang="ru-RU" sz="6000" dirty="0" smtClean="0">
                <a:solidFill>
                  <a:schemeClr val="bg1"/>
                </a:solidFill>
              </a:rPr>
              <a:t/>
            </a:r>
            <a:br>
              <a:rPr lang="ru-RU" sz="6000" dirty="0" smtClean="0">
                <a:solidFill>
                  <a:schemeClr val="bg1"/>
                </a:solidFill>
              </a:rPr>
            </a:b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0050" y="5876925"/>
            <a:ext cx="1123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              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428596" y="285728"/>
            <a:ext cx="7786742" cy="196691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4400" dirty="0" smtClean="0"/>
              <a:t> </a:t>
            </a:r>
            <a:r>
              <a:rPr lang="ru-RU" sz="9600" dirty="0" smtClean="0">
                <a:solidFill>
                  <a:srgbClr val="0070C0"/>
                </a:solidFill>
              </a:rPr>
              <a:t>Аванпорт</a:t>
            </a:r>
            <a:endParaRPr lang="ru-RU" sz="96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285728"/>
            <a:ext cx="61436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         </a:t>
            </a:r>
          </a:p>
          <a:p>
            <a:pPr algn="ctr"/>
            <a:endParaRPr lang="ru-RU" sz="6000" b="1" dirty="0" smtClean="0">
              <a:solidFill>
                <a:srgbClr val="FF0000"/>
              </a:solidFill>
            </a:endParaRPr>
          </a:p>
          <a:p>
            <a:pPr algn="ctr"/>
            <a:endParaRPr lang="ru-RU" sz="6000" b="1" dirty="0" smtClean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нк\Desktop\ДЛЯ ИГРЫ Морской бой\i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" y="1928802"/>
            <a:ext cx="9143369" cy="4929198"/>
          </a:xfrm>
          <a:prstGeom prst="rect">
            <a:avLst/>
          </a:prstGeom>
          <a:noFill/>
        </p:spPr>
      </p:pic>
      <p:pic>
        <p:nvPicPr>
          <p:cNvPr id="9" name="Рисунок 8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0050" y="5876925"/>
            <a:ext cx="1123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к\Desktop\ДЛЯ ИГРЫ Морской бой\27558-Размер-4696x36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6000" b="1" u="sng" dirty="0" smtClean="0">
                <a:solidFill>
                  <a:schemeClr val="bg2"/>
                </a:solidFill>
              </a:rPr>
              <a:t>Б.7</a:t>
            </a:r>
            <a:r>
              <a:rPr lang="ru-RU" sz="6000" dirty="0" smtClean="0"/>
              <a:t>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4800" b="1" dirty="0" smtClean="0">
                <a:solidFill>
                  <a:schemeClr val="bg1"/>
                </a:solidFill>
              </a:rPr>
              <a:t>Назовите фамилию выдающегося русского флотоводца, адмирала, который одержал ряд крупных побед в морских боях и сражениях и не имел ни одного поражения?</a:t>
            </a:r>
            <a:endParaRPr lang="ru-RU" sz="4800" b="1" u="sng" dirty="0" smtClean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0050" y="5876925"/>
            <a:ext cx="1123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к\Desktop\9180248.jpg">
            <a:hlinkClick r:id="" action="ppaction://hlinkshowjump?jump=lastslid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ыноска 2 2">
            <a:hlinkClick r:id="" action="ppaction://hlinkshowjump?jump=lastslide"/>
          </p:cNvPr>
          <p:cNvSpPr/>
          <p:nvPr/>
        </p:nvSpPr>
        <p:spPr>
          <a:xfrm flipH="1">
            <a:off x="1142976" y="428604"/>
            <a:ext cx="7500990" cy="2357454"/>
          </a:xfrm>
          <a:prstGeom prst="borderCallout2">
            <a:avLst>
              <a:gd name="adj1" fmla="val 27743"/>
              <a:gd name="adj2" fmla="val -1738"/>
              <a:gd name="adj3" fmla="val 26432"/>
              <a:gd name="adj4" fmla="val 108135"/>
              <a:gd name="adj5" fmla="val 227724"/>
              <a:gd name="adj6" fmla="val 824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85918" y="642919"/>
            <a:ext cx="6286544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FF0000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А 1</a:t>
            </a:r>
            <a:r>
              <a:rPr lang="ru-RU" sz="32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>Сколько веков Военный флот стоит на страже национальных интересов России?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05750" y="5962650"/>
            <a:ext cx="12382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              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1285852" y="285728"/>
            <a:ext cx="7143800" cy="196691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4400" b="1" dirty="0" smtClean="0">
                <a:solidFill>
                  <a:srgbClr val="0070C0"/>
                </a:solidFill>
              </a:rPr>
              <a:t>Адмирал </a:t>
            </a:r>
          </a:p>
          <a:p>
            <a:pPr>
              <a:spcBef>
                <a:spcPts val="0"/>
              </a:spcBef>
            </a:pPr>
            <a:r>
              <a:rPr lang="ru-RU" sz="4400" b="1" dirty="0" smtClean="0">
                <a:solidFill>
                  <a:srgbClr val="0070C0"/>
                </a:solidFill>
              </a:rPr>
              <a:t>Федор Федорович Ушаков </a:t>
            </a:r>
          </a:p>
          <a:p>
            <a:pPr>
              <a:spcBef>
                <a:spcPts val="0"/>
              </a:spcBef>
            </a:pPr>
            <a:r>
              <a:rPr lang="ru-RU" sz="4400" b="1" dirty="0" smtClean="0">
                <a:solidFill>
                  <a:srgbClr val="0070C0"/>
                </a:solidFill>
              </a:rPr>
              <a:t>(1744-1817)  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285728"/>
            <a:ext cx="61436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         </a:t>
            </a:r>
          </a:p>
          <a:p>
            <a:pPr algn="ctr"/>
            <a:endParaRPr lang="ru-RU" sz="6000" b="1" dirty="0" smtClean="0">
              <a:solidFill>
                <a:srgbClr val="FF0000"/>
              </a:solidFill>
            </a:endParaRPr>
          </a:p>
          <a:p>
            <a:pPr algn="ctr"/>
            <a:endParaRPr lang="ru-RU" sz="6000" b="1" dirty="0" smtClean="0">
              <a:solidFill>
                <a:srgbClr val="FF0000"/>
              </a:solidFill>
            </a:endParaRPr>
          </a:p>
        </p:txBody>
      </p:sp>
      <p:pic>
        <p:nvPicPr>
          <p:cNvPr id="9" name="Рисунок 8">
            <a:hlinkClick r:id="rId2" action="ppaction://hlinksldjump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76925"/>
            <a:ext cx="1123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нк\Desktop\ДЛЯ ИГРЫ Морской бой\ushakov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2214554"/>
            <a:ext cx="5962650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к\Desktop\ДЛЯ ИГРЫ Морской бой\27558-Размер-4696x36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0050" y="5876925"/>
            <a:ext cx="1123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42910" y="714356"/>
            <a:ext cx="78581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u="sng" dirty="0" smtClean="0">
                <a:solidFill>
                  <a:schemeClr val="bg1"/>
                </a:solidFill>
              </a:rPr>
              <a:t>Б.8</a:t>
            </a:r>
            <a:r>
              <a:rPr lang="ru-RU" sz="5400" b="1" dirty="0" smtClean="0">
                <a:solidFill>
                  <a:schemeClr val="bg1"/>
                </a:solidFill>
              </a:rPr>
              <a:t>  </a:t>
            </a:r>
          </a:p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Военный корабль,         </a:t>
            </a:r>
          </a:p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     оборудованный как    </a:t>
            </a:r>
          </a:p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    подвижной морской </a:t>
            </a:r>
          </a:p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  аэродром, называется…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              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1285852" y="285728"/>
            <a:ext cx="7143800" cy="196691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6000" b="1" dirty="0" smtClean="0">
                <a:solidFill>
                  <a:srgbClr val="0070C0"/>
                </a:solidFill>
              </a:rPr>
              <a:t>АВИАНОСЕЦ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357166"/>
            <a:ext cx="61436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         </a:t>
            </a:r>
          </a:p>
          <a:p>
            <a:pPr algn="ctr"/>
            <a:endParaRPr lang="ru-RU" sz="6000" b="1" dirty="0" smtClean="0">
              <a:solidFill>
                <a:srgbClr val="FF0000"/>
              </a:solidFill>
            </a:endParaRPr>
          </a:p>
          <a:p>
            <a:pPr algn="ctr"/>
            <a:endParaRPr lang="ru-RU" sz="6000" b="1" dirty="0" smtClean="0">
              <a:solidFill>
                <a:srgbClr val="FF0000"/>
              </a:solidFill>
            </a:endParaRPr>
          </a:p>
        </p:txBody>
      </p:sp>
      <p:pic>
        <p:nvPicPr>
          <p:cNvPr id="9" name="Рисунок 8">
            <a:hlinkClick r:id="rId2" action="ppaction://hlinksldjump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76925"/>
            <a:ext cx="1123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нк\Desktop\ДЛЯ ИГРЫ Морской бой\i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1357298"/>
            <a:ext cx="6572296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нк\Desktop\ДЛЯ ИГРЫ Морской бой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500042"/>
            <a:ext cx="71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u="sng" dirty="0" smtClean="0">
                <a:solidFill>
                  <a:srgbClr val="FF0000"/>
                </a:solidFill>
              </a:rPr>
              <a:t>В 1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43174" y="785794"/>
            <a:ext cx="457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2060"/>
                </a:solidFill>
              </a:rPr>
              <a:t>Какие у матросов вопросы?</a:t>
            </a:r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0" dirty="0"/>
          </a:p>
        </p:txBody>
      </p:sp>
      <p:pic>
        <p:nvPicPr>
          <p:cNvPr id="10" name="Рисунок 9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39075" y="5886450"/>
            <a:ext cx="13049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нк\Desktop\ДЛЯ ИГРЫ Морской бой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785794"/>
            <a:ext cx="67866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2060"/>
                </a:solidFill>
                <a:latin typeface="Arial Narrow" pitchFamily="34" charset="0"/>
              </a:rPr>
              <a:t>У матросов нет вопросов!</a:t>
            </a:r>
            <a:r>
              <a:rPr lang="ru-RU" sz="8000" dirty="0" smtClean="0">
                <a:latin typeface="Arial Narrow" pitchFamily="34" charset="0"/>
              </a:rPr>
              <a:t/>
            </a:r>
            <a:br>
              <a:rPr lang="ru-RU" sz="8000" dirty="0" smtClean="0">
                <a:latin typeface="Arial Narrow" pitchFamily="34" charset="0"/>
              </a:rPr>
            </a:br>
            <a:endParaRPr lang="ru-RU" sz="8000" dirty="0">
              <a:latin typeface="Arial Narrow" pitchFamily="34" charset="0"/>
            </a:endParaRPr>
          </a:p>
        </p:txBody>
      </p:sp>
      <p:pic>
        <p:nvPicPr>
          <p:cNvPr id="6" name="Рисунок 5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39075" y="5886450"/>
            <a:ext cx="13049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нк\Desktop\ДЛЯ ИГРЫ Морской бой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500042"/>
            <a:ext cx="71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u="sng" dirty="0" smtClean="0">
                <a:solidFill>
                  <a:srgbClr val="FF0000"/>
                </a:solidFill>
              </a:rPr>
              <a:t>В 2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43174" y="785794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0" dirty="0"/>
          </a:p>
        </p:txBody>
      </p:sp>
      <p:pic>
        <p:nvPicPr>
          <p:cNvPr id="10" name="Рисунок 9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39075" y="5886450"/>
            <a:ext cx="13049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43108" y="500043"/>
            <a:ext cx="65722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Где было основано первое российское государственное морское заведение, где впервые в России преподавалась математика Магницким Л.Ф. - автором первого русского печатного руководства "Арифметика"?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нк\Desktop\ДЛЯ ИГРЫ Морской бой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282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785794"/>
            <a:ext cx="67866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dirty="0" smtClean="0">
                <a:latin typeface="Arial Narrow" pitchFamily="34" charset="0"/>
              </a:rPr>
              <a:t/>
            </a:r>
            <a:br>
              <a:rPr lang="ru-RU" sz="8000" dirty="0" smtClean="0">
                <a:latin typeface="Arial Narrow" pitchFamily="34" charset="0"/>
              </a:rPr>
            </a:br>
            <a:endParaRPr lang="ru-RU" sz="8000" dirty="0">
              <a:latin typeface="Arial Narrow" pitchFamily="34" charset="0"/>
            </a:endParaRPr>
          </a:p>
        </p:txBody>
      </p:sp>
      <p:pic>
        <p:nvPicPr>
          <p:cNvPr id="6" name="Рисунок 5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39075" y="5886450"/>
            <a:ext cx="13049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857356" y="571480"/>
            <a:ext cx="678661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Указом Петра I в 1701 г. создано в Москве первое морское учебное заведение "Школа математических и навигационных наук ".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нк\Desktop\ДЛЯ ИГРЫ Морской бой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500042"/>
            <a:ext cx="71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u="sng" dirty="0" smtClean="0">
                <a:solidFill>
                  <a:srgbClr val="FF0000"/>
                </a:solidFill>
              </a:rPr>
              <a:t>В 3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10" name="Рисунок 9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39075" y="5886450"/>
            <a:ext cx="13049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357422" y="500042"/>
            <a:ext cx="607223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Где, когда родился Петр Великий - русский царь и военный деятель, полководец, адмирал, основатель регулярной армии и Российского флота - и на какой речке он в детстве ходил на ботике под парусом?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нк\Desktop\ДЛЯ ИГРЫ Морской бой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282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785794"/>
            <a:ext cx="67866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dirty="0" smtClean="0">
                <a:latin typeface="Arial Narrow" pitchFamily="34" charset="0"/>
              </a:rPr>
              <a:t/>
            </a:r>
            <a:br>
              <a:rPr lang="ru-RU" sz="8000" dirty="0" smtClean="0">
                <a:latin typeface="Arial Narrow" pitchFamily="34" charset="0"/>
              </a:rPr>
            </a:br>
            <a:endParaRPr lang="ru-RU" sz="8000" dirty="0">
              <a:latin typeface="Arial Narrow" pitchFamily="34" charset="0"/>
            </a:endParaRPr>
          </a:p>
        </p:txBody>
      </p:sp>
      <p:pic>
        <p:nvPicPr>
          <p:cNvPr id="6" name="Рисунок 5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900" y="5886450"/>
            <a:ext cx="13049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357422" y="857232"/>
            <a:ext cx="60007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Родился Петр I в Москве </a:t>
            </a:r>
          </a:p>
          <a:p>
            <a:pPr algn="ctr"/>
            <a:r>
              <a:rPr lang="ru-RU" sz="4000" b="1" dirty="0" smtClean="0"/>
              <a:t>9 июня 1672г., </a:t>
            </a:r>
          </a:p>
          <a:p>
            <a:pPr algn="ctr"/>
            <a:r>
              <a:rPr lang="ru-RU" sz="4000" b="1" dirty="0" smtClean="0"/>
              <a:t>с 12 лет ходил на ботике под парусом на речке Яузе, </a:t>
            </a:r>
          </a:p>
          <a:p>
            <a:pPr algn="ctr"/>
            <a:r>
              <a:rPr lang="ru-RU" sz="4000" b="1" dirty="0" smtClean="0"/>
              <a:t>притоке реки Москвы</a:t>
            </a:r>
            <a:r>
              <a:rPr lang="ru-RU" sz="4000" dirty="0" smtClean="0"/>
              <a:t>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нк\Desktop\ДЛЯ ИГРЫ Морской бой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500042"/>
            <a:ext cx="71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u="sng" dirty="0" smtClean="0">
                <a:solidFill>
                  <a:srgbClr val="FF0000"/>
                </a:solidFill>
              </a:rPr>
              <a:t>В 4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10" name="Рисунок 9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39075" y="5886450"/>
            <a:ext cx="13049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357422" y="642918"/>
            <a:ext cx="62865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/>
              <a:t>Какую боевую технику имеет современный российский Военно-Морской Флот?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нк\Desktop\2e7fa4efc60f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8143932" cy="55782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571480"/>
            <a:ext cx="6400816" cy="3429024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           </a:t>
            </a:r>
            <a:r>
              <a:rPr lang="ru-RU" sz="7200" b="1" dirty="0" smtClean="0">
                <a:solidFill>
                  <a:srgbClr val="FF0000"/>
                </a:solidFill>
              </a:rPr>
              <a:t>БОЛЕЕ </a:t>
            </a:r>
            <a:br>
              <a:rPr lang="ru-RU" sz="7200" b="1" dirty="0" smtClean="0">
                <a:solidFill>
                  <a:srgbClr val="FF0000"/>
                </a:solidFill>
              </a:rPr>
            </a:br>
            <a:r>
              <a:rPr lang="ru-RU" sz="7200" b="1" dirty="0" smtClean="0">
                <a:solidFill>
                  <a:srgbClr val="FF0000"/>
                </a:solidFill>
              </a:rPr>
              <a:t>         3 ВЕКОВ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05750" y="5962650"/>
            <a:ext cx="12382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8150" y="6115050"/>
            <a:ext cx="12382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нк\Desktop\ДЛЯ ИГРЫ Морской бой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282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785794"/>
            <a:ext cx="67866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dirty="0" smtClean="0">
                <a:latin typeface="Arial Narrow" pitchFamily="34" charset="0"/>
              </a:rPr>
              <a:t/>
            </a:r>
            <a:br>
              <a:rPr lang="ru-RU" sz="8000" dirty="0" smtClean="0">
                <a:latin typeface="Arial Narrow" pitchFamily="34" charset="0"/>
              </a:rPr>
            </a:br>
            <a:endParaRPr lang="ru-RU" sz="8000" dirty="0">
              <a:latin typeface="Arial Narrow" pitchFamily="34" charset="0"/>
            </a:endParaRPr>
          </a:p>
        </p:txBody>
      </p:sp>
      <p:pic>
        <p:nvPicPr>
          <p:cNvPr id="6" name="Рисунок 5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900" y="5886450"/>
            <a:ext cx="13049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500166" y="571480"/>
            <a:ext cx="74295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/>
              <a:t>Ракетные крейсеры, атомные подводные лодки, противолодочные корабли, самолёты морской авиации, десантные суда</a:t>
            </a:r>
          </a:p>
          <a:p>
            <a:pPr algn="ctr"/>
            <a:endParaRPr lang="ru-RU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нк\Desktop\ДЛЯ ИГРЫ Морской бой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500042"/>
            <a:ext cx="71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u="sng" dirty="0" smtClean="0">
                <a:solidFill>
                  <a:srgbClr val="FF0000"/>
                </a:solidFill>
              </a:rPr>
              <a:t>В 5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10" name="Рисунок 9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39075" y="5886450"/>
            <a:ext cx="13049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642918"/>
            <a:ext cx="62865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Если этот флот военный,</a:t>
            </a:r>
          </a:p>
          <a:p>
            <a:pPr algn="ctr"/>
            <a:r>
              <a:rPr lang="ru-RU" sz="4800" b="1" dirty="0" smtClean="0"/>
              <a:t>То тогда уж непременно</a:t>
            </a:r>
          </a:p>
          <a:p>
            <a:pPr algn="ctr"/>
            <a:r>
              <a:rPr lang="ru-RU" sz="4800" b="1" dirty="0" smtClean="0"/>
              <a:t>На судах его матросы</a:t>
            </a:r>
          </a:p>
          <a:p>
            <a:pPr algn="ctr"/>
            <a:r>
              <a:rPr lang="ru-RU" sz="4800" b="1" dirty="0" smtClean="0"/>
              <a:t>С ленточками носят это….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нк\Desktop\ДЛЯ ИГРЫ Морской бой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282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785794"/>
            <a:ext cx="67866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dirty="0" smtClean="0">
                <a:latin typeface="Arial Narrow" pitchFamily="34" charset="0"/>
              </a:rPr>
              <a:t/>
            </a:r>
            <a:br>
              <a:rPr lang="ru-RU" sz="8000" dirty="0" smtClean="0">
                <a:latin typeface="Arial Narrow" pitchFamily="34" charset="0"/>
              </a:rPr>
            </a:br>
            <a:endParaRPr lang="ru-RU" sz="8000" dirty="0">
              <a:latin typeface="Arial Narrow" pitchFamily="34" charset="0"/>
            </a:endParaRPr>
          </a:p>
        </p:txBody>
      </p:sp>
      <p:pic>
        <p:nvPicPr>
          <p:cNvPr id="6" name="Рисунок 5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900" y="5886450"/>
            <a:ext cx="13049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14546" y="785794"/>
            <a:ext cx="6455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БЕСКОЗЫРКА</a:t>
            </a:r>
          </a:p>
          <a:p>
            <a:pPr algn="ctr"/>
            <a:endParaRPr lang="ru-RU" sz="6000" b="1" dirty="0"/>
          </a:p>
        </p:txBody>
      </p:sp>
      <p:pic>
        <p:nvPicPr>
          <p:cNvPr id="54274" name="Picture 2" descr="C:\Users\нк\Desktop\ДЛЯ ИГРЫ Морской бой\i (5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25084" y="1890041"/>
            <a:ext cx="3961560" cy="2967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нк\Desktop\ДЛЯ ИГРЫ Морской бой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500042"/>
            <a:ext cx="71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u="sng" dirty="0" smtClean="0">
                <a:solidFill>
                  <a:srgbClr val="FF0000"/>
                </a:solidFill>
              </a:rPr>
              <a:t>В 6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10" name="Рисунок 9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39075" y="5886450"/>
            <a:ext cx="13049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14612" y="928670"/>
            <a:ext cx="52149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Командой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исполнить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1 куплет и 1 припев </a:t>
            </a:r>
            <a:r>
              <a:rPr lang="ru-RU" sz="4000" b="1" dirty="0" smtClean="0"/>
              <a:t>песни «Бескозырка белая в полоску воротник…»</a:t>
            </a:r>
          </a:p>
          <a:p>
            <a:pPr algn="ctr"/>
            <a:r>
              <a:rPr lang="ru-RU" sz="4000" b="1" dirty="0" smtClean="0"/>
              <a:t>О. </a:t>
            </a:r>
            <a:r>
              <a:rPr lang="ru-RU" sz="4000" b="1" dirty="0" err="1" smtClean="0"/>
              <a:t>Газманова</a:t>
            </a:r>
            <a:endParaRPr lang="ru-RU" sz="4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нк\Desktop\ДЛЯ ИГРЫ Морской бой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500042"/>
            <a:ext cx="71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u="sng" dirty="0" smtClean="0">
                <a:solidFill>
                  <a:srgbClr val="FF0000"/>
                </a:solidFill>
              </a:rPr>
              <a:t>В 7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10" name="Рисунок 9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39075" y="5886450"/>
            <a:ext cx="13049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000232" y="1000108"/>
            <a:ext cx="64294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/>
              <a:t>Назовите имена лучших русских адмиралов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785794"/>
            <a:ext cx="67866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dirty="0" smtClean="0">
                <a:latin typeface="Arial Narrow" pitchFamily="34" charset="0"/>
              </a:rPr>
              <a:t/>
            </a:r>
            <a:br>
              <a:rPr lang="ru-RU" sz="8000" dirty="0" smtClean="0">
                <a:latin typeface="Arial Narrow" pitchFamily="34" charset="0"/>
              </a:rPr>
            </a:br>
            <a:endParaRPr lang="ru-RU" sz="8000" dirty="0"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785794"/>
            <a:ext cx="64551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0" dirty="0" smtClean="0"/>
          </a:p>
          <a:p>
            <a:pPr algn="ctr"/>
            <a:endParaRPr lang="ru-RU" sz="6000" b="1" dirty="0" smtClean="0"/>
          </a:p>
          <a:p>
            <a:pPr algn="ctr"/>
            <a:endParaRPr lang="ru-RU" sz="6000" b="1" dirty="0"/>
          </a:p>
        </p:txBody>
      </p:sp>
      <p:pic>
        <p:nvPicPr>
          <p:cNvPr id="55300" name="Picture 4" descr="C:\Users\нк\Desktop\ДЛЯ ИГРЫ Морской бой\img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571999" cy="3429000"/>
          </a:xfrm>
          <a:prstGeom prst="rect">
            <a:avLst/>
          </a:prstGeom>
          <a:noFill/>
        </p:spPr>
      </p:pic>
      <p:pic>
        <p:nvPicPr>
          <p:cNvPr id="55301" name="Picture 5" descr="C:\Users\нк\Desktop\ДЛЯ ИГРЫ Морской бой\i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-1"/>
            <a:ext cx="4572001" cy="3425018"/>
          </a:xfrm>
          <a:prstGeom prst="rect">
            <a:avLst/>
          </a:prstGeom>
          <a:noFill/>
        </p:spPr>
      </p:pic>
      <p:pic>
        <p:nvPicPr>
          <p:cNvPr id="55302" name="Picture 6" descr="C:\Users\нк\Desktop\ДЛЯ ИГРЫ Морской бой\img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36375"/>
            <a:ext cx="4572000" cy="3421626"/>
          </a:xfrm>
          <a:prstGeom prst="rect">
            <a:avLst/>
          </a:prstGeom>
          <a:noFill/>
        </p:spPr>
      </p:pic>
      <p:pic>
        <p:nvPicPr>
          <p:cNvPr id="55303" name="Picture 7" descr="C:\Users\нк\Desktop\ДЛЯ ИГРЫ Морской бой\img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  <p:pic>
        <p:nvPicPr>
          <p:cNvPr id="6" name="Рисунок 5">
            <a:hlinkClick r:id="rId6" action="ppaction://hlinksldjump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39075" y="5886450"/>
            <a:ext cx="13049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нк\Desktop\ДЛЯ ИГРЫ Морской бой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500042"/>
            <a:ext cx="71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u="sng" dirty="0" smtClean="0">
                <a:solidFill>
                  <a:srgbClr val="FF0000"/>
                </a:solidFill>
              </a:rPr>
              <a:t>В 8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10" name="Рисунок 9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39075" y="5886450"/>
            <a:ext cx="13049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1000108"/>
            <a:ext cx="59293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14612" y="785795"/>
            <a:ext cx="51435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/>
              <a:t>Что такое ботик Петра I?</a:t>
            </a:r>
            <a:r>
              <a:rPr lang="ru-RU" sz="7200" dirty="0" smtClean="0"/>
              <a:t/>
            </a:r>
            <a:br>
              <a:rPr lang="ru-RU" sz="7200" dirty="0" smtClean="0"/>
            </a:b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нк\Desktop\ДЛЯ ИГРЫ Морской бой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282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785794"/>
            <a:ext cx="67866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dirty="0" smtClean="0">
                <a:latin typeface="Arial Narrow" pitchFamily="34" charset="0"/>
              </a:rPr>
              <a:t/>
            </a:r>
            <a:br>
              <a:rPr lang="ru-RU" sz="8000" dirty="0" smtClean="0">
                <a:latin typeface="Arial Narrow" pitchFamily="34" charset="0"/>
              </a:rPr>
            </a:br>
            <a:endParaRPr lang="ru-RU" sz="8000" dirty="0">
              <a:latin typeface="Arial Narrow" pitchFamily="34" charset="0"/>
            </a:endParaRPr>
          </a:p>
        </p:txBody>
      </p:sp>
      <p:pic>
        <p:nvPicPr>
          <p:cNvPr id="6" name="Рисунок 5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900" y="5886450"/>
            <a:ext cx="13049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14546" y="785794"/>
            <a:ext cx="645512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/>
              <a:t>Судно, с которого всё началось: мореплавание и кораблестроение в России</a:t>
            </a:r>
          </a:p>
          <a:p>
            <a:pPr algn="ctr"/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к\Desktop\ДЛЯ ИГРЫ Морской бой\d9f2923ad7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5451" cy="6857999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00042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u="sng" dirty="0" smtClean="0">
                <a:solidFill>
                  <a:srgbClr val="FF0000"/>
                </a:solidFill>
              </a:rPr>
              <a:t>Г 1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1000108"/>
            <a:ext cx="59293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928670"/>
            <a:ext cx="585791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8000"/>
                </a:solidFill>
                <a:latin typeface="Times"/>
                <a:cs typeface="Times New Roman" pitchFamily="18" charset="0"/>
              </a:rPr>
              <a:t> 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"/>
                <a:cs typeface="Times New Roman" pitchFamily="18" charset="0"/>
              </a:rPr>
              <a:t>НА</a:t>
            </a:r>
            <a:r>
              <a:rPr kumimoji="0" lang="ru-RU" sz="5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"/>
                <a:cs typeface="Times New Roman" pitchFamily="18" charset="0"/>
              </a:rPr>
              <a:t> АБОРДАЖ!!!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357290" y="3857628"/>
            <a:ext cx="651274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"/>
                <a:cs typeface="Times New Roman" pitchFamily="18" charset="0"/>
              </a:rPr>
              <a:t>Ход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"/>
                <a:cs typeface="Times New Roman" pitchFamily="18" charset="0"/>
              </a:rPr>
              <a:t> переходит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"/>
                <a:cs typeface="Times New Roman" pitchFamily="18" charset="0"/>
              </a:rPr>
              <a:t>команде,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"/>
                <a:cs typeface="Times New Roman" pitchFamily="18" charset="0"/>
              </a:rPr>
              <a:t>сидящей справа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76925"/>
            <a:ext cx="13335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к\Desktop\ДЛЯ ИГРЫ Морской бой\d9f2923ad7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5451" cy="6857999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00042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u="sng" dirty="0" smtClean="0">
                <a:solidFill>
                  <a:srgbClr val="FF0000"/>
                </a:solidFill>
              </a:rPr>
              <a:t>Г 2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1000108"/>
            <a:ext cx="59293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928670"/>
            <a:ext cx="5857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8000"/>
                </a:solidFill>
                <a:latin typeface="Times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76925"/>
            <a:ext cx="13335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714480" y="785794"/>
            <a:ext cx="564360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b="1" dirty="0" smtClean="0"/>
          </a:p>
          <a:p>
            <a:pPr algn="ctr"/>
            <a:r>
              <a:rPr lang="ru-RU" sz="6600" b="1" dirty="0" smtClean="0"/>
              <a:t>Что означает выкрик «Полундра!»?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к\Desktop\9180248.jpg">
            <a:hlinkClick r:id="" action="ppaction://hlinkshowjump?jump=lastslid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ыноска 2 2">
            <a:hlinkClick r:id="" action="ppaction://hlinkshowjump?jump=lastslide"/>
          </p:cNvPr>
          <p:cNvSpPr/>
          <p:nvPr/>
        </p:nvSpPr>
        <p:spPr>
          <a:xfrm flipH="1">
            <a:off x="1142976" y="428604"/>
            <a:ext cx="7500990" cy="2357454"/>
          </a:xfrm>
          <a:prstGeom prst="borderCallout2">
            <a:avLst>
              <a:gd name="adj1" fmla="val 27743"/>
              <a:gd name="adj2" fmla="val -1738"/>
              <a:gd name="adj3" fmla="val 26432"/>
              <a:gd name="adj4" fmla="val 108135"/>
              <a:gd name="adj5" fmla="val 227724"/>
              <a:gd name="adj6" fmla="val 824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А 2</a:t>
            </a:r>
            <a:r>
              <a:rPr lang="ru-RU" sz="32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3600" b="1" dirty="0" smtClean="0">
                <a:solidFill>
                  <a:schemeClr val="bg1"/>
                </a:solidFill>
              </a:rPr>
              <a:t>В каком году был основан регулярный Российский флот и кто является его основателем?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05750" y="5962650"/>
            <a:ext cx="12382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к\Desktop\ДЛЯ ИГРЫ Морской бой\d9f2923ad7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5451" cy="6857999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1000108"/>
            <a:ext cx="59293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928670"/>
            <a:ext cx="5857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8000"/>
                </a:solidFill>
                <a:latin typeface="Times"/>
                <a:cs typeface="Times New Roman" pitchFamily="18" charset="0"/>
              </a:rPr>
              <a:t> 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76925"/>
            <a:ext cx="13335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2428860" y="928670"/>
            <a:ext cx="478634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0" i="0" u="none" strike="noStrike" cap="none" normalizeH="0" baseline="0" dirty="0" smtClean="0">
                <a:ln>
                  <a:noFill/>
                </a:ln>
                <a:effectLst/>
                <a:latin typeface="Times" charset="-52"/>
                <a:ea typeface="Times New Roman" pitchFamily="18" charset="0"/>
                <a:cs typeface="Times New Roman" pitchFamily="18" charset="0"/>
              </a:rPr>
              <a:t>Внимание </a:t>
            </a:r>
            <a:r>
              <a:rPr kumimoji="0" lang="ru-RU" sz="66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6600" b="0" i="0" u="none" strike="noStrike" cap="none" normalizeH="0" baseline="0" dirty="0" smtClean="0">
                <a:ln>
                  <a:noFill/>
                </a:ln>
                <a:effectLst/>
                <a:latin typeface="Times" charset="-52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0" i="0" u="none" strike="noStrike" cap="none" normalizeH="0" baseline="0" dirty="0" smtClean="0">
                <a:ln>
                  <a:noFill/>
                </a:ln>
                <a:effectLst/>
                <a:latin typeface="Times" charset="-52"/>
                <a:ea typeface="Times New Roman" pitchFamily="18" charset="0"/>
                <a:cs typeface="Times New Roman" pitchFamily="18" charset="0"/>
              </a:rPr>
              <a:t>опасность,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0" i="0" u="none" strike="noStrike" cap="none" normalizeH="0" baseline="0" dirty="0" smtClean="0">
                <a:ln>
                  <a:noFill/>
                </a:ln>
                <a:effectLst/>
                <a:latin typeface="Times" charset="-52"/>
                <a:ea typeface="Times New Roman" pitchFamily="18" charset="0"/>
                <a:cs typeface="Times New Roman" pitchFamily="18" charset="0"/>
              </a:rPr>
              <a:t>тревога,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0" i="0" u="none" strike="noStrike" cap="none" normalizeH="0" baseline="0" dirty="0" smtClean="0">
                <a:ln>
                  <a:noFill/>
                </a:ln>
                <a:effectLst/>
                <a:latin typeface="Times" charset="-52"/>
                <a:ea typeface="Times New Roman" pitchFamily="18" charset="0"/>
                <a:cs typeface="Times New Roman" pitchFamily="18" charset="0"/>
              </a:rPr>
              <a:t>угроза</a:t>
            </a:r>
            <a:endParaRPr kumimoji="0" lang="ru-RU" sz="6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к\Desktop\ДЛЯ ИГРЫ Морской бой\d9f2923ad7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5451" cy="6857999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00042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u="sng" dirty="0" smtClean="0">
                <a:solidFill>
                  <a:srgbClr val="FF0000"/>
                </a:solidFill>
              </a:rPr>
              <a:t>Г 3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1000108"/>
            <a:ext cx="59293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928670"/>
            <a:ext cx="5857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8000"/>
                </a:solidFill>
                <a:latin typeface="Times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76925"/>
            <a:ext cx="13335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357290" y="1214423"/>
            <a:ext cx="592935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/>
              <a:t>Что такое каравелла?</a:t>
            </a:r>
            <a:r>
              <a:rPr lang="ru-RU" sz="8800" dirty="0" smtClean="0"/>
              <a:t/>
            </a:r>
            <a:br>
              <a:rPr lang="ru-RU" sz="8800" dirty="0" smtClean="0"/>
            </a:b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к\Desktop\ДЛЯ ИГРЫ Морской бой\d9f2923ad7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5451" cy="6857999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1000108"/>
            <a:ext cx="59293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928670"/>
            <a:ext cx="5857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8000"/>
                </a:solidFill>
                <a:latin typeface="Times"/>
                <a:cs typeface="Times New Roman" pitchFamily="18" charset="0"/>
              </a:rPr>
              <a:t> 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76925"/>
            <a:ext cx="13335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1285852" y="785794"/>
            <a:ext cx="6215106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latin typeface="Times" charset="-52"/>
                <a:cs typeface="Times New Roman" pitchFamily="18" charset="0"/>
              </a:rPr>
              <a:t>Т</a:t>
            </a:r>
            <a:r>
              <a:rPr lang="ru-RU" sz="4800" b="1" dirty="0" smtClean="0"/>
              <a:t>ип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/>
              <a:t>парусного судна,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/>
              <a:t>с которых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/>
              <a:t>начиналась эпоха Великих географических открытий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" charset="-52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к\Desktop\ДЛЯ ИГРЫ Морской бой\d9f2923ad7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5451" cy="6857999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00042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u="sng" dirty="0" smtClean="0">
                <a:solidFill>
                  <a:srgbClr val="FF0000"/>
                </a:solidFill>
              </a:rPr>
              <a:t>Г 4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1000108"/>
            <a:ext cx="59293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928670"/>
            <a:ext cx="5857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8000"/>
                </a:solidFill>
                <a:latin typeface="Times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76925"/>
            <a:ext cx="13335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357290" y="1214423"/>
            <a:ext cx="550071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solidFill>
                  <a:srgbClr val="7030A0"/>
                </a:solidFill>
              </a:rPr>
              <a:t/>
            </a:r>
            <a:br>
              <a:rPr lang="ru-RU" sz="6600" dirty="0" smtClean="0">
                <a:solidFill>
                  <a:srgbClr val="7030A0"/>
                </a:solidFill>
              </a:rPr>
            </a:br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00166" y="357166"/>
            <a:ext cx="600079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</a:p>
          <a:p>
            <a:pPr algn="ctr"/>
            <a:r>
              <a:rPr lang="ru-RU" sz="4000" b="1" dirty="0" smtClean="0"/>
              <a:t>Капитан, на парад</a:t>
            </a:r>
          </a:p>
          <a:p>
            <a:pPr algn="ctr"/>
            <a:r>
              <a:rPr lang="ru-RU" sz="4000" b="1" dirty="0" smtClean="0"/>
              <a:t>Белый надевай наряд.</a:t>
            </a:r>
          </a:p>
          <a:p>
            <a:pPr algn="ctr"/>
            <a:r>
              <a:rPr lang="ru-RU" sz="4000" b="1" dirty="0" smtClean="0"/>
              <a:t>Будний день наступит, так</a:t>
            </a:r>
          </a:p>
          <a:p>
            <a:pPr algn="ctr"/>
            <a:r>
              <a:rPr lang="ru-RU" sz="4000" b="1" dirty="0" smtClean="0"/>
              <a:t>Чёрный ты надень пиджак.</a:t>
            </a:r>
          </a:p>
          <a:p>
            <a:pPr algn="ctr"/>
            <a:r>
              <a:rPr lang="ru-RU" sz="4000" b="1" dirty="0" smtClean="0"/>
              <a:t>У пиджаков название —</a:t>
            </a:r>
          </a:p>
          <a:p>
            <a:pPr algn="ctr"/>
            <a:r>
              <a:rPr lang="ru-RU" sz="4000" b="1" dirty="0" smtClean="0"/>
              <a:t>Одно. Не важно звание,</a:t>
            </a:r>
          </a:p>
          <a:p>
            <a:pPr algn="ctr"/>
            <a:r>
              <a:rPr lang="ru-RU" sz="4000" b="1" dirty="0" smtClean="0"/>
              <a:t>Зовется….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к\Desktop\ДЛЯ ИГРЫ Морской бой\d9f2923ad7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5451" cy="6857999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1000108"/>
            <a:ext cx="59293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928670"/>
            <a:ext cx="5857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8000"/>
                </a:solidFill>
                <a:latin typeface="Times"/>
                <a:cs typeface="Times New Roman" pitchFamily="18" charset="0"/>
              </a:rPr>
              <a:t> 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76925"/>
            <a:ext cx="13335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1928794" y="785794"/>
            <a:ext cx="521497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effectLst/>
                <a:latin typeface="Times" charset="-52"/>
                <a:ea typeface="Times New Roman" pitchFamily="18" charset="0"/>
                <a:cs typeface="Times New Roman" pitchFamily="18" charset="0"/>
              </a:rPr>
              <a:t>Кителем</a:t>
            </a:r>
            <a:r>
              <a:rPr kumimoji="0" lang="ru-RU" sz="5400" b="1" i="0" u="none" strike="noStrike" cap="none" normalizeH="0" dirty="0" smtClean="0">
                <a:ln>
                  <a:noFill/>
                </a:ln>
                <a:effectLst/>
                <a:latin typeface="Times" charset="-52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latin typeface="Times" charset="-52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5400" b="1" i="0" u="none" strike="noStrike" cap="none" normalizeH="0" dirty="0" smtClean="0">
                <a:ln>
                  <a:noFill/>
                </a:ln>
                <a:effectLst/>
                <a:latin typeface="Times" charset="-52"/>
                <a:ea typeface="Times New Roman" pitchFamily="18" charset="0"/>
                <a:cs typeface="Times New Roman" pitchFamily="18" charset="0"/>
              </a:rPr>
              <a:t>но</a:t>
            </a:r>
            <a:r>
              <a:rPr kumimoji="0" lang="ru-RU" sz="54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" charset="-52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" charset="-52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5538" name="Picture 2" descr="C:\Users\нк\Desktop\ДЛЯ ИГРЫ Морской бой\post-13088-123813958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2423090"/>
            <a:ext cx="1357322" cy="4099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к\Desktop\ДЛЯ ИГРЫ Морской бой\d9f2923ad7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5451" cy="6857999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00042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u="sng" dirty="0" smtClean="0">
                <a:solidFill>
                  <a:srgbClr val="FF0000"/>
                </a:solidFill>
              </a:rPr>
              <a:t>Г 5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1000108"/>
            <a:ext cx="59293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928670"/>
            <a:ext cx="5857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8000"/>
                </a:solidFill>
                <a:latin typeface="Times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76925"/>
            <a:ext cx="13335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357290" y="1214423"/>
            <a:ext cx="550071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solidFill>
                  <a:srgbClr val="7030A0"/>
                </a:solidFill>
              </a:rPr>
              <a:t/>
            </a:r>
            <a:br>
              <a:rPr lang="ru-RU" sz="6600" dirty="0" smtClean="0">
                <a:solidFill>
                  <a:srgbClr val="7030A0"/>
                </a:solidFill>
              </a:rPr>
            </a:br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43042" y="285728"/>
            <a:ext cx="600079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</a:p>
          <a:p>
            <a:pPr algn="ctr"/>
            <a:r>
              <a:rPr lang="ru-RU" sz="4800" b="1" dirty="0" smtClean="0"/>
              <a:t>Под чьим командованием достигнута первая </a:t>
            </a:r>
          </a:p>
          <a:p>
            <a:pPr algn="ctr"/>
            <a:r>
              <a:rPr lang="ru-RU" sz="4800" b="1" dirty="0" smtClean="0"/>
              <a:t>в истории русского флота морская победа над шведским флотом? </a:t>
            </a:r>
            <a:endParaRPr lang="ru-RU" sz="4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к\Desktop\ДЛЯ ИГРЫ Морской бой\d9f2923ad7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51" y="0"/>
            <a:ext cx="9145451" cy="6857999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1000108"/>
            <a:ext cx="59293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928670"/>
            <a:ext cx="5857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8000"/>
                </a:solidFill>
                <a:latin typeface="Times"/>
                <a:cs typeface="Times New Roman" pitchFamily="18" charset="0"/>
              </a:rPr>
              <a:t> 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76925"/>
            <a:ext cx="13335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1928794" y="785794"/>
            <a:ext cx="521497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none" normalizeH="0" dirty="0" smtClean="0">
              <a:ln>
                <a:noFill/>
              </a:ln>
              <a:solidFill>
                <a:srgbClr val="7030A0"/>
              </a:solidFill>
              <a:effectLst/>
              <a:latin typeface="Times" charset="-52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" charset="-52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14480" y="642918"/>
            <a:ext cx="55721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При мысе Гангут в Финском заливе </a:t>
            </a:r>
          </a:p>
          <a:p>
            <a:pPr algn="ctr"/>
            <a:r>
              <a:rPr lang="ru-RU" sz="3600" b="1" dirty="0" smtClean="0"/>
              <a:t>7 августа 1714 г. </a:t>
            </a:r>
          </a:p>
          <a:p>
            <a:pPr algn="ctr"/>
            <a:r>
              <a:rPr lang="ru-RU" sz="3600" b="1" dirty="0" smtClean="0"/>
              <a:t>русский флот под командованием Петра I одержал первую в истории русского флота морскую победу над шведским флотом.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к\Desktop\ДЛЯ ИГРЫ Морской бой\d9f2923ad7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5451" cy="6857999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00042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u="sng" dirty="0" smtClean="0">
                <a:solidFill>
                  <a:srgbClr val="FF0000"/>
                </a:solidFill>
              </a:rPr>
              <a:t>Г 6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1000108"/>
            <a:ext cx="59293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928670"/>
            <a:ext cx="5857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8000"/>
                </a:solidFill>
                <a:latin typeface="Times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76925"/>
            <a:ext cx="13335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357290" y="1214423"/>
            <a:ext cx="550071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solidFill>
                  <a:srgbClr val="7030A0"/>
                </a:solidFill>
              </a:rPr>
              <a:t/>
            </a:r>
            <a:br>
              <a:rPr lang="ru-RU" sz="6600" dirty="0" smtClean="0">
                <a:solidFill>
                  <a:srgbClr val="7030A0"/>
                </a:solidFill>
              </a:rPr>
            </a:br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785794"/>
            <a:ext cx="6000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</a:p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357290" y="928670"/>
          <a:ext cx="6096000" cy="4714908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47149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latin typeface="Times New Roman"/>
                          <a:ea typeface="Times New Roman"/>
                          <a:cs typeface="Times New Roman"/>
                        </a:rPr>
                        <a:t>Когда и кем </a:t>
                      </a:r>
                      <a:endParaRPr lang="ru-RU" sz="4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впервые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4800" b="1" dirty="0">
                          <a:latin typeface="Times New Roman"/>
                          <a:ea typeface="Times New Roman"/>
                          <a:cs typeface="Times New Roman"/>
                        </a:rPr>
                        <a:t>России был </a:t>
                      </a:r>
                      <a:endParaRPr lang="ru-RU" sz="4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сформирован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первый </a:t>
                      </a:r>
                      <a:r>
                        <a:rPr lang="ru-RU" sz="4800" b="1" dirty="0">
                          <a:latin typeface="Times New Roman"/>
                          <a:ea typeface="Times New Roman"/>
                          <a:cs typeface="Times New Roman"/>
                        </a:rPr>
                        <a:t>полк </a:t>
                      </a:r>
                      <a:endParaRPr lang="ru-RU" sz="4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морской </a:t>
                      </a:r>
                      <a:r>
                        <a:rPr lang="ru-RU" sz="4800" b="1" dirty="0">
                          <a:latin typeface="Times New Roman"/>
                          <a:ea typeface="Times New Roman"/>
                          <a:cs typeface="Times New Roman"/>
                        </a:rPr>
                        <a:t>пехоты?</a:t>
                      </a:r>
                      <a:endParaRPr lang="ru-RU" sz="4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к\Desktop\ДЛЯ ИГРЫ Морской бой\d9f2923ad7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5451" cy="6857999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1000108"/>
            <a:ext cx="59293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928670"/>
            <a:ext cx="5857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8000"/>
                </a:solidFill>
                <a:latin typeface="Times"/>
                <a:cs typeface="Times New Roman" pitchFamily="18" charset="0"/>
              </a:rPr>
              <a:t> 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76925"/>
            <a:ext cx="13335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1357290" y="214290"/>
            <a:ext cx="607223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/>
              <a:t>Первый в России полк морской пехоты был сформирован указом Петра I 16 ноября 1705 г.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/>
              <a:t>Однако уже в составе первого русского военного корабля "Орел" наряду с матросами имелась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/>
              <a:t>команда стрелков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/>
              <a:t>для действий на берегу.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" charset="-52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к\Desktop\ДЛЯ ИГРЫ Морской бой\d9f2923ad7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5451" cy="6857999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00042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u="sng" dirty="0" smtClean="0">
                <a:solidFill>
                  <a:srgbClr val="FF0000"/>
                </a:solidFill>
              </a:rPr>
              <a:t>Г 7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1000108"/>
            <a:ext cx="59293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928670"/>
            <a:ext cx="5857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8000"/>
                </a:solidFill>
                <a:latin typeface="Times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76925"/>
            <a:ext cx="13335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357290" y="1214423"/>
            <a:ext cx="550071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solidFill>
                  <a:srgbClr val="7030A0"/>
                </a:solidFill>
              </a:rPr>
              <a:t/>
            </a:r>
            <a:br>
              <a:rPr lang="ru-RU" sz="6600" dirty="0" smtClean="0">
                <a:solidFill>
                  <a:srgbClr val="7030A0"/>
                </a:solidFill>
              </a:rPr>
            </a:br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785794"/>
            <a:ext cx="6000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</a:p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357290" y="928670"/>
          <a:ext cx="6096000" cy="4714908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47149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714480" y="571480"/>
            <a:ext cx="585791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Он морской, </a:t>
            </a:r>
          </a:p>
          <a:p>
            <a:pPr algn="ctr"/>
            <a:r>
              <a:rPr lang="ru-RU" sz="4400" b="1" dirty="0" smtClean="0"/>
              <a:t>Но добрый волк,</a:t>
            </a:r>
          </a:p>
          <a:p>
            <a:pPr algn="ctr"/>
            <a:r>
              <a:rPr lang="ru-RU" sz="4400" b="1" dirty="0" smtClean="0"/>
              <a:t>В синем море знает толк.</a:t>
            </a:r>
          </a:p>
          <a:p>
            <a:pPr algn="ctr"/>
            <a:r>
              <a:rPr lang="ru-RU" sz="4400" b="1" dirty="0" smtClean="0"/>
              <a:t>Приводил во много стран</a:t>
            </a:r>
          </a:p>
          <a:p>
            <a:pPr algn="ctr"/>
            <a:r>
              <a:rPr lang="ru-RU" sz="4400" b="1" dirty="0" smtClean="0"/>
              <a:t>Свой корабль ...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нк\Desktop\2e7fa4efc60f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6286544" cy="55782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1142984"/>
            <a:ext cx="6400816" cy="285752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              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05750" y="5962650"/>
            <a:ext cx="12382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643174" y="285728"/>
            <a:ext cx="614366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Основан 20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(по новому стилю 30)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октября 1696 г. Петром I. </a:t>
            </a: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В этот день по настоянию Петра I Боярская дума издала "приговор", в котором постановила </a:t>
            </a: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"морским судам быть".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к\Desktop\ДЛЯ ИГРЫ Морской бой\d9f2923ad7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5451" cy="6857999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1000108"/>
            <a:ext cx="59293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928670"/>
            <a:ext cx="5857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8000"/>
                </a:solidFill>
                <a:latin typeface="Times"/>
                <a:cs typeface="Times New Roman" pitchFamily="18" charset="0"/>
              </a:rPr>
              <a:t> 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76925"/>
            <a:ext cx="13335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1643042" y="357166"/>
            <a:ext cx="54292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effectLst/>
                <a:latin typeface="Times" charset="-52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" charset="-52"/>
                <a:ea typeface="Times New Roman" pitchFamily="18" charset="0"/>
                <a:cs typeface="Times New Roman" pitchFamily="18" charset="0"/>
              </a:rPr>
              <a:t>КАПИТАН</a:t>
            </a:r>
          </a:p>
        </p:txBody>
      </p:sp>
      <p:pic>
        <p:nvPicPr>
          <p:cNvPr id="72706" name="Picture 2" descr="C:\Users\нк\Desktop\ДЛЯ ИГРЫ Морской бой\2749310_morskoi-kapitan-multi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70175" y="1447800"/>
            <a:ext cx="380365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к\Desktop\ДЛЯ ИГРЫ Морской бой\d9f2923ad7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5451" cy="6857999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00042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u="sng" dirty="0" smtClean="0">
                <a:solidFill>
                  <a:srgbClr val="FF0000"/>
                </a:solidFill>
              </a:rPr>
              <a:t>Г 8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1000108"/>
            <a:ext cx="59293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928670"/>
            <a:ext cx="5857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8000"/>
                </a:solidFill>
                <a:latin typeface="Times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76925"/>
            <a:ext cx="13335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357290" y="1214423"/>
            <a:ext cx="550071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solidFill>
                  <a:srgbClr val="7030A0"/>
                </a:solidFill>
              </a:rPr>
              <a:t/>
            </a:r>
            <a:br>
              <a:rPr lang="ru-RU" sz="6600" dirty="0" smtClean="0">
                <a:solidFill>
                  <a:srgbClr val="7030A0"/>
                </a:solidFill>
              </a:rPr>
            </a:br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785794"/>
            <a:ext cx="6000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</a:p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357290" y="928670"/>
          <a:ext cx="6096000" cy="4714908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47149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714480" y="571480"/>
            <a:ext cx="542928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/>
          </a:p>
          <a:p>
            <a:pPr algn="ctr"/>
            <a:r>
              <a:rPr lang="ru-RU" sz="5400" b="1" dirty="0" smtClean="0">
                <a:solidFill>
                  <a:srgbClr val="00B050"/>
                </a:solidFill>
              </a:rPr>
              <a:t>  </a:t>
            </a:r>
            <a:r>
              <a:rPr lang="ru-RU" sz="5400" b="1" dirty="0" smtClean="0">
                <a:solidFill>
                  <a:srgbClr val="FF0000"/>
                </a:solidFill>
              </a:rPr>
              <a:t>НА АБОРДАЖ!!!</a:t>
            </a:r>
          </a:p>
          <a:p>
            <a:pPr algn="ctr"/>
            <a:endParaRPr lang="ru-RU" sz="4000" b="1" dirty="0" smtClean="0"/>
          </a:p>
          <a:p>
            <a:pPr algn="ctr"/>
            <a:endParaRPr lang="ru-RU" sz="4000" b="1" dirty="0" smtClean="0"/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Надо отдать свой вопрос. </a:t>
            </a: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КОМУ?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к\Desktop\ДЛЯ ИГРЫ Морской бой\159909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2937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00042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u="sng" dirty="0" smtClean="0">
                <a:solidFill>
                  <a:srgbClr val="7030A0"/>
                </a:solidFill>
              </a:rPr>
              <a:t>Д 1</a:t>
            </a:r>
            <a:endParaRPr lang="ru-RU" sz="5400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1000108"/>
            <a:ext cx="59293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928670"/>
            <a:ext cx="5857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8000"/>
                </a:solidFill>
                <a:latin typeface="Times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1214423"/>
            <a:ext cx="550071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solidFill>
                  <a:srgbClr val="7030A0"/>
                </a:solidFill>
              </a:rPr>
              <a:t/>
            </a:r>
            <a:br>
              <a:rPr lang="ru-RU" sz="6600" dirty="0" smtClean="0">
                <a:solidFill>
                  <a:srgbClr val="7030A0"/>
                </a:solidFill>
              </a:rPr>
            </a:br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785794"/>
            <a:ext cx="6000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</a:p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357290" y="1071545"/>
          <a:ext cx="6096000" cy="4572032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4572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Бог морей и потоков в древнеримской мифологии это …</a:t>
                      </a:r>
                      <a:endParaRPr lang="ru-RU" sz="5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6" name="Рисунок 15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0050" y="5876925"/>
            <a:ext cx="1123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к\Desktop\ДЛЯ ИГРЫ Морской бой\159909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2937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1000108"/>
            <a:ext cx="59293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928670"/>
            <a:ext cx="5857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8000"/>
                </a:solidFill>
                <a:latin typeface="Times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1214423"/>
            <a:ext cx="550071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solidFill>
                  <a:srgbClr val="7030A0"/>
                </a:solidFill>
              </a:rPr>
              <a:t/>
            </a:r>
            <a:br>
              <a:rPr lang="ru-RU" sz="6600" dirty="0" smtClean="0">
                <a:solidFill>
                  <a:srgbClr val="7030A0"/>
                </a:solidFill>
              </a:rPr>
            </a:br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785794"/>
            <a:ext cx="6000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</a:p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357290" y="428604"/>
          <a:ext cx="6096000" cy="5214973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52149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НЕПТУН</a:t>
                      </a:r>
                      <a:r>
                        <a:rPr lang="ru-RU" sz="5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400" b="1" i="1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(Посейдон)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C:\Users\нк\Desktop\ДЛЯ ИГРЫ Морской бой\Neptu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643182"/>
            <a:ext cx="3056926" cy="2934649"/>
          </a:xfrm>
          <a:prstGeom prst="rect">
            <a:avLst/>
          </a:prstGeom>
          <a:noFill/>
        </p:spPr>
      </p:pic>
      <p:pic>
        <p:nvPicPr>
          <p:cNvPr id="13" name="Рисунок 12">
            <a:hlinkClick r:id="rId4" action="ppaction://hlinksldjump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20050" y="5876925"/>
            <a:ext cx="1123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к\Desktop\ДЛЯ ИГРЫ Морской бой\159909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2937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00042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u="sng" dirty="0" smtClean="0">
                <a:solidFill>
                  <a:srgbClr val="7030A0"/>
                </a:solidFill>
              </a:rPr>
              <a:t>Д 2</a:t>
            </a:r>
            <a:endParaRPr lang="ru-RU" sz="5400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1000108"/>
            <a:ext cx="59293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928670"/>
            <a:ext cx="5857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8000"/>
                </a:solidFill>
                <a:latin typeface="Times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1214423"/>
            <a:ext cx="550071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solidFill>
                  <a:srgbClr val="7030A0"/>
                </a:solidFill>
              </a:rPr>
              <a:t/>
            </a:r>
            <a:br>
              <a:rPr lang="ru-RU" sz="6600" dirty="0" smtClean="0">
                <a:solidFill>
                  <a:srgbClr val="7030A0"/>
                </a:solidFill>
              </a:rPr>
            </a:br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785794"/>
            <a:ext cx="6000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</a:p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357290" y="1071545"/>
          <a:ext cx="6096000" cy="4572032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4572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Вся</a:t>
                      </a:r>
                      <a:r>
                        <a:rPr lang="ru-RU" sz="5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команда танцует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танец моряков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«Яблочко»</a:t>
                      </a:r>
                      <a:endParaRPr lang="ru-RU" sz="54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6" name="Рисунок 15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0050" y="5876925"/>
            <a:ext cx="1123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к\Desktop\ДЛЯ ИГРЫ Морской бой\159909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2937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00042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u="sng" dirty="0" smtClean="0">
                <a:solidFill>
                  <a:srgbClr val="7030A0"/>
                </a:solidFill>
              </a:rPr>
              <a:t>Д 3</a:t>
            </a:r>
            <a:endParaRPr lang="ru-RU" sz="5400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1000108"/>
            <a:ext cx="59293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928670"/>
            <a:ext cx="5857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8000"/>
                </a:solidFill>
                <a:latin typeface="Times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1214423"/>
            <a:ext cx="550071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solidFill>
                  <a:srgbClr val="7030A0"/>
                </a:solidFill>
              </a:rPr>
              <a:t/>
            </a:r>
            <a:br>
              <a:rPr lang="ru-RU" sz="6600" dirty="0" smtClean="0">
                <a:solidFill>
                  <a:srgbClr val="7030A0"/>
                </a:solidFill>
              </a:rPr>
            </a:br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785794"/>
            <a:ext cx="6000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</a:p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357290" y="1071545"/>
          <a:ext cx="6096000" cy="5012436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4572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 какого города в своё первое плавание ушёл крейсер «Аврора»?</a:t>
                      </a:r>
                      <a:r>
                        <a:rPr lang="ru-RU" sz="5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5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5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6" name="Рисунок 15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0050" y="5876925"/>
            <a:ext cx="1123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к\Desktop\ДЛЯ ИГРЫ Морской бой\159909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2937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1000108"/>
            <a:ext cx="59293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928670"/>
            <a:ext cx="5857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8000"/>
                </a:solidFill>
                <a:latin typeface="Times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1214423"/>
            <a:ext cx="550071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solidFill>
                  <a:srgbClr val="7030A0"/>
                </a:solidFill>
              </a:rPr>
              <a:t/>
            </a:r>
            <a:br>
              <a:rPr lang="ru-RU" sz="6600" dirty="0" smtClean="0">
                <a:solidFill>
                  <a:srgbClr val="7030A0"/>
                </a:solidFill>
              </a:rPr>
            </a:br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785794"/>
            <a:ext cx="6000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</a:p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357290" y="714356"/>
          <a:ext cx="6096000" cy="4929221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49292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 Кронштадта</a:t>
                      </a:r>
                      <a:endParaRPr lang="ru-RU" sz="5400" b="1" i="1" kern="1200" baseline="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" name="Рисунок 12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0050" y="5876925"/>
            <a:ext cx="1123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нк\Desktop\ДЛЯ ИГРЫ Морской бой\крейсер-аврор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1857364"/>
            <a:ext cx="5953167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к\Desktop\ДЛЯ ИГРЫ Морской бой\159909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2937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00042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u="sng" dirty="0" smtClean="0">
                <a:solidFill>
                  <a:srgbClr val="7030A0"/>
                </a:solidFill>
              </a:rPr>
              <a:t>Д 4</a:t>
            </a:r>
            <a:endParaRPr lang="ru-RU" sz="5400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1000108"/>
            <a:ext cx="59293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928670"/>
            <a:ext cx="5857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8000"/>
                </a:solidFill>
                <a:latin typeface="Times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1214423"/>
            <a:ext cx="550071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solidFill>
                  <a:srgbClr val="7030A0"/>
                </a:solidFill>
              </a:rPr>
              <a:t/>
            </a:r>
            <a:br>
              <a:rPr lang="ru-RU" sz="6600" dirty="0" smtClean="0">
                <a:solidFill>
                  <a:srgbClr val="7030A0"/>
                </a:solidFill>
              </a:rPr>
            </a:br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785794"/>
            <a:ext cx="6000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</a:p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357290" y="1071545"/>
          <a:ext cx="6096000" cy="4572032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4572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НА</a:t>
                      </a:r>
                      <a:r>
                        <a:rPr lang="ru-RU" sz="54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АБОРДАЖ!!!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i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МИНУТНЫЙ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i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БЛИЦ-ТУРНИР</a:t>
                      </a:r>
                      <a:endParaRPr lang="ru-RU" sz="5400" b="1" i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6" name="Рисунок 15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0050" y="5876925"/>
            <a:ext cx="1123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к\Desktop\ДЛЯ ИГРЫ Морской бой\159909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2937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00042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u="sng" dirty="0" smtClean="0">
                <a:solidFill>
                  <a:srgbClr val="7030A0"/>
                </a:solidFill>
              </a:rPr>
              <a:t>Д 5</a:t>
            </a:r>
            <a:endParaRPr lang="ru-RU" sz="5400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1000108"/>
            <a:ext cx="59293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928670"/>
            <a:ext cx="5857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8000"/>
                </a:solidFill>
                <a:latin typeface="Times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1214423"/>
            <a:ext cx="550071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solidFill>
                  <a:srgbClr val="7030A0"/>
                </a:solidFill>
              </a:rPr>
              <a:t/>
            </a:r>
            <a:br>
              <a:rPr lang="ru-RU" sz="6600" dirty="0" smtClean="0">
                <a:solidFill>
                  <a:srgbClr val="7030A0"/>
                </a:solidFill>
              </a:rPr>
            </a:br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785794"/>
            <a:ext cx="6000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</a:p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000100" y="642918"/>
          <a:ext cx="7286676" cy="5357850"/>
        </p:xfrm>
        <a:graphic>
          <a:graphicData uri="http://schemas.openxmlformats.org/drawingml/2006/table">
            <a:tbl>
              <a:tblPr/>
              <a:tblGrid>
                <a:gridCol w="7286676"/>
              </a:tblGrid>
              <a:tr h="5357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</a:t>
                      </a:r>
                      <a:r>
                        <a:rPr lang="ru-RU" sz="3600" b="1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этом </a:t>
                      </a:r>
                      <a:r>
                        <a:rPr lang="ru-RU" sz="36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русском парусном корабле-герое, участнике </a:t>
                      </a:r>
                      <a:r>
                        <a:rPr lang="ru-RU" sz="36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Наваринского</a:t>
                      </a:r>
                      <a:r>
                        <a:rPr lang="ru-RU" sz="36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сражения в 1827г., проявили боевое мастерство, храбрость и отвагу офицеры - будущие три адмирала -новатора русского флота. Кто они?</a:t>
                      </a:r>
                      <a:endParaRPr lang="ru-RU" sz="3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6" name="Рисунок 15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0050" y="5876925"/>
            <a:ext cx="1123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к\Desktop\ДЛЯ ИГРЫ Морской бой\159909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2937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1000108"/>
            <a:ext cx="59293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928670"/>
            <a:ext cx="5857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8000"/>
                </a:solidFill>
                <a:latin typeface="Times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1214423"/>
            <a:ext cx="550071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solidFill>
                  <a:srgbClr val="7030A0"/>
                </a:solidFill>
              </a:rPr>
              <a:t/>
            </a:r>
            <a:br>
              <a:rPr lang="ru-RU" sz="6600" dirty="0" smtClean="0">
                <a:solidFill>
                  <a:srgbClr val="7030A0"/>
                </a:solidFill>
              </a:rPr>
            </a:br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785794"/>
            <a:ext cx="6000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</a:p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857224" y="714356"/>
          <a:ext cx="7643866" cy="4986177"/>
        </p:xfrm>
        <a:graphic>
          <a:graphicData uri="http://schemas.openxmlformats.org/drawingml/2006/table">
            <a:tbl>
              <a:tblPr/>
              <a:tblGrid>
                <a:gridCol w="7345330"/>
                <a:gridCol w="298536"/>
              </a:tblGrid>
              <a:tr h="3314893">
                <a:tc>
                  <a:txBody>
                    <a:bodyPr/>
                    <a:lstStyle/>
                    <a:p>
                      <a:pPr algn="ctr"/>
                      <a:endParaRPr lang="ru-RU" sz="4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/>
                        <a:t>Это лейтенант И.С.Нахимов, мичман В.А.Корнилов, гардемарин В.И.Истомин.</a:t>
                      </a:r>
                    </a:p>
                    <a:p>
                      <a:pPr algn="ctr"/>
                      <a:r>
                        <a:rPr lang="ru-RU" sz="4000" b="1" dirty="0" smtClean="0"/>
                        <a:t>На </a:t>
                      </a:r>
                      <a:r>
                        <a:rPr lang="ru-RU" sz="4000" b="1" dirty="0"/>
                        <a:t>74-пушечном парусном корабле русского флота "Азов". </a:t>
                      </a:r>
                      <a:endParaRPr lang="ru-RU" sz="4000" b="1" dirty="0" smtClean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85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" name="Рисунок 12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0050" y="5876925"/>
            <a:ext cx="1123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к\Desktop\9180248.jpg">
            <a:hlinkClick r:id="" action="ppaction://hlinkshowjump?jump=lastslid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ыноска 2 2">
            <a:hlinkClick r:id="" action="ppaction://hlinkshowjump?jump=lastslide"/>
          </p:cNvPr>
          <p:cNvSpPr/>
          <p:nvPr/>
        </p:nvSpPr>
        <p:spPr>
          <a:xfrm flipH="1">
            <a:off x="1142976" y="428604"/>
            <a:ext cx="7500990" cy="2357454"/>
          </a:xfrm>
          <a:prstGeom prst="borderCallout2">
            <a:avLst>
              <a:gd name="adj1" fmla="val 27743"/>
              <a:gd name="adj2" fmla="val -1738"/>
              <a:gd name="adj3" fmla="val 26432"/>
              <a:gd name="adj4" fmla="val 108135"/>
              <a:gd name="adj5" fmla="val 227724"/>
              <a:gd name="adj6" fmla="val 824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А 3</a:t>
            </a:r>
            <a:r>
              <a:rPr lang="ru-RU" sz="32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05750" y="5962650"/>
            <a:ext cx="12382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14414" y="571480"/>
            <a:ext cx="72866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dirty="0" smtClean="0">
              <a:solidFill>
                <a:srgbClr val="008000"/>
              </a:solidFill>
              <a:latin typeface="Times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>Что означает выражение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>Семь футов под килем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к\Desktop\ДЛЯ ИГРЫ Морской бой\159909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2937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00042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u="sng" dirty="0" smtClean="0">
                <a:solidFill>
                  <a:srgbClr val="7030A0"/>
                </a:solidFill>
              </a:rPr>
              <a:t>Д 6</a:t>
            </a:r>
            <a:endParaRPr lang="ru-RU" sz="5400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1000108"/>
            <a:ext cx="59293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928670"/>
            <a:ext cx="5857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8000"/>
                </a:solidFill>
                <a:latin typeface="Times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1214423"/>
            <a:ext cx="550071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solidFill>
                  <a:srgbClr val="7030A0"/>
                </a:solidFill>
              </a:rPr>
              <a:t/>
            </a:r>
            <a:br>
              <a:rPr lang="ru-RU" sz="6600" dirty="0" smtClean="0">
                <a:solidFill>
                  <a:srgbClr val="7030A0"/>
                </a:solidFill>
              </a:rPr>
            </a:br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785794"/>
            <a:ext cx="6000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</a:p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357290" y="1071545"/>
          <a:ext cx="6096000" cy="4572032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4572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6" name="Рисунок 15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0050" y="5876925"/>
            <a:ext cx="1123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571604" y="1571612"/>
          <a:ext cx="6048396" cy="3566160"/>
        </p:xfrm>
        <a:graphic>
          <a:graphicData uri="http://schemas.openxmlformats.org/drawingml/2006/table">
            <a:tbl>
              <a:tblPr/>
              <a:tblGrid>
                <a:gridCol w="6048396"/>
              </a:tblGrid>
              <a:tr h="2268868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sz="5400" b="1" dirty="0"/>
                        <a:t>Когда и какой ледокол впервые в мире был построен и по чьей идее?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к\Desktop\ДЛЯ ИГРЫ Морской бой\159909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2937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00100" y="500043"/>
            <a:ext cx="707236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/>
              <a:t>В 1899 г. был построен ледокол "Ермак", первый в мире способный форсировать льды свыше 2 м. Идея и проект были русского флотоводца вице-адмирала Макарова Степана Осиповича.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1000108"/>
            <a:ext cx="59293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928670"/>
            <a:ext cx="5857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8000"/>
                </a:solidFill>
                <a:latin typeface="Times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1214423"/>
            <a:ext cx="550071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solidFill>
                  <a:srgbClr val="7030A0"/>
                </a:solidFill>
              </a:rPr>
              <a:t/>
            </a:r>
            <a:br>
              <a:rPr lang="ru-RU" sz="6600" dirty="0" smtClean="0">
                <a:solidFill>
                  <a:srgbClr val="7030A0"/>
                </a:solidFill>
              </a:rPr>
            </a:br>
            <a:endParaRPr lang="ru-RU" sz="6600" dirty="0">
              <a:solidFill>
                <a:srgbClr val="7030A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857224" y="1500174"/>
          <a:ext cx="7143800" cy="4929222"/>
        </p:xfrm>
        <a:graphic>
          <a:graphicData uri="http://schemas.openxmlformats.org/drawingml/2006/table">
            <a:tbl>
              <a:tblPr/>
              <a:tblGrid>
                <a:gridCol w="6864794"/>
                <a:gridCol w="279006"/>
              </a:tblGrid>
              <a:tr h="3518887">
                <a:tc>
                  <a:txBody>
                    <a:bodyPr/>
                    <a:lstStyle/>
                    <a:p>
                      <a:pPr algn="ctr"/>
                      <a:endParaRPr lang="ru-RU" sz="3200" dirty="0" smtClean="0"/>
                    </a:p>
                    <a:p>
                      <a:pPr algn="ctr"/>
                      <a:endParaRPr lang="ru-RU" sz="3200" dirty="0" smtClean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335"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" name="Рисунок 12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0050" y="5876925"/>
            <a:ext cx="1123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к\Desktop\ДЛЯ ИГРЫ Морской бой\159909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2937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00042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u="sng" dirty="0" smtClean="0">
                <a:solidFill>
                  <a:srgbClr val="7030A0"/>
                </a:solidFill>
              </a:rPr>
              <a:t>Д 7</a:t>
            </a:r>
            <a:endParaRPr lang="ru-RU" sz="5400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1000108"/>
            <a:ext cx="59293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928670"/>
            <a:ext cx="5857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8000"/>
                </a:solidFill>
                <a:latin typeface="Times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1214423"/>
            <a:ext cx="550071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solidFill>
                  <a:srgbClr val="7030A0"/>
                </a:solidFill>
              </a:rPr>
              <a:t/>
            </a:r>
            <a:br>
              <a:rPr lang="ru-RU" sz="6600" dirty="0" smtClean="0">
                <a:solidFill>
                  <a:srgbClr val="7030A0"/>
                </a:solidFill>
              </a:rPr>
            </a:br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785794"/>
            <a:ext cx="6000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</a:p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357290" y="1071545"/>
          <a:ext cx="6096000" cy="4572032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4572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6" name="Рисунок 15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0050" y="5876925"/>
            <a:ext cx="1123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857224" y="1071546"/>
          <a:ext cx="7429552" cy="4431986"/>
        </p:xfrm>
        <a:graphic>
          <a:graphicData uri="http://schemas.openxmlformats.org/drawingml/2006/table">
            <a:tbl>
              <a:tblPr/>
              <a:tblGrid>
                <a:gridCol w="7429552"/>
              </a:tblGrid>
              <a:tr h="443198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sz="4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Кто из русских композиторов, </a:t>
                      </a:r>
                    </a:p>
                    <a:p>
                      <a:pPr algn="ctr"/>
                      <a:r>
                        <a:rPr lang="ru-RU" sz="4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автор 15 опер, </a:t>
                      </a:r>
                    </a:p>
                    <a:p>
                      <a:pPr algn="ctr"/>
                      <a:r>
                        <a:rPr lang="ru-RU" sz="4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окончил морской кадетский корпус </a:t>
                      </a:r>
                    </a:p>
                    <a:p>
                      <a:pPr algn="ctr"/>
                      <a:r>
                        <a:rPr lang="ru-RU" sz="4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служил морским</a:t>
                      </a:r>
                      <a:r>
                        <a:rPr lang="ru-RU" sz="4400" b="1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4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офицером?</a:t>
                      </a:r>
                      <a:endParaRPr lang="ru-RU" sz="44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к\Desktop\ДЛЯ ИГРЫ Морской бой\159909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2937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1000108"/>
            <a:ext cx="59293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928670"/>
            <a:ext cx="5857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8000"/>
                </a:solidFill>
                <a:latin typeface="Times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1214423"/>
            <a:ext cx="550071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solidFill>
                  <a:srgbClr val="7030A0"/>
                </a:solidFill>
              </a:rPr>
              <a:t/>
            </a:r>
            <a:br>
              <a:rPr lang="ru-RU" sz="6600" dirty="0" smtClean="0">
                <a:solidFill>
                  <a:srgbClr val="7030A0"/>
                </a:solidFill>
              </a:rPr>
            </a:br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785794"/>
            <a:ext cx="6000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</a:p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13" name="Рисунок 12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0050" y="5876925"/>
            <a:ext cx="1123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071538" y="642918"/>
            <a:ext cx="6929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sz="4800" b="1" dirty="0" smtClean="0"/>
              <a:t>Римский-Корсаков </a:t>
            </a:r>
          </a:p>
          <a:p>
            <a:pPr algn="ctr"/>
            <a:r>
              <a:rPr lang="ru-RU" sz="4800" b="1" dirty="0" smtClean="0"/>
              <a:t>Николай Андреевич.</a:t>
            </a:r>
            <a:endParaRPr lang="ru-RU" sz="4800" b="1" dirty="0"/>
          </a:p>
        </p:txBody>
      </p:sp>
      <p:pic>
        <p:nvPicPr>
          <p:cNvPr id="86018" name="Picture 2" descr="C:\Users\нк\Desktop\ДЛЯ ИГРЫ Морской бой\1554242_rimskii-korsako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2571744"/>
            <a:ext cx="2550337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к\Desktop\ДЛЯ ИГРЫ Морской бой\159909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2937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00042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u="sng" dirty="0" smtClean="0">
                <a:solidFill>
                  <a:srgbClr val="7030A0"/>
                </a:solidFill>
              </a:rPr>
              <a:t>Д 8</a:t>
            </a:r>
            <a:endParaRPr lang="ru-RU" sz="5400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1000108"/>
            <a:ext cx="59293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928670"/>
            <a:ext cx="5857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8000"/>
                </a:solidFill>
                <a:latin typeface="Times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1214423"/>
            <a:ext cx="550071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solidFill>
                  <a:srgbClr val="7030A0"/>
                </a:solidFill>
              </a:rPr>
              <a:t/>
            </a:r>
            <a:br>
              <a:rPr lang="ru-RU" sz="6600" dirty="0" smtClean="0">
                <a:solidFill>
                  <a:srgbClr val="7030A0"/>
                </a:solidFill>
              </a:rPr>
            </a:br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785794"/>
            <a:ext cx="6000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</a:p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357290" y="1071545"/>
          <a:ext cx="6096000" cy="4572032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4572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6" name="Рисунок 15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0050" y="5876925"/>
            <a:ext cx="1123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571604" y="1571612"/>
          <a:ext cx="6048396" cy="3657600"/>
        </p:xfrm>
        <a:graphic>
          <a:graphicData uri="http://schemas.openxmlformats.org/drawingml/2006/table">
            <a:tbl>
              <a:tblPr/>
              <a:tblGrid>
                <a:gridCol w="6048396"/>
              </a:tblGrid>
              <a:tr h="2268868">
                <a:tc>
                  <a:txBody>
                    <a:bodyPr/>
                    <a:lstStyle/>
                    <a:p>
                      <a:pPr algn="ctr"/>
                      <a:r>
                        <a:rPr lang="ru-RU" sz="6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Кто, </a:t>
                      </a:r>
                    </a:p>
                    <a:p>
                      <a:pPr algn="ctr"/>
                      <a:r>
                        <a:rPr lang="ru-RU" sz="6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когда и как открыл Антарктиду?</a:t>
                      </a:r>
                      <a:endParaRPr lang="ru-RU" sz="60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к\Desktop\ДЛЯ ИГРЫ Морской бой\159909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2937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1000108"/>
            <a:ext cx="59293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57224" y="428604"/>
            <a:ext cx="71438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/>
              <a:t>Русские мореплаватели Беллинсгаузен Ф. Ф. и Лазарев М. П. в 1820 г.,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/>
              <a:t>28 января, в составе </a:t>
            </a:r>
            <a:r>
              <a:rPr lang="ru-RU" sz="3200" b="1" dirty="0" err="1" smtClean="0"/>
              <a:t>I-й</a:t>
            </a:r>
            <a:r>
              <a:rPr lang="ru-RU" sz="3200" b="1" dirty="0" smtClean="0"/>
              <a:t> русской антарктической экспедиции на шлюпах "Восток" и "Мирный".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1214423"/>
            <a:ext cx="550071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solidFill>
                  <a:srgbClr val="7030A0"/>
                </a:solidFill>
              </a:rPr>
              <a:t/>
            </a:r>
            <a:br>
              <a:rPr lang="ru-RU" sz="6600" dirty="0" smtClean="0">
                <a:solidFill>
                  <a:srgbClr val="7030A0"/>
                </a:solidFill>
              </a:rPr>
            </a:br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785794"/>
            <a:ext cx="6000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</a:p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13" name="Рисунок 12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0050" y="5876925"/>
            <a:ext cx="1123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071538" y="121442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87042" name="Picture 2" descr="C:\Users\нк\Desktop\ДЛЯ ИГРЫ Морской бой\i (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5" y="3000371"/>
            <a:ext cx="1909766" cy="2761419"/>
          </a:xfrm>
          <a:prstGeom prst="rect">
            <a:avLst/>
          </a:prstGeom>
          <a:noFill/>
        </p:spPr>
      </p:pic>
      <p:pic>
        <p:nvPicPr>
          <p:cNvPr id="87043" name="Picture 3" descr="C:\Users\нк\Desktop\ДЛЯ ИГРЫ Морской бой\лазарь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3000372"/>
            <a:ext cx="1928826" cy="278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к\Desktop\ДЛЯ ИГРЫ Морской бой\arkaplan-backgrounds-kagэt-paper (8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1" cy="6857999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714356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u="sng" dirty="0" smtClean="0">
                <a:solidFill>
                  <a:srgbClr val="C00000"/>
                </a:solidFill>
              </a:rPr>
              <a:t>Е 1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928670"/>
            <a:ext cx="5857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8000"/>
                </a:solidFill>
                <a:latin typeface="Times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785794"/>
            <a:ext cx="6000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</a:p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357290" y="1571612"/>
          <a:ext cx="6096000" cy="4572032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4572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571604" y="1643050"/>
          <a:ext cx="6048396" cy="3657600"/>
        </p:xfrm>
        <a:graphic>
          <a:graphicData uri="http://schemas.openxmlformats.org/drawingml/2006/table">
            <a:tbl>
              <a:tblPr/>
              <a:tblGrid>
                <a:gridCol w="6048396"/>
              </a:tblGrid>
              <a:tr h="2197430">
                <a:tc>
                  <a:txBody>
                    <a:bodyPr/>
                    <a:lstStyle/>
                    <a:p>
                      <a:pPr algn="ctr"/>
                      <a:r>
                        <a:rPr lang="ru-RU" sz="6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Чем гордиев узел отличается от </a:t>
                      </a:r>
                    </a:p>
                    <a:p>
                      <a:pPr algn="ctr"/>
                      <a:r>
                        <a:rPr lang="ru-RU" sz="6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морского узла?</a:t>
                      </a:r>
                      <a:r>
                        <a:rPr lang="ru-RU" sz="6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6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6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5" name="Рисунок 14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62650"/>
            <a:ext cx="12382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к\Desktop\ДЛЯ ИГРЫ Морской бой\arkaplan-backgrounds-kagэt-paper (8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1" cy="6857999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928670"/>
            <a:ext cx="5857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8000"/>
                </a:solidFill>
                <a:latin typeface="Times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785794"/>
            <a:ext cx="6000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</a:p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357290" y="1071546"/>
          <a:ext cx="6096000" cy="5072098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5072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500166" y="1071546"/>
          <a:ext cx="6119834" cy="5090160"/>
        </p:xfrm>
        <a:graphic>
          <a:graphicData uri="http://schemas.openxmlformats.org/drawingml/2006/table">
            <a:tbl>
              <a:tblPr/>
              <a:tblGrid>
                <a:gridCol w="6119834"/>
              </a:tblGrid>
              <a:tr h="45005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Морской узел развязывается,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 Гордиев — разрубается.</a:t>
                      </a:r>
                      <a:r>
                        <a:rPr lang="ru-RU" sz="4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4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40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«Разрубить гордиев узел – найти решение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сложном,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запутанном деле»</a:t>
                      </a:r>
                      <a:endParaRPr lang="ru-RU" sz="4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54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1" name="Рисунок 10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62650"/>
            <a:ext cx="12382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к\Desktop\ДЛЯ ИГРЫ Морской бой\arkaplan-backgrounds-kagэt-paper (8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1" cy="6857999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714356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u="sng" dirty="0" smtClean="0">
                <a:solidFill>
                  <a:srgbClr val="C00000"/>
                </a:solidFill>
              </a:rPr>
              <a:t>Е 2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928670"/>
            <a:ext cx="5857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8000"/>
                </a:solidFill>
                <a:latin typeface="Times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785794"/>
            <a:ext cx="6000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</a:p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357290" y="1571612"/>
          <a:ext cx="6096000" cy="4572032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4572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500166" y="1428736"/>
          <a:ext cx="6215106" cy="4937760"/>
        </p:xfrm>
        <a:graphic>
          <a:graphicData uri="http://schemas.openxmlformats.org/drawingml/2006/table">
            <a:tbl>
              <a:tblPr/>
              <a:tblGrid>
                <a:gridCol w="6215106"/>
              </a:tblGrid>
              <a:tr h="4643470">
                <a:tc>
                  <a:txBody>
                    <a:bodyPr/>
                    <a:lstStyle/>
                    <a:p>
                      <a:pPr algn="ctr"/>
                      <a:r>
                        <a:rPr lang="ru-RU" sz="36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Назовите великого русского художника-мариниста, окончившего морской кадетский корпус, погибшего на броненосце "Петропавловск" </a:t>
                      </a:r>
                    </a:p>
                    <a:p>
                      <a:pPr algn="ctr"/>
                      <a:r>
                        <a:rPr lang="ru-RU" sz="36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 время русско-японской войны 1904-1905 гг.</a:t>
                      </a:r>
                      <a:r>
                        <a:rPr lang="ru-RU" sz="3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3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5" name="Рисунок 14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62650"/>
            <a:ext cx="12382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к\Desktop\ДЛЯ ИГРЫ Морской бой\arkaplan-backgrounds-kagэt-paper (8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1" cy="6857999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928670"/>
            <a:ext cx="5857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8000"/>
                </a:solidFill>
                <a:latin typeface="Times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785794"/>
            <a:ext cx="6000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</a:p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357290" y="1071546"/>
          <a:ext cx="6096000" cy="5072098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5072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500166" y="642918"/>
          <a:ext cx="6119834" cy="5286412"/>
        </p:xfrm>
        <a:graphic>
          <a:graphicData uri="http://schemas.openxmlformats.org/drawingml/2006/table">
            <a:tbl>
              <a:tblPr/>
              <a:tblGrid>
                <a:gridCol w="6119834"/>
              </a:tblGrid>
              <a:tr h="5286412">
                <a:tc>
                  <a:txBody>
                    <a:bodyPr/>
                    <a:lstStyle/>
                    <a:p>
                      <a:pPr algn="ctr"/>
                      <a:endParaRPr lang="ru-RU" sz="20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4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Художник </a:t>
                      </a:r>
                    </a:p>
                    <a:p>
                      <a:pPr algn="ctr"/>
                      <a:r>
                        <a:rPr lang="ru-RU" sz="4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Верещагин Василий Васильевич</a:t>
                      </a:r>
                    </a:p>
                    <a:p>
                      <a:pPr algn="ctr"/>
                      <a:endParaRPr lang="ru-RU" sz="54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1" name="Рисунок 10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62650"/>
            <a:ext cx="12382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нк\Desktop\ДЛЯ ИГРЫ Морской бой\506_vereshagin_image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2928934"/>
            <a:ext cx="2381250" cy="3057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нк\Desktop\2e7fa4efc60f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5286412" cy="55782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1142984"/>
            <a:ext cx="6400816" cy="285752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              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05750" y="5962650"/>
            <a:ext cx="12382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643174" y="571480"/>
            <a:ext cx="621510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Пожелание «Доброго пути!» 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судну 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или человеку, уходящему в море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к\Desktop\ДЛЯ ИГРЫ Морской бой\arkaplan-backgrounds-kagэt-paper (8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1" cy="6857999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714356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u="sng" dirty="0" smtClean="0">
                <a:solidFill>
                  <a:srgbClr val="C00000"/>
                </a:solidFill>
              </a:rPr>
              <a:t>Е 3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928670"/>
            <a:ext cx="5857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8000"/>
                </a:solidFill>
                <a:latin typeface="Times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785794"/>
            <a:ext cx="6000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</a:p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357290" y="1571612"/>
          <a:ext cx="6096000" cy="4572032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4572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285852" y="1643050"/>
          <a:ext cx="6429420" cy="3535680"/>
        </p:xfrm>
        <a:graphic>
          <a:graphicData uri="http://schemas.openxmlformats.org/drawingml/2006/table">
            <a:tbl>
              <a:tblPr/>
              <a:tblGrid>
                <a:gridCol w="6429420"/>
              </a:tblGrid>
              <a:tr h="2197430">
                <a:tc>
                  <a:txBody>
                    <a:bodyPr/>
                    <a:lstStyle/>
                    <a:p>
                      <a:pPr algn="ctr"/>
                      <a:endParaRPr lang="ru-RU" sz="2000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6000" b="1" baseline="0" dirty="0" smtClean="0">
                          <a:solidFill>
                            <a:srgbClr val="FF0000"/>
                          </a:solidFill>
                        </a:rPr>
                        <a:t>НА АБОРДАЖ!!!</a:t>
                      </a:r>
                      <a:endParaRPr lang="en-US" sz="6000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sz="3200" b="1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6000" b="1" baseline="0" dirty="0" smtClean="0">
                          <a:solidFill>
                            <a:srgbClr val="002060"/>
                          </a:solidFill>
                        </a:rPr>
                        <a:t>ПЕРЕХОД ХОДА</a:t>
                      </a:r>
                    </a:p>
                    <a:p>
                      <a:pPr algn="ctr"/>
                      <a:r>
                        <a:rPr lang="ru-RU" sz="6000" b="1" baseline="0" smtClean="0">
                          <a:solidFill>
                            <a:srgbClr val="002060"/>
                          </a:solidFill>
                        </a:rPr>
                        <a:t> ПО ДИАГОНАЛИ</a:t>
                      </a:r>
                      <a:endParaRPr lang="ru-RU" sz="6000" b="1" baseline="0" dirty="0" smtClean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5" name="Рисунок 14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62650"/>
            <a:ext cx="12382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к\Desktop\ДЛЯ ИГРЫ Морской бой\arkaplan-backgrounds-kagэt-paper (8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1" cy="6857999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714356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u="sng" dirty="0" smtClean="0">
                <a:solidFill>
                  <a:srgbClr val="C00000"/>
                </a:solidFill>
              </a:rPr>
              <a:t>Е 4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928670"/>
            <a:ext cx="5857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8000"/>
                </a:solidFill>
                <a:latin typeface="Times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785794"/>
            <a:ext cx="6000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</a:p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357290" y="1571612"/>
          <a:ext cx="6096000" cy="4572032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4572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142976" y="1571612"/>
          <a:ext cx="7358114" cy="4145280"/>
        </p:xfrm>
        <a:graphic>
          <a:graphicData uri="http://schemas.openxmlformats.org/drawingml/2006/table">
            <a:tbl>
              <a:tblPr/>
              <a:tblGrid>
                <a:gridCol w="7358114"/>
              </a:tblGrid>
              <a:tr h="2197430">
                <a:tc>
                  <a:txBody>
                    <a:bodyPr/>
                    <a:lstStyle/>
                    <a:p>
                      <a:pPr algn="ctr"/>
                      <a:endParaRPr lang="ru-RU" sz="4000" b="1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4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Нептун, явно, с кем-то в ссоре,</a:t>
                      </a:r>
                    </a:p>
                    <a:p>
                      <a:pPr algn="ctr"/>
                      <a:r>
                        <a:rPr lang="ru-RU" sz="4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Если так бушует море!</a:t>
                      </a:r>
                    </a:p>
                    <a:p>
                      <a:pPr algn="ctr"/>
                      <a:r>
                        <a:rPr lang="ru-RU" sz="4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Волны самых разных форм…</a:t>
                      </a:r>
                    </a:p>
                    <a:p>
                      <a:pPr algn="ctr"/>
                      <a:r>
                        <a:rPr lang="ru-RU" sz="4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Что же с морем? </a:t>
                      </a:r>
                    </a:p>
                    <a:p>
                      <a:pPr algn="ctr"/>
                      <a:r>
                        <a:rPr lang="ru-RU" sz="4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море …</a:t>
                      </a:r>
                    </a:p>
                    <a:p>
                      <a:pPr algn="ctr"/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5" name="Рисунок 14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62650"/>
            <a:ext cx="12382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к\Desktop\ДЛЯ ИГРЫ Морской бой\arkaplan-backgrounds-kagэt-paper (8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1" cy="6857999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928670"/>
            <a:ext cx="5857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8000"/>
                </a:solidFill>
                <a:latin typeface="Times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785794"/>
            <a:ext cx="6000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</a:p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357290" y="1071546"/>
          <a:ext cx="6096000" cy="5072098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5072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500166" y="1214422"/>
          <a:ext cx="6119834" cy="2071702"/>
        </p:xfrm>
        <a:graphic>
          <a:graphicData uri="http://schemas.openxmlformats.org/drawingml/2006/table">
            <a:tbl>
              <a:tblPr/>
              <a:tblGrid>
                <a:gridCol w="6119834"/>
              </a:tblGrid>
              <a:tr h="2071702"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rgbClr val="FF0000"/>
                          </a:solidFill>
                        </a:rPr>
                        <a:t>ШТОРМ</a:t>
                      </a:r>
                    </a:p>
                    <a:p>
                      <a:pPr algn="ctr"/>
                      <a:endParaRPr lang="ru-RU" sz="54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1" name="Рисунок 10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62650"/>
            <a:ext cx="12382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нк\Desktop\ДЛЯ ИГРЫ Морской бой\i (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2285992"/>
            <a:ext cx="3500462" cy="3048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к\Desktop\ДЛЯ ИГРЫ Морской бой\arkaplan-backgrounds-kagэt-paper (8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1" cy="6857999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714356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u="sng" dirty="0" smtClean="0">
                <a:solidFill>
                  <a:srgbClr val="C00000"/>
                </a:solidFill>
              </a:rPr>
              <a:t>Е 5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928670"/>
            <a:ext cx="5857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8000"/>
                </a:solidFill>
                <a:latin typeface="Times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785794"/>
            <a:ext cx="6000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</a:p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357290" y="1571612"/>
          <a:ext cx="6096000" cy="4572032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4572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285852" y="1643050"/>
          <a:ext cx="6929486" cy="4023360"/>
        </p:xfrm>
        <a:graphic>
          <a:graphicData uri="http://schemas.openxmlformats.org/drawingml/2006/table">
            <a:tbl>
              <a:tblPr/>
              <a:tblGrid>
                <a:gridCol w="6929486"/>
              </a:tblGrid>
              <a:tr h="2197430">
                <a:tc>
                  <a:txBody>
                    <a:bodyPr/>
                    <a:lstStyle/>
                    <a:p>
                      <a:pPr algn="ctr"/>
                      <a:r>
                        <a:rPr lang="ru-RU" sz="6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Что такое «морская беседка»?</a:t>
                      </a:r>
                      <a:r>
                        <a:rPr lang="ru-RU" sz="6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6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66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5" name="Рисунок 14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62650"/>
            <a:ext cx="12382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к\Desktop\ДЛЯ ИГРЫ Морской бой\arkaplan-backgrounds-kagэt-paper (8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1" cy="6857999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928670"/>
            <a:ext cx="5857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8000"/>
                </a:solidFill>
                <a:latin typeface="Times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785794"/>
            <a:ext cx="6000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</a:p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357290" y="1071546"/>
          <a:ext cx="6096000" cy="5072098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5072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428728" y="914400"/>
          <a:ext cx="6119834" cy="6492240"/>
        </p:xfrm>
        <a:graphic>
          <a:graphicData uri="http://schemas.openxmlformats.org/drawingml/2006/table">
            <a:tbl>
              <a:tblPr/>
              <a:tblGrid>
                <a:gridCol w="6119834"/>
              </a:tblGrid>
              <a:tr h="46577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Морская беседка – это небольшая деревянная доска – платформа, используемая для подъема человека на мачту или опускания за борт судна при покрасочных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или иных работах</a:t>
                      </a:r>
                    </a:p>
                    <a:p>
                      <a:pPr algn="ctr"/>
                      <a:endParaRPr lang="ru-RU" sz="66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ru-RU" sz="54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1" name="Рисунок 10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62650"/>
            <a:ext cx="12382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к\Desktop\ДЛЯ ИГРЫ Морской бой\arkaplan-backgrounds-kagэt-paper (8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1" cy="6857999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714356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u="sng" dirty="0" smtClean="0">
                <a:solidFill>
                  <a:srgbClr val="C00000"/>
                </a:solidFill>
              </a:rPr>
              <a:t>Е 6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928670"/>
            <a:ext cx="5857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8000"/>
                </a:solidFill>
                <a:latin typeface="Times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785794"/>
            <a:ext cx="6000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</a:p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357290" y="1571612"/>
          <a:ext cx="6096000" cy="4572032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4572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285852" y="1643050"/>
          <a:ext cx="6929486" cy="2197430"/>
        </p:xfrm>
        <a:graphic>
          <a:graphicData uri="http://schemas.openxmlformats.org/drawingml/2006/table">
            <a:tbl>
              <a:tblPr/>
              <a:tblGrid>
                <a:gridCol w="6929486"/>
              </a:tblGrid>
              <a:tr h="2197430"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rgbClr val="002060"/>
                          </a:solidFill>
                        </a:rPr>
                        <a:t>ФОТОВОПРОС</a:t>
                      </a:r>
                    </a:p>
                    <a:p>
                      <a:pPr algn="ctr"/>
                      <a:endParaRPr lang="ru-RU" sz="66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5" name="Рисунок 14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62650"/>
            <a:ext cx="12382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нк\Desktop\ДЛЯ ИГРЫ Морской бой\2b703fbcaf43abb44eb99a38f009047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2714620"/>
            <a:ext cx="3871992" cy="2901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к\Desktop\ДЛЯ ИГРЫ Морской бой\arkaplan-backgrounds-kagэt-paper (8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1" cy="6857999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928670"/>
            <a:ext cx="5857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8000"/>
                </a:solidFill>
                <a:latin typeface="Times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785794"/>
            <a:ext cx="6000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</a:p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357290" y="1071546"/>
          <a:ext cx="6096000" cy="5072098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5072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500166" y="785794"/>
          <a:ext cx="6119834" cy="5943600"/>
        </p:xfrm>
        <a:graphic>
          <a:graphicData uri="http://schemas.openxmlformats.org/drawingml/2006/table">
            <a:tbl>
              <a:tblPr/>
              <a:tblGrid>
                <a:gridCol w="6119834"/>
              </a:tblGrid>
              <a:tr h="47863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АНДРЕЕВСКИЙ</a:t>
                      </a:r>
                      <a:r>
                        <a:rPr lang="ru-RU" sz="5400" b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ФЛАГ –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кормовой флаг военных кораблей Российского флота.</a:t>
                      </a:r>
                      <a:endParaRPr lang="ru-RU" sz="4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66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ru-RU" sz="54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1" name="Рисунок 10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62650"/>
            <a:ext cx="12382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к\Desktop\ДЛЯ ИГРЫ Морской бой\arkaplan-backgrounds-kagэt-paper (8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1" cy="6857999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714356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u="sng" dirty="0" smtClean="0">
                <a:solidFill>
                  <a:srgbClr val="C00000"/>
                </a:solidFill>
              </a:rPr>
              <a:t>Е 7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928670"/>
            <a:ext cx="5857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8000"/>
                </a:solidFill>
                <a:latin typeface="Times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785794"/>
            <a:ext cx="6000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</a:p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357290" y="1571612"/>
          <a:ext cx="6096000" cy="4572032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4572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285852" y="1643050"/>
          <a:ext cx="6929486" cy="3444240"/>
        </p:xfrm>
        <a:graphic>
          <a:graphicData uri="http://schemas.openxmlformats.org/drawingml/2006/table">
            <a:tbl>
              <a:tblPr/>
              <a:tblGrid>
                <a:gridCol w="6929486"/>
              </a:tblGrid>
              <a:tr h="3214710">
                <a:tc>
                  <a:txBody>
                    <a:bodyPr/>
                    <a:lstStyle/>
                    <a:p>
                      <a:pPr algn="ctr"/>
                      <a:r>
                        <a:rPr lang="ru-RU" sz="8000" b="1" dirty="0" smtClean="0">
                          <a:solidFill>
                            <a:srgbClr val="002060"/>
                          </a:solidFill>
                        </a:rPr>
                        <a:t>РАДИСТЫ,</a:t>
                      </a:r>
                      <a:r>
                        <a:rPr lang="ru-RU" sz="80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8000" b="1" baseline="0" dirty="0" smtClean="0">
                          <a:solidFill>
                            <a:srgbClr val="002060"/>
                          </a:solidFill>
                        </a:rPr>
                        <a:t>В БОЙ!</a:t>
                      </a:r>
                      <a:endParaRPr lang="ru-RU" sz="80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66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5" name="Рисунок 14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62650"/>
            <a:ext cx="12382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к\Desktop\ДЛЯ ИГРЫ Морской бой\arkaplan-backgrounds-kagэt-paper (8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1" cy="6857999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928670"/>
            <a:ext cx="5857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8000"/>
                </a:solidFill>
                <a:latin typeface="Times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785794"/>
            <a:ext cx="6000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</a:p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357290" y="1071546"/>
          <a:ext cx="6096000" cy="5072098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5072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500166" y="785794"/>
          <a:ext cx="6119834" cy="4429156"/>
        </p:xfrm>
        <a:graphic>
          <a:graphicData uri="http://schemas.openxmlformats.org/drawingml/2006/table">
            <a:tbl>
              <a:tblPr/>
              <a:tblGrid>
                <a:gridCol w="6119834"/>
              </a:tblGrid>
              <a:tr h="44291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Счастливого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плаванья, господа!</a:t>
                      </a:r>
                    </a:p>
                    <a:p>
                      <a:pPr algn="ctr"/>
                      <a:endParaRPr lang="ru-RU" sz="44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1" name="Рисунок 10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62650"/>
            <a:ext cx="12382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нк\Desktop\ДЛЯ ИГРЫ Морской бой\606cad721fd731fee857e69b89fb46f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2714620"/>
            <a:ext cx="4134615" cy="2770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к\Desktop\ДЛЯ ИГРЫ Морской бой\arkaplan-backgrounds-kagэt-paper (8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1" cy="6857999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714356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u="sng" dirty="0" smtClean="0">
                <a:solidFill>
                  <a:srgbClr val="C00000"/>
                </a:solidFill>
              </a:rPr>
              <a:t>Е 8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928670"/>
            <a:ext cx="5857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8000"/>
                </a:solidFill>
                <a:latin typeface="Times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785794"/>
            <a:ext cx="6000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</a:p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357290" y="1571612"/>
          <a:ext cx="6096000" cy="4572032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4572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285852" y="1643050"/>
          <a:ext cx="6429420" cy="4663440"/>
        </p:xfrm>
        <a:graphic>
          <a:graphicData uri="http://schemas.openxmlformats.org/drawingml/2006/table">
            <a:tbl>
              <a:tblPr/>
              <a:tblGrid>
                <a:gridCol w="6429420"/>
              </a:tblGrid>
              <a:tr h="3214710">
                <a:tc>
                  <a:txBody>
                    <a:bodyPr/>
                    <a:lstStyle/>
                    <a:p>
                      <a:pPr algn="ctr"/>
                      <a:r>
                        <a:rPr lang="ru-RU" sz="6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Как</a:t>
                      </a:r>
                      <a:r>
                        <a:rPr lang="ru-RU" sz="6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зовут</a:t>
                      </a:r>
                      <a:r>
                        <a:rPr lang="ru-RU" sz="6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капитана яхты «Беда» из одноименного мультфильма</a:t>
                      </a:r>
                      <a:endParaRPr lang="ru-RU" sz="60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66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5" name="Рисунок 14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62650"/>
            <a:ext cx="12382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к\Desktop\9180248.jpg">
            <a:hlinkClick r:id="" action="ppaction://hlinkshowjump?jump=lastslid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ыноска 2 2">
            <a:hlinkClick r:id="" action="ppaction://hlinkshowjump?jump=lastslide"/>
          </p:cNvPr>
          <p:cNvSpPr/>
          <p:nvPr/>
        </p:nvSpPr>
        <p:spPr>
          <a:xfrm flipH="1">
            <a:off x="1142976" y="428604"/>
            <a:ext cx="7500990" cy="2357454"/>
          </a:xfrm>
          <a:prstGeom prst="borderCallout2">
            <a:avLst>
              <a:gd name="adj1" fmla="val 27743"/>
              <a:gd name="adj2" fmla="val -1738"/>
              <a:gd name="adj3" fmla="val 26432"/>
              <a:gd name="adj4" fmla="val 108135"/>
              <a:gd name="adj5" fmla="val 227724"/>
              <a:gd name="adj6" fmla="val 824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</a:rPr>
              <a:t>А </a:t>
            </a:r>
            <a:r>
              <a:rPr lang="ru-RU" sz="3200" dirty="0" smtClean="0">
                <a:solidFill>
                  <a:srgbClr val="FF0000"/>
                </a:solidFill>
              </a:rPr>
              <a:t>4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  <a:r>
              <a:rPr lang="ru-RU" sz="3200" b="1" dirty="0" smtClean="0">
                <a:solidFill>
                  <a:schemeClr val="bg1"/>
                </a:solidFill>
              </a:rPr>
              <a:t>Где </a:t>
            </a:r>
            <a:r>
              <a:rPr lang="ru-RU" sz="3200" b="1" dirty="0" smtClean="0">
                <a:solidFill>
                  <a:schemeClr val="bg1"/>
                </a:solidFill>
              </a:rPr>
              <a:t>был </a:t>
            </a:r>
            <a:r>
              <a:rPr lang="ru-RU" sz="3200" b="1" dirty="0" smtClean="0">
                <a:solidFill>
                  <a:schemeClr val="bg1"/>
                </a:solidFill>
              </a:rPr>
              <a:t>построен и спущен на воду первый русский военный корабль и как он назывался?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05750" y="5962650"/>
            <a:ext cx="12382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к\Desktop\ДЛЯ ИГРЫ Морской бой\arkaplan-backgrounds-kagэt-paper (8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1" cy="6857999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928670"/>
            <a:ext cx="5857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8000"/>
                </a:solidFill>
                <a:latin typeface="Times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785794"/>
            <a:ext cx="6000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</a:p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357290" y="1071546"/>
          <a:ext cx="6096000" cy="5072098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5072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500166" y="785794"/>
          <a:ext cx="6119834" cy="4429156"/>
        </p:xfrm>
        <a:graphic>
          <a:graphicData uri="http://schemas.openxmlformats.org/drawingml/2006/table">
            <a:tbl>
              <a:tblPr/>
              <a:tblGrid>
                <a:gridCol w="6119834"/>
              </a:tblGrid>
              <a:tr h="44291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ВРУНГЕЛЬ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44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1" name="Рисунок 10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62650"/>
            <a:ext cx="12382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нк\Desktop\ДЛЯ ИГРЫ Морской бой\i (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49409" y="1851005"/>
            <a:ext cx="4880045" cy="3593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к\Desktop\ДЛЯ ИГРЫ Морской бой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319" y="0"/>
            <a:ext cx="9158319" cy="6857999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/>
              <a:t>Назовите великого русского художника-мариниста, чей музей находится в г.Феодосии, автора около 6 тысяч картин, имевшего почетное воинское звание "адмирал".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28604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u="sng" dirty="0" smtClean="0">
                <a:solidFill>
                  <a:srgbClr val="92D050"/>
                </a:solidFill>
              </a:rPr>
              <a:t>Ж 1</a:t>
            </a:r>
            <a:endParaRPr lang="ru-RU" sz="5400" dirty="0">
              <a:solidFill>
                <a:srgbClr val="92D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928670"/>
            <a:ext cx="5857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8000"/>
                </a:solidFill>
                <a:latin typeface="Times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785794"/>
            <a:ext cx="6000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</a:p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357290" y="1571612"/>
          <a:ext cx="6096000" cy="4572032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4572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500166" y="1214422"/>
          <a:ext cx="6215106" cy="3143272"/>
        </p:xfrm>
        <a:graphic>
          <a:graphicData uri="http://schemas.openxmlformats.org/drawingml/2006/table">
            <a:tbl>
              <a:tblPr/>
              <a:tblGrid>
                <a:gridCol w="6215106"/>
              </a:tblGrid>
              <a:tr h="3143272">
                <a:tc>
                  <a:txBody>
                    <a:bodyPr/>
                    <a:lstStyle/>
                    <a:p>
                      <a:pPr algn="ctr"/>
                      <a:endParaRPr lang="ru-RU" sz="60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66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2" name="Рисунок 11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86450"/>
            <a:ext cx="13049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к\Desktop\ДЛЯ ИГРЫ Морской бой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8319" cy="6857999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28604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u="sng" dirty="0" smtClean="0">
                <a:solidFill>
                  <a:srgbClr val="92D050"/>
                </a:solidFill>
              </a:rPr>
              <a:t>Ж 1</a:t>
            </a:r>
            <a:endParaRPr lang="ru-RU" sz="5400" dirty="0">
              <a:solidFill>
                <a:srgbClr val="92D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928670"/>
            <a:ext cx="5857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8000"/>
                </a:solidFill>
                <a:latin typeface="Times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785794"/>
            <a:ext cx="6000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</a:p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357290" y="1571612"/>
          <a:ext cx="6096000" cy="4572032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4572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285852" y="1214422"/>
          <a:ext cx="6429420" cy="3429024"/>
        </p:xfrm>
        <a:graphic>
          <a:graphicData uri="http://schemas.openxmlformats.org/drawingml/2006/table">
            <a:tbl>
              <a:tblPr/>
              <a:tblGrid>
                <a:gridCol w="6429420"/>
              </a:tblGrid>
              <a:tr h="3429024">
                <a:tc>
                  <a:txBody>
                    <a:bodyPr/>
                    <a:lstStyle/>
                    <a:p>
                      <a:pPr algn="ctr"/>
                      <a:r>
                        <a:rPr lang="ru-RU" sz="4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Айвазовский Иван Константинович</a:t>
                      </a:r>
                    </a:p>
                    <a:p>
                      <a:pPr algn="ctr"/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194" name="Picture 2" descr="C:\Users\нк\Desktop\ДЛЯ ИГРЫ Морской бой\aivazovsk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643182"/>
            <a:ext cx="2188600" cy="2857520"/>
          </a:xfrm>
          <a:prstGeom prst="rect">
            <a:avLst/>
          </a:prstGeom>
          <a:noFill/>
        </p:spPr>
      </p:pic>
      <p:pic>
        <p:nvPicPr>
          <p:cNvPr id="11" name="Рисунок 10">
            <a:hlinkClick r:id="rId4" action="ppaction://hlinksldjump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886450"/>
            <a:ext cx="13049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к\Desktop\ДЛЯ ИГРЫ Морской бой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8319" cy="6857999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28604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u="sng" dirty="0" smtClean="0">
                <a:solidFill>
                  <a:srgbClr val="92D050"/>
                </a:solidFill>
              </a:rPr>
              <a:t>Ж 2</a:t>
            </a:r>
            <a:endParaRPr lang="ru-RU" sz="5400" dirty="0">
              <a:solidFill>
                <a:srgbClr val="92D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928670"/>
            <a:ext cx="5857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8000"/>
                </a:solidFill>
                <a:latin typeface="Times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785794"/>
            <a:ext cx="6000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</a:p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357290" y="1571612"/>
          <a:ext cx="6096000" cy="4572032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4572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285852" y="1357298"/>
          <a:ext cx="6429420" cy="4663440"/>
        </p:xfrm>
        <a:graphic>
          <a:graphicData uri="http://schemas.openxmlformats.org/drawingml/2006/table">
            <a:tbl>
              <a:tblPr/>
              <a:tblGrid>
                <a:gridCol w="6429420"/>
              </a:tblGrid>
              <a:tr h="3214710">
                <a:tc>
                  <a:txBody>
                    <a:bodyPr/>
                    <a:lstStyle/>
                    <a:p>
                      <a:pPr algn="ctr"/>
                      <a:r>
                        <a:rPr lang="ru-RU" sz="6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Что получается в результате волнения моря?</a:t>
                      </a:r>
                      <a:r>
                        <a:rPr lang="ru-RU" sz="6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6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60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66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2" name="Рисунок 11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86450"/>
            <a:ext cx="13049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к\Desktop\ДЛЯ ИГРЫ Морской бой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8319" cy="6857999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785794"/>
            <a:ext cx="6000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</a:p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357290" y="1571612"/>
          <a:ext cx="6096000" cy="4572032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4572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285852" y="571480"/>
          <a:ext cx="6429420" cy="4727262"/>
        </p:xfrm>
        <a:graphic>
          <a:graphicData uri="http://schemas.openxmlformats.org/drawingml/2006/table">
            <a:tbl>
              <a:tblPr/>
              <a:tblGrid>
                <a:gridCol w="6429420"/>
              </a:tblGrid>
              <a:tr h="47272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400" b="1" kern="1200" dirty="0" smtClean="0">
                        <a:solidFill>
                          <a:srgbClr val="92D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Морская фигура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4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32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Море волнуется «раз»,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море волнуется «два»,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море волнуется «три»,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морская фигура — замри)</a:t>
                      </a:r>
                    </a:p>
                    <a:p>
                      <a:pPr algn="ctr"/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1" name="Рисунок 10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86450"/>
            <a:ext cx="13049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к\Desktop\ДЛЯ ИГРЫ Морской бой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8319" cy="6857999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28604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u="sng" dirty="0" smtClean="0">
                <a:solidFill>
                  <a:srgbClr val="92D050"/>
                </a:solidFill>
              </a:rPr>
              <a:t>Ж 3</a:t>
            </a:r>
            <a:endParaRPr lang="ru-RU" sz="5400" dirty="0">
              <a:solidFill>
                <a:srgbClr val="92D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928670"/>
            <a:ext cx="5857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8000"/>
                </a:solidFill>
                <a:latin typeface="Times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785794"/>
            <a:ext cx="6000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</a:p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357290" y="1571612"/>
          <a:ext cx="6096000" cy="4572032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4572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285852" y="1357298"/>
          <a:ext cx="6429420" cy="3214710"/>
        </p:xfrm>
        <a:graphic>
          <a:graphicData uri="http://schemas.openxmlformats.org/drawingml/2006/table">
            <a:tbl>
              <a:tblPr/>
              <a:tblGrid>
                <a:gridCol w="6429420"/>
              </a:tblGrid>
              <a:tr h="3214710">
                <a:tc>
                  <a:txBody>
                    <a:bodyPr/>
                    <a:lstStyle/>
                    <a:p>
                      <a:pPr algn="ctr"/>
                      <a:r>
                        <a:rPr lang="ru-RU" sz="4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 какой звезде ориентируются моряки в открытом море? </a:t>
                      </a:r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2" name="Рисунок 11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86450"/>
            <a:ext cx="13049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к\Desktop\ДЛЯ ИГРЫ Морской бой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319" y="1"/>
            <a:ext cx="9158319" cy="6857999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785794"/>
            <a:ext cx="6000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</a:p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357290" y="1571612"/>
          <a:ext cx="6096000" cy="4572032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4572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285852" y="571480"/>
          <a:ext cx="6429420" cy="4727262"/>
        </p:xfrm>
        <a:graphic>
          <a:graphicData uri="http://schemas.openxmlformats.org/drawingml/2006/table">
            <a:tbl>
              <a:tblPr/>
              <a:tblGrid>
                <a:gridCol w="6429420"/>
              </a:tblGrid>
              <a:tr h="47272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По полярной звезде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800" b="1" kern="1200" dirty="0" smtClean="0">
                        <a:solidFill>
                          <a:srgbClr val="92D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400" b="1" kern="1200" dirty="0" smtClean="0">
                        <a:solidFill>
                          <a:srgbClr val="92D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1" name="Рисунок 10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86450"/>
            <a:ext cx="13049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C:\Users\нк\Desktop\ДЛЯ ИГРЫ Морской бой\488637_kartinki-polyarnaya-zvezd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1714488"/>
            <a:ext cx="4167217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к\Desktop\ДЛЯ ИГРЫ Морской бой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8319" cy="6857999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28604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u="sng" dirty="0" smtClean="0">
                <a:solidFill>
                  <a:srgbClr val="92D050"/>
                </a:solidFill>
              </a:rPr>
              <a:t>Ж 4</a:t>
            </a:r>
            <a:endParaRPr lang="ru-RU" sz="5400" dirty="0">
              <a:solidFill>
                <a:srgbClr val="92D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928670"/>
            <a:ext cx="5857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8000"/>
                </a:solidFill>
                <a:latin typeface="Times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785794"/>
            <a:ext cx="6000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</a:p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357290" y="1571612"/>
          <a:ext cx="6096000" cy="4572032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4572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285852" y="1357298"/>
          <a:ext cx="6429420" cy="3810000"/>
        </p:xfrm>
        <a:graphic>
          <a:graphicData uri="http://schemas.openxmlformats.org/drawingml/2006/table">
            <a:tbl>
              <a:tblPr/>
              <a:tblGrid>
                <a:gridCol w="6429420"/>
              </a:tblGrid>
              <a:tr h="32147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4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НА</a:t>
                      </a:r>
                      <a:r>
                        <a:rPr lang="ru-RU" sz="44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АБОРДАЖ!!!</a:t>
                      </a:r>
                      <a:endParaRPr lang="ru-RU" sz="44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Команда</a:t>
                      </a:r>
                      <a:r>
                        <a:rPr lang="ru-RU" sz="3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должна с</a:t>
                      </a:r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оставить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как можно больше слов из слова </a:t>
                      </a:r>
                      <a:r>
                        <a:rPr lang="ru-RU" sz="4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4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ОРИЕНТИРОВАНИЕ».</a:t>
                      </a:r>
                      <a:r>
                        <a:rPr lang="ru-RU" sz="4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подготовку 2 минуты.</a:t>
                      </a:r>
                    </a:p>
                    <a:p>
                      <a:pPr algn="ctr"/>
                      <a:endParaRPr lang="ru-RU" sz="48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2" name="Рисунок 11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86450"/>
            <a:ext cx="13049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к\Desktop\ДЛЯ ИГРЫ Морской бой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8319" cy="6857999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28604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u="sng" dirty="0" smtClean="0">
                <a:solidFill>
                  <a:srgbClr val="92D050"/>
                </a:solidFill>
              </a:rPr>
              <a:t>Ж 5</a:t>
            </a:r>
            <a:endParaRPr lang="ru-RU" sz="5400" dirty="0">
              <a:solidFill>
                <a:srgbClr val="92D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928670"/>
            <a:ext cx="5857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8000"/>
                </a:solidFill>
                <a:latin typeface="Times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785794"/>
            <a:ext cx="6000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</a:p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357290" y="1571612"/>
          <a:ext cx="6096000" cy="4572032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4572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285852" y="1357298"/>
          <a:ext cx="6429420" cy="3214710"/>
        </p:xfrm>
        <a:graphic>
          <a:graphicData uri="http://schemas.openxmlformats.org/drawingml/2006/table">
            <a:tbl>
              <a:tblPr/>
              <a:tblGrid>
                <a:gridCol w="6429420"/>
              </a:tblGrid>
              <a:tr h="3214710">
                <a:tc>
                  <a:txBody>
                    <a:bodyPr/>
                    <a:lstStyle/>
                    <a:p>
                      <a:pPr algn="ctr"/>
                      <a:r>
                        <a:rPr lang="ru-RU" sz="5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Как называется направление движения корабля? </a:t>
                      </a:r>
                      <a:endParaRPr lang="ru-RU" sz="54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2" name="Рисунок 11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86450"/>
            <a:ext cx="13049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к\Desktop\ДЛЯ ИГРЫ Морской бой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8319" cy="6857999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642919"/>
            <a:ext cx="65722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785794"/>
            <a:ext cx="6000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</a:p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357290" y="1571612"/>
          <a:ext cx="6096000" cy="4572032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4572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285852" y="571480"/>
          <a:ext cx="6429420" cy="4727262"/>
        </p:xfrm>
        <a:graphic>
          <a:graphicData uri="http://schemas.openxmlformats.org/drawingml/2006/table">
            <a:tbl>
              <a:tblPr/>
              <a:tblGrid>
                <a:gridCol w="6429420"/>
              </a:tblGrid>
              <a:tr h="47272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КУРС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800" b="1" kern="1200" dirty="0" smtClean="0">
                        <a:solidFill>
                          <a:srgbClr val="92D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800" b="1" kern="1200" dirty="0" smtClean="0">
                        <a:solidFill>
                          <a:srgbClr val="92D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400" b="1" kern="1200" dirty="0" smtClean="0">
                        <a:solidFill>
                          <a:srgbClr val="92D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1" name="Рисунок 10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86450"/>
            <a:ext cx="13049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полярной звезде)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1618" name="Picture 2" descr="C:\Users\нк\Desktop\ДЛЯ ИГРЫ Морской бой\HXkKwVf5Q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1571612"/>
            <a:ext cx="2452688" cy="3713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1692</Words>
  <Application>Microsoft Office PowerPoint</Application>
  <PresentationFormat>Экран (4:3)</PresentationFormat>
  <Paragraphs>780</Paragraphs>
  <Slides>119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119</vt:i4>
      </vt:variant>
    </vt:vector>
  </HeadingPairs>
  <TitlesOfParts>
    <vt:vector size="120" baseType="lpstr">
      <vt:lpstr>Тема Office</vt:lpstr>
      <vt:lpstr>Эрудит-игра,    МОРСКОЙ БОЙ</vt:lpstr>
      <vt:lpstr>Слайд 2</vt:lpstr>
      <vt:lpstr>Слайд 3</vt:lpstr>
      <vt:lpstr>           БОЛЕЕ           3 ВЕКОВ</vt:lpstr>
      <vt:lpstr>Слайд 5</vt:lpstr>
      <vt:lpstr>              </vt:lpstr>
      <vt:lpstr>Слайд 7</vt:lpstr>
      <vt:lpstr>              </vt:lpstr>
      <vt:lpstr>Слайд 9</vt:lpstr>
      <vt:lpstr>              </vt:lpstr>
      <vt:lpstr>              </vt:lpstr>
      <vt:lpstr>Слайд 12</vt:lpstr>
      <vt:lpstr>              </vt:lpstr>
      <vt:lpstr>Слайд 14</vt:lpstr>
      <vt:lpstr>              </vt:lpstr>
      <vt:lpstr>Слайд 16</vt:lpstr>
      <vt:lpstr>              </vt:lpstr>
      <vt:lpstr>Слайд 18</vt:lpstr>
      <vt:lpstr>              </vt:lpstr>
      <vt:lpstr>Слайд 20</vt:lpstr>
      <vt:lpstr>              </vt:lpstr>
      <vt:lpstr>Слайд 22</vt:lpstr>
      <vt:lpstr>              </vt:lpstr>
      <vt:lpstr>Слайд 24</vt:lpstr>
      <vt:lpstr>Слайд 25</vt:lpstr>
      <vt:lpstr>              </vt:lpstr>
      <vt:lpstr>Слайд 27</vt:lpstr>
      <vt:lpstr>              </vt:lpstr>
      <vt:lpstr>Слайд 29</vt:lpstr>
      <vt:lpstr>              </vt:lpstr>
      <vt:lpstr>Слайд 31</vt:lpstr>
      <vt:lpstr>              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Слайд 92</vt:lpstr>
      <vt:lpstr>Слайд 93</vt:lpstr>
      <vt:lpstr>Слайд 94</vt:lpstr>
      <vt:lpstr>Слайд 95</vt:lpstr>
      <vt:lpstr>Слайд 96</vt:lpstr>
      <vt:lpstr>Слайд 97</vt:lpstr>
      <vt:lpstr>Слайд 98</vt:lpstr>
      <vt:lpstr>Слайд 99</vt:lpstr>
      <vt:lpstr>Слайд 100</vt:lpstr>
      <vt:lpstr>Слайд 101</vt:lpstr>
      <vt:lpstr>Слайд 102</vt:lpstr>
      <vt:lpstr>Слайд 103</vt:lpstr>
      <vt:lpstr>Слайд 104</vt:lpstr>
      <vt:lpstr>Слайд 105</vt:lpstr>
      <vt:lpstr>Слайд 106</vt:lpstr>
      <vt:lpstr>Слайд 107</vt:lpstr>
      <vt:lpstr>Слайд 108</vt:lpstr>
      <vt:lpstr>Слайд 109</vt:lpstr>
      <vt:lpstr>Слайд 110</vt:lpstr>
      <vt:lpstr>Слайд 111</vt:lpstr>
      <vt:lpstr>Слайд 112</vt:lpstr>
      <vt:lpstr>Слайд 113</vt:lpstr>
      <vt:lpstr>Слайд 114</vt:lpstr>
      <vt:lpstr>Слайд 115</vt:lpstr>
      <vt:lpstr>Слайд 116</vt:lpstr>
      <vt:lpstr>Слайд 117</vt:lpstr>
      <vt:lpstr>Слайд 118</vt:lpstr>
      <vt:lpstr>Слайд 119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нк</dc:creator>
  <cp:lastModifiedBy>нк</cp:lastModifiedBy>
  <cp:revision>212</cp:revision>
  <dcterms:created xsi:type="dcterms:W3CDTF">2017-01-24T04:54:17Z</dcterms:created>
  <dcterms:modified xsi:type="dcterms:W3CDTF">2017-02-08T23:06:48Z</dcterms:modified>
</cp:coreProperties>
</file>