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78" r:id="rId3"/>
    <p:sldId id="279" r:id="rId4"/>
    <p:sldId id="261" r:id="rId5"/>
    <p:sldId id="257" r:id="rId6"/>
    <p:sldId id="258" r:id="rId7"/>
    <p:sldId id="262" r:id="rId8"/>
    <p:sldId id="260" r:id="rId9"/>
    <p:sldId id="263" r:id="rId10"/>
    <p:sldId id="264" r:id="rId11"/>
    <p:sldId id="280" r:id="rId12"/>
    <p:sldId id="284" r:id="rId13"/>
    <p:sldId id="281" r:id="rId14"/>
    <p:sldId id="282" r:id="rId15"/>
    <p:sldId id="283" r:id="rId16"/>
    <p:sldId id="265" r:id="rId17"/>
    <p:sldId id="266" r:id="rId18"/>
    <p:sldId id="267" r:id="rId19"/>
    <p:sldId id="268" r:id="rId20"/>
    <p:sldId id="270" r:id="rId21"/>
    <p:sldId id="271" r:id="rId22"/>
    <p:sldId id="272" r:id="rId23"/>
    <p:sldId id="273" r:id="rId24"/>
    <p:sldId id="275" r:id="rId25"/>
    <p:sldId id="276" r:id="rId26"/>
    <p:sldId id="286" r:id="rId27"/>
    <p:sldId id="287" r:id="rId28"/>
    <p:sldId id="274" r:id="rId29"/>
    <p:sldId id="288" r:id="rId30"/>
    <p:sldId id="285" r:id="rId31"/>
    <p:sldId id="269" r:id="rId32"/>
    <p:sldId id="290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D3EAD-E068-4F27-AD48-F239CED2E19F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1ECF3-2C84-4622-9B3E-468646DC9B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724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1ECF3-2C84-4622-9B3E-468646DC9B2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268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A9FB-9923-40B9-B17E-45C216EABDE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A9FB-9923-40B9-B17E-45C216EABDE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A9FB-9923-40B9-B17E-45C216EABDE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A9FB-9923-40B9-B17E-45C216EABDE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A9FB-9923-40B9-B17E-45C216EABDE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A9FB-9923-40B9-B17E-45C216EABDE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A9FB-9923-40B9-B17E-45C216EABDE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A9FB-9923-40B9-B17E-45C216EABDE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A9FB-9923-40B9-B17E-45C216EABDE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A9FB-9923-40B9-B17E-45C216EABDE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A9FB-9923-40B9-B17E-45C216EABDE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74A9FB-9923-40B9-B17E-45C216EABDE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458200" cy="3528392"/>
          </a:xfrm>
        </p:spPr>
        <p:txBody>
          <a:bodyPr anchor="t"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Обучение детей-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инофонов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детей-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билингвов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полиэтническом классе в условиях общеобразовательной школы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0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4509120"/>
            <a:ext cx="4355976" cy="2348880"/>
          </a:xfrm>
          <a:prstGeom prst="rect">
            <a:avLst/>
          </a:prstGeom>
        </p:spPr>
      </p:pic>
      <p:pic>
        <p:nvPicPr>
          <p:cNvPr id="5" name="Picture 20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3" y="4509120"/>
            <a:ext cx="4475909" cy="23248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75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7667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Занимательные 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наглядные, словесные, ролевые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7544" y="2234445"/>
            <a:ext cx="4896544" cy="1931369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различные виды карточек как для индивидуальной работы, так и для групповой,</a:t>
            </a: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97016" y="2234445"/>
            <a:ext cx="2952328" cy="1478718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ru-RU" sz="24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раздаточный материал</a:t>
            </a: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24128" y="3923930"/>
            <a:ext cx="2960761" cy="970201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предметные картинки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51568" y="4445025"/>
            <a:ext cx="2466020" cy="1007265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ru-RU" sz="24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ребусы</a:t>
            </a: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17588" y="4948658"/>
            <a:ext cx="2952328" cy="1478718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ru-RU" sz="24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игрушки</a:t>
            </a: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67544" y="4928767"/>
            <a:ext cx="2952328" cy="1478718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ru-RU" sz="24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загадки</a:t>
            </a: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47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58669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Специальные дидактические игры для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детей-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билингвов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836"/>
          <p:cNvGrpSpPr/>
          <p:nvPr/>
        </p:nvGrpSpPr>
        <p:grpSpPr>
          <a:xfrm>
            <a:off x="323528" y="1852167"/>
            <a:ext cx="8424567" cy="4136360"/>
            <a:chOff x="0" y="501493"/>
            <a:chExt cx="8424690" cy="4136435"/>
          </a:xfrm>
        </p:grpSpPr>
        <p:pic>
          <p:nvPicPr>
            <p:cNvPr id="5" name="Picture 300"/>
            <p:cNvPicPr/>
            <p:nvPr/>
          </p:nvPicPr>
          <p:blipFill>
            <a:blip r:embed="rId2"/>
            <a:stretch>
              <a:fillRect/>
            </a:stretch>
          </p:blipFill>
          <p:spPr>
            <a:xfrm rot="-1348964">
              <a:off x="1482522" y="2590106"/>
              <a:ext cx="2895600" cy="2047822"/>
            </a:xfrm>
            <a:prstGeom prst="rect">
              <a:avLst/>
            </a:prstGeom>
          </p:spPr>
        </p:pic>
        <p:pic>
          <p:nvPicPr>
            <p:cNvPr id="6" name="Picture 302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-1429872">
              <a:off x="5485392" y="1989245"/>
              <a:ext cx="2939298" cy="2154049"/>
            </a:xfrm>
            <a:prstGeom prst="rect">
              <a:avLst/>
            </a:prstGeom>
          </p:spPr>
        </p:pic>
        <p:pic>
          <p:nvPicPr>
            <p:cNvPr id="7" name="Picture 304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-1390228">
              <a:off x="4086115" y="501493"/>
              <a:ext cx="2997700" cy="2188321"/>
            </a:xfrm>
            <a:prstGeom prst="rect">
              <a:avLst/>
            </a:prstGeom>
          </p:spPr>
        </p:pic>
        <p:pic>
          <p:nvPicPr>
            <p:cNvPr id="8" name="Picture 350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09143"/>
              <a:ext cx="3447288" cy="3005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6771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4490" y="476672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С ПЕСОЧНЫМИ ЧАСАМИ 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развитие умений строить и использовать сложные предложения.</a:t>
            </a:r>
          </a:p>
          <a:p>
            <a:pPr lvl="0"/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Придумайте рассказ на заданную тему и говорите, не останавливаясь, до тех пор, пока не пересыплется песок в часах.</a:t>
            </a:r>
          </a:p>
        </p:txBody>
      </p:sp>
      <p:pic>
        <p:nvPicPr>
          <p:cNvPr id="4" name="Picture 3511"/>
          <p:cNvPicPr/>
          <p:nvPr/>
        </p:nvPicPr>
        <p:blipFill>
          <a:blip r:embed="rId2"/>
          <a:stretch>
            <a:fillRect/>
          </a:stretch>
        </p:blipFill>
        <p:spPr>
          <a:xfrm>
            <a:off x="6084168" y="3861048"/>
            <a:ext cx="2242433" cy="2808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28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79"/>
            <a:ext cx="61024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СЕРПАНТИН ОДНОЙ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ФРАЗЫ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развитие умений строить и использовать сложные предложения.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Образец: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Ведущий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«Я покупаю хлеб».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Первый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учащийся: «Я покупаю хлеб каждый день».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Второй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учащийся: «Я покупаю хлеб каждый день в 4 часа».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Третий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учащийся: «Я покупаю хлеб каждый день в 4 часа, потому что в это время привозят свежий хлеб» и т. д.</a:t>
            </a:r>
          </a:p>
        </p:txBody>
      </p:sp>
      <p:pic>
        <p:nvPicPr>
          <p:cNvPr id="3" name="Picture 3510"/>
          <p:cNvPicPr/>
          <p:nvPr/>
        </p:nvPicPr>
        <p:blipFill>
          <a:blip r:embed="rId2"/>
          <a:stretch>
            <a:fillRect/>
          </a:stretch>
        </p:blipFill>
        <p:spPr>
          <a:xfrm>
            <a:off x="7596336" y="1844824"/>
            <a:ext cx="703580" cy="4176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84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6838" y="188640"/>
            <a:ext cx="791761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МНОГОСЕРИЙНОСТЬ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развитие навыков употребления различных форм глагола.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разыгрывает сценку на тему, подсказанную педагогом.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пересказать ее, используя обороты косвенной речи.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третьей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 — назвать совершаемые речевые действия в настоящем времени,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Четвертой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описать действие в прошедшем времени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6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7816"/>
            <a:ext cx="84969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НЕТЕРПЕЛИВЫЕ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СЛУШАТЕЛИ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активизация устной речи; развитие умения задавать вопросы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Образец: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Водящий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Однажды я сидел дома. 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Учащиеся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ты сидел? В какое время ты сидел? Почему ты сидел дома? С кем ты сидел? На чем ты сидел? Что ты делал? и т. д.</a:t>
            </a:r>
          </a:p>
        </p:txBody>
      </p:sp>
      <p:pic>
        <p:nvPicPr>
          <p:cNvPr id="3" name="Picture 326"/>
          <p:cNvPicPr/>
          <p:nvPr/>
        </p:nvPicPr>
        <p:blipFill>
          <a:blip r:embed="rId2"/>
          <a:stretch>
            <a:fillRect/>
          </a:stretch>
        </p:blipFill>
        <p:spPr>
          <a:xfrm>
            <a:off x="6804248" y="1834447"/>
            <a:ext cx="1686560" cy="2046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41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Использование загадок </a:t>
            </a:r>
            <a:r>
              <a:rPr lang="ru-RU" sz="2800" b="1" dirty="0" smtClean="0">
                <a:solidFill>
                  <a:srgbClr val="C00000"/>
                </a:solidFill>
              </a:rPr>
              <a:t> и пословиц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168833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Предполагается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отгадывание,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извлечение информации.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Рифмованная форма загадки способствует непроизвольному её запоминанию. 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284984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Таким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образом, ключевое слово в сознании ребёнка обрастает ассоциативными связями и приобретает черты образа.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Приступая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чтению после такой работы, учащиеся уже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хорошо представляют себе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 ком или о чём будет идти речь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4968553" cy="4104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4423" y="1196752"/>
            <a:ext cx="33123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 начинается,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дома и кончается.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9005" y="555953"/>
            <a:ext cx="1491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69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5976663" cy="46085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215562"/>
            <a:ext cx="3240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Ходит без ноги,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Держит без руки,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Всем, кто идёт,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Ручку подаёт.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дверь) </a:t>
            </a:r>
          </a:p>
        </p:txBody>
      </p:sp>
    </p:spTree>
    <p:extLst>
      <p:ext uri="{BB962C8B-B14F-4D97-AF65-F5344CB8AC3E}">
        <p14:creationId xmlns="" xmlns:p14="http://schemas.microsoft.com/office/powerpoint/2010/main" val="39957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855864" cy="37605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250176"/>
            <a:ext cx="360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у нас в квартире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Волшебное окно,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происходит в мире,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Покажет нам оно.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телевизор)</a:t>
            </a:r>
          </a:p>
        </p:txBody>
      </p:sp>
    </p:spTree>
    <p:extLst>
      <p:ext uri="{BB962C8B-B14F-4D97-AF65-F5344CB8AC3E}">
        <p14:creationId xmlns="" xmlns:p14="http://schemas.microsoft.com/office/powerpoint/2010/main" val="18246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268760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дети-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инофоны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говорят или плохо говорят на русском языке, а педагогам надо обучать их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одном классе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русскоязычными детьми;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дети-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инофоны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поступают в образовательную организацию без специальной подготовки, не могут усвоить программу;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знают методики работы с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 мигрантами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не знают их родного языка, не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всегда учитывают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родной менталитет и религиозные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традиции;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базовых программ обучения детей-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инофонов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русскоязычных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школах,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методических пособий, специальных учебников и др.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499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Трудности обучения детей-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инофонов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русскому языку как иностранному: </a:t>
            </a:r>
          </a:p>
        </p:txBody>
      </p:sp>
    </p:spTree>
    <p:extLst>
      <p:ext uri="{BB962C8B-B14F-4D97-AF65-F5344CB8AC3E}">
        <p14:creationId xmlns="" xmlns:p14="http://schemas.microsoft.com/office/powerpoint/2010/main" val="31765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Фрагмент урока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ИЗБА                                            ИЗБУШКА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Татьяна\Pictures\избушка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212468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Татьяна\Pictures\избушка 2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816424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311413" y="1052736"/>
            <a:ext cx="2482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Рассмотрите картинки.</a:t>
            </a:r>
          </a:p>
        </p:txBody>
      </p:sp>
    </p:spTree>
    <p:extLst>
      <p:ext uri="{BB962C8B-B14F-4D97-AF65-F5344CB8AC3E}">
        <p14:creationId xmlns="" xmlns:p14="http://schemas.microsoft.com/office/powerpoint/2010/main" val="8384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820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Объяснение учителя: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ИЗБА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деревянный дом (новый, большой) с трубой, крыльцом, забором, воротами.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ИЗБУШКА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деревянный дом (старый, покосившийся, маленький) с забором, калиткой.</a:t>
            </a:r>
          </a:p>
          <a:p>
            <a:pPr lvl="0"/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тематические слова и найдите предметы на картинке. Повторите слова несколько раз.</a:t>
            </a:r>
          </a:p>
          <a:p>
            <a:endParaRPr lang="ru-RU" sz="32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Тематические </a:t>
            </a:r>
            <a:r>
              <a:rPr lang="ru-RU" sz="3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окно, труба, крыша, дверь, крыльцо, ступенька, забор, ворота, калитка.</a:t>
            </a:r>
          </a:p>
        </p:txBody>
      </p:sp>
    </p:spTree>
    <p:extLst>
      <p:ext uri="{BB962C8B-B14F-4D97-AF65-F5344CB8AC3E}">
        <p14:creationId xmlns="" xmlns:p14="http://schemas.microsoft.com/office/powerpoint/2010/main" val="125290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98930"/>
            <a:ext cx="8208912" cy="4721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025" indent="-155575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Прочитайте стихотворение, найдите тематические слова. </a:t>
            </a:r>
          </a:p>
          <a:p>
            <a:pPr marR="73025" indent="-155575"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R="73025" indent="-155575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Нарисуйте картинку: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marL="814070" indent="342900" algn="just">
              <a:spcBef>
                <a:spcPts val="60"/>
              </a:spcBef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На стене висит картинка: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marL="822960" indent="342900" algn="just">
              <a:spcBef>
                <a:spcPts val="35"/>
              </a:spcBef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Лес, избушка и тропинка.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marL="822960" indent="342900" algn="just"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Огонёк в окне горит.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marL="822960" indent="342900" algn="just">
              <a:spcBef>
                <a:spcPts val="35"/>
              </a:spcBef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Из трубы дымок валит.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marL="822960" indent="342900" algn="just">
              <a:spcBef>
                <a:spcPts val="35"/>
              </a:spcBef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Настежь старые ворота: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marL="827405" indent="342900" algn="just"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Видно, кто-то ждёт кого-то. </a:t>
            </a:r>
          </a:p>
          <a:p>
            <a:pPr marL="827405" indent="342900" algn="just"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                                                     (В. Орлов) </a:t>
            </a:r>
          </a:p>
          <a:p>
            <a:pPr marL="827405" indent="342900" algn="just">
              <a:spcAft>
                <a:spcPts val="0"/>
              </a:spcAft>
            </a:pPr>
            <a:endParaRPr lang="ru-RU" sz="2800" b="1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636" y="45396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68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46580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тематические слова по теме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выучите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скороговорку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Скороговорка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Тише-тише, кот на крыше, а котята ещё выше.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23360"/>
            <a:ext cx="2575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9"/>
            <a:ext cx="6624736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81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025" indent="-155575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Пословица:</a:t>
            </a:r>
          </a:p>
          <a:p>
            <a:pPr marR="73025" indent="-155575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Дом не велик, а спать не велит.</a:t>
            </a:r>
          </a:p>
          <a:p>
            <a:pPr marR="73025" indent="-155575">
              <a:lnSpc>
                <a:spcPct val="150000"/>
              </a:lnSpc>
              <a:spcAft>
                <a:spcPts val="0"/>
              </a:spcAft>
            </a:pPr>
            <a:endParaRPr lang="ru-RU" sz="2800" b="1" dirty="0" smtClean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R="73025" indent="-155575">
              <a:lnSpc>
                <a:spcPct val="150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Объяснение учителя: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R="73025" indent="-155575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Не велик – небольшой.</a:t>
            </a:r>
          </a:p>
          <a:p>
            <a:pPr marR="73025" indent="-155575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Не велит – не разрешает.</a:t>
            </a:r>
            <a:endParaRPr lang="ru-RU" sz="28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16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1880" y="0"/>
            <a:ext cx="5509771" cy="6957392"/>
          </a:xfrm>
          <a:prstGeom prst="rect">
            <a:avLst/>
          </a:prstGeom>
        </p:spPr>
      </p:pic>
      <p:pic>
        <p:nvPicPr>
          <p:cNvPr id="5" name="Picture 10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4014"/>
            <a:ext cx="4139952" cy="5881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99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3888" y="0"/>
            <a:ext cx="5184576" cy="6858000"/>
          </a:xfrm>
          <a:prstGeom prst="rect">
            <a:avLst/>
          </a:prstGeom>
        </p:spPr>
      </p:pic>
      <p:pic>
        <p:nvPicPr>
          <p:cNvPr id="5" name="Picture 1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83968" cy="6453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30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72" y="0"/>
            <a:ext cx="633670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44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2.labirint.ru/books/432720/scrn_big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658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03" y="0"/>
            <a:ext cx="4131940" cy="6624736"/>
          </a:xfrm>
          <a:prstGeom prst="rect">
            <a:avLst/>
          </a:prstGeom>
        </p:spPr>
      </p:pic>
      <p:pic>
        <p:nvPicPr>
          <p:cNvPr id="3" name="Picture 1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1940" y="0"/>
            <a:ext cx="5012060" cy="67142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34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82341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дополнительного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образования; 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кружковая работа; 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коррекционных занятий по русскому языку; 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информационных технологий; 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возможностей образовательной среды, проектных технологий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создание адресного учебно-методического комплекта (АУМК) для обучения детей мигрантов русскому языку как иностранному.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7018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Пути преодоления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трудностей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="" xmlns:p14="http://schemas.microsoft.com/office/powerpoint/2010/main" val="30534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74"/>
          <p:cNvGrpSpPr/>
          <p:nvPr/>
        </p:nvGrpSpPr>
        <p:grpSpPr>
          <a:xfrm>
            <a:off x="395536" y="404664"/>
            <a:ext cx="8280920" cy="6048672"/>
            <a:chOff x="493826" y="240767"/>
            <a:chExt cx="7645259" cy="5354853"/>
          </a:xfrm>
        </p:grpSpPr>
        <p:pic>
          <p:nvPicPr>
            <p:cNvPr id="3" name="Picture 458"/>
            <p:cNvPicPr/>
            <p:nvPr/>
          </p:nvPicPr>
          <p:blipFill>
            <a:blip r:embed="rId2"/>
            <a:stretch>
              <a:fillRect/>
            </a:stretch>
          </p:blipFill>
          <p:spPr>
            <a:xfrm rot="1709348">
              <a:off x="493826" y="317968"/>
              <a:ext cx="1675004" cy="2495769"/>
            </a:xfrm>
            <a:prstGeom prst="rect">
              <a:avLst/>
            </a:prstGeom>
          </p:spPr>
        </p:pic>
        <p:pic>
          <p:nvPicPr>
            <p:cNvPr id="4" name="Picture 460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1664302">
              <a:off x="6263539" y="968900"/>
              <a:ext cx="1875546" cy="2415075"/>
            </a:xfrm>
            <a:prstGeom prst="rect">
              <a:avLst/>
            </a:prstGeom>
          </p:spPr>
        </p:pic>
        <p:pic>
          <p:nvPicPr>
            <p:cNvPr id="5" name="Picture 462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1721025">
              <a:off x="2532813" y="240767"/>
              <a:ext cx="1623515" cy="2425991"/>
            </a:xfrm>
            <a:prstGeom prst="rect">
              <a:avLst/>
            </a:prstGeom>
          </p:spPr>
        </p:pic>
        <p:pic>
          <p:nvPicPr>
            <p:cNvPr id="6" name="Picture 464"/>
            <p:cNvPicPr/>
            <p:nvPr/>
          </p:nvPicPr>
          <p:blipFill>
            <a:blip r:embed="rId5"/>
            <a:stretch>
              <a:fillRect/>
            </a:stretch>
          </p:blipFill>
          <p:spPr>
            <a:xfrm rot="1632510">
              <a:off x="4339610" y="359761"/>
              <a:ext cx="1787332" cy="2381907"/>
            </a:xfrm>
            <a:prstGeom prst="rect">
              <a:avLst/>
            </a:prstGeom>
          </p:spPr>
        </p:pic>
        <p:pic>
          <p:nvPicPr>
            <p:cNvPr id="7" name="Picture 351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328077" y="2552700"/>
              <a:ext cx="2898649" cy="3041905"/>
            </a:xfrm>
            <a:prstGeom prst="rect">
              <a:avLst/>
            </a:prstGeom>
          </p:spPr>
        </p:pic>
        <p:pic>
          <p:nvPicPr>
            <p:cNvPr id="8" name="Picture 35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2525" y="2715260"/>
              <a:ext cx="2929128" cy="2880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1361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32" y="1124744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правильной мотивации для детей мигрантов иг­рает в обучении важную роль.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Уважение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традициям, знание истории, уклада, обычаев русских людей обогащает личность, позволяет человеку комфортно жить в многоязычном поликультурном мире. </a:t>
            </a:r>
          </a:p>
        </p:txBody>
      </p:sp>
    </p:spTree>
    <p:extLst>
      <p:ext uri="{BB962C8B-B14F-4D97-AF65-F5344CB8AC3E}">
        <p14:creationId xmlns="" xmlns:p14="http://schemas.microsoft.com/office/powerpoint/2010/main" val="27599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1785926"/>
            <a:ext cx="73581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Е.В.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Капелюшник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Е.А.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Шерина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ТЕСТЫ ПО РУССКОМУ ЯЗЫКУ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ИНОСТРАННОМУ (ДЛЯ ДЕТЕЙ МИГРАНТОВ). Книга для         преподавателя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Какорина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Е.В. Русский язык от ступени к ступени. Учебное пособие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сопроводительный курс к дисциплине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Русский язык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Москва ГАОУ ВПО МИОО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Этносфера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Новикова - Иванцова Т.Н.  От слова к фразе. Книга 1 Издательство: Москва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Методики обучения русскому языку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детей-инофонов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сборник методических материалов / сост. О.А. Хасанов.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Красноярск: КК ИПК РО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57148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Использованные </a:t>
            </a:r>
            <a:r>
              <a:rPr lang="ru-RU" dirty="0" smtClean="0">
                <a:solidFill>
                  <a:srgbClr val="002060"/>
                </a:solidFill>
              </a:rPr>
              <a:t>источники: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483" y="1412776"/>
            <a:ext cx="6979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4359275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82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5342" y="148478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Ребенок-</a:t>
            </a:r>
            <a:r>
              <a:rPr lang="ru-RU" sz="36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инофон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должен не просто научиться говорить, читать и писать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по-русски,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он должен освоить учебно-научный стиль речи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для того чтобы получать полноценное образование наряду с носителями русского языка.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33265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- максимум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6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03648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проблемы обучения русскому языку как неродному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83969" y="1988840"/>
            <a:ext cx="4583164" cy="2304256"/>
          </a:xfrm>
          <a:prstGeom prst="ellipse">
            <a:avLst/>
          </a:prstGeom>
          <a:solidFill>
            <a:srgbClr val="92D050">
              <a:alpha val="46000"/>
            </a:srgbClr>
          </a:solidFill>
          <a:ln w="25400" cap="flat" cmpd="sng" algn="ctr">
            <a:solidFill>
              <a:srgbClr val="0078F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Кроме  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того- нерегулярностью языковых явлений в самом русском языке: чем больше в языке исключений из правил, тем труднее он усваивается.</a:t>
            </a:r>
          </a:p>
        </p:txBody>
      </p:sp>
      <p:sp>
        <p:nvSpPr>
          <p:cNvPr id="7" name="Овал 6"/>
          <p:cNvSpPr/>
          <p:nvPr/>
        </p:nvSpPr>
        <p:spPr>
          <a:xfrm>
            <a:off x="1763688" y="4293096"/>
            <a:ext cx="6372225" cy="2347439"/>
          </a:xfrm>
          <a:prstGeom prst="ellipse">
            <a:avLst/>
          </a:prstGeom>
          <a:solidFill>
            <a:srgbClr val="92D050">
              <a:alpha val="63000"/>
            </a:srgbClr>
          </a:solidFill>
          <a:ln w="25400" cap="flat" cmpd="sng" algn="ctr">
            <a:solidFill>
              <a:srgbClr val="0078F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закономерности русского языка ученики воспринимают через призму родного и переносят явления родного языка в русскую речь, что часто приводит к ошибкам. Такой перенос называется интерференцией.</a:t>
            </a: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04800" y="2564904"/>
            <a:ext cx="3979169" cy="1946845"/>
          </a:xfrm>
          <a:prstGeom prst="ellipse">
            <a:avLst/>
          </a:prstGeom>
          <a:solidFill>
            <a:srgbClr val="92D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/>
          <a:p>
            <a:pPr marL="0" indent="0" algn="ctr">
              <a:buNone/>
              <a:defRPr/>
            </a:pPr>
            <a:r>
              <a:rPr lang="ru-RU" dirty="0">
                <a:solidFill>
                  <a:srgbClr val="C00000"/>
                </a:solidFill>
              </a:rPr>
              <a:t>У большинства детей в сознании сосуществуют системы двух языков</a:t>
            </a:r>
          </a:p>
        </p:txBody>
      </p:sp>
      <p:sp>
        <p:nvSpPr>
          <p:cNvPr id="14" name="Стрелка вниз 13"/>
          <p:cNvSpPr/>
          <p:nvPr/>
        </p:nvSpPr>
        <p:spPr>
          <a:xfrm rot="2167455">
            <a:off x="1910732" y="1715034"/>
            <a:ext cx="110772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812456">
            <a:off x="7850487" y="1548897"/>
            <a:ext cx="121046" cy="825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162923" y="1727488"/>
            <a:ext cx="121046" cy="2535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38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0686"/>
            <a:ext cx="7776864" cy="176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2305616"/>
            <a:ext cx="88569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всех изучающих русский язык как неродной </a:t>
            </a: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особую трудность </a:t>
            </a: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представляют: 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 smtClean="0">
              <a:solidFill>
                <a:srgbClr val="000066"/>
              </a:solidFill>
              <a:latin typeface="Arial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/>
              </a:rPr>
              <a:t>категория </a:t>
            </a:r>
            <a:r>
              <a:rPr lang="ru-RU" sz="3200" b="1" dirty="0">
                <a:solidFill>
                  <a:srgbClr val="002060"/>
                </a:solidFill>
                <a:latin typeface="Arial"/>
              </a:rPr>
              <a:t>рода, </a:t>
            </a:r>
            <a:endParaRPr lang="ru-RU" sz="3200" b="1" dirty="0" smtClean="0">
              <a:solidFill>
                <a:srgbClr val="002060"/>
              </a:solidFill>
              <a:latin typeface="Arial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/>
              </a:rPr>
              <a:t>категория </a:t>
            </a:r>
            <a:r>
              <a:rPr lang="ru-RU" sz="3200" b="1" dirty="0">
                <a:solidFill>
                  <a:srgbClr val="002060"/>
                </a:solidFill>
                <a:latin typeface="Arial"/>
              </a:rPr>
              <a:t>одушевлённости/неодушевлённости, </a:t>
            </a:r>
            <a:endParaRPr lang="ru-RU" sz="3200" b="1" dirty="0" smtClean="0">
              <a:solidFill>
                <a:srgbClr val="002060"/>
              </a:solidFill>
              <a:latin typeface="Arial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/>
              </a:rPr>
              <a:t>русская </a:t>
            </a:r>
            <a:r>
              <a:rPr lang="ru-RU" sz="3200" b="1" dirty="0">
                <a:solidFill>
                  <a:srgbClr val="002060"/>
                </a:solidFill>
                <a:latin typeface="Arial"/>
              </a:rPr>
              <a:t>предложно-падежная и видовременная системы</a:t>
            </a:r>
          </a:p>
        </p:txBody>
      </p:sp>
    </p:spTree>
    <p:extLst>
      <p:ext uri="{BB962C8B-B14F-4D97-AF65-F5344CB8AC3E}">
        <p14:creationId xmlns="" xmlns:p14="http://schemas.microsoft.com/office/powerpoint/2010/main" val="10027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332656"/>
            <a:ext cx="64087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Первый этап - тестирование</a:t>
            </a:r>
            <a:endParaRPr lang="ru-RU" sz="4000" b="1" dirty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44824"/>
            <a:ext cx="828092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Говорение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Письмо</a:t>
            </a:r>
          </a:p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9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Arial" charset="0"/>
              </a:rPr>
              <a:t>Методы и формы </a:t>
            </a:r>
            <a:r>
              <a:rPr lang="ru-RU" sz="2800" b="1" dirty="0" smtClean="0">
                <a:solidFill>
                  <a:srgbClr val="C00000"/>
                </a:solidFill>
                <a:latin typeface="Arial" charset="0"/>
              </a:rPr>
              <a:t>работы по обучению </a:t>
            </a:r>
            <a:r>
              <a:rPr lang="ru-RU" sz="2800" b="1" dirty="0">
                <a:solidFill>
                  <a:srgbClr val="C00000"/>
                </a:solidFill>
                <a:latin typeface="Arial" charset="0"/>
              </a:rPr>
              <a:t>русскому языку как неродному</a:t>
            </a:r>
            <a:endParaRPr lang="ru-RU" sz="2800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84482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КОЛЛЕКТИВНАЯ РАБОТА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368044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	</a:t>
            </a:r>
            <a:r>
              <a:rPr lang="ru-RU" sz="2400" dirty="0" smtClean="0">
                <a:solidFill>
                  <a:srgbClr val="002060"/>
                </a:solidFill>
              </a:rPr>
              <a:t>Достоинство этой формы работы состоит в том, что она значительно увеличивает объём речевой деятельности на уроках: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хоровые ответы помогают преодолеть боязнь допустить ошибку, а это самое главное в работе с такими учениками.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	Данная форма работы удобна для разыгрывания предлагаемых речевых ситуаций, которые побуждают их спросить или сказать что-либо на русском языке. Она  помогает создать у детей запас наиболее употребительных русских слов и фраз для использования их в разговорной речи. 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17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0" y="0"/>
            <a:ext cx="4751388" cy="1201738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Работа в парах</a:t>
            </a:r>
          </a:p>
        </p:txBody>
      </p:sp>
      <p:sp>
        <p:nvSpPr>
          <p:cNvPr id="3" name="Овал 2"/>
          <p:cNvSpPr/>
          <p:nvPr/>
        </p:nvSpPr>
        <p:spPr>
          <a:xfrm>
            <a:off x="4140200" y="765175"/>
            <a:ext cx="5003800" cy="1368425"/>
          </a:xfrm>
          <a:prstGeom prst="ellipse">
            <a:avLst/>
          </a:prstGeom>
          <a:solidFill>
            <a:srgbClr val="AABEF6">
              <a:lumMod val="90000"/>
            </a:srgbClr>
          </a:solidFill>
          <a:ln w="25400" cap="flat" cmpd="sng" algn="ctr">
            <a:solidFill>
              <a:srgbClr val="0078F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Работа по цепочке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51520" y="1532514"/>
            <a:ext cx="4141092" cy="50133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Работа в парах  помогает исправлять речевые ошибки учеников путём составления диалога по заданной ситуации. Дети оказывают друг другу помощь в правильном и чётком произношении неродной речи. Выработка фонематического слуха достигается и за счёт индивидуальной  работы с учеником.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Char char="o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 bwMode="auto">
          <a:xfrm>
            <a:off x="4932040" y="2276872"/>
            <a:ext cx="4105275" cy="3933825"/>
          </a:xfrm>
          <a:prstGeom prst="rect">
            <a:avLst/>
          </a:prstGeom>
          <a:solidFill>
            <a:srgbClr val="AABEF6">
              <a:lumMod val="9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Работа по цепочке используется при отработке техники чтения, при закреплении знаний грамматических форм и структур со зрительной опорой и без неё, при составлении рассказов по сюжетным картинкам, при пересказе.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Char char="o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6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460</TotalTime>
  <Words>976</Words>
  <Application>Microsoft Office PowerPoint</Application>
  <PresentationFormat>Экран (4:3)</PresentationFormat>
  <Paragraphs>157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Слайд 1</vt:lpstr>
      <vt:lpstr>Слайд 2</vt:lpstr>
      <vt:lpstr>Слайд 3</vt:lpstr>
      <vt:lpstr>Слайд 4</vt:lpstr>
      <vt:lpstr>Основные проблемы обучения русскому языку как неродному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31</cp:revision>
  <dcterms:created xsi:type="dcterms:W3CDTF">2017-10-31T01:23:06Z</dcterms:created>
  <dcterms:modified xsi:type="dcterms:W3CDTF">2018-03-23T04:14:44Z</dcterms:modified>
</cp:coreProperties>
</file>