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66" r:id="rId11"/>
    <p:sldId id="290" r:id="rId12"/>
    <p:sldId id="267" r:id="rId13"/>
    <p:sldId id="268" r:id="rId14"/>
    <p:sldId id="270" r:id="rId15"/>
    <p:sldId id="258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59" r:id="rId34"/>
    <p:sldId id="289" r:id="rId3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C78321-DC02-4E93-9A95-6845C3EEC716}" type="doc">
      <dgm:prSet loTypeId="urn:microsoft.com/office/officeart/2005/8/layout/orgChart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F627ABE-35CB-447B-B80E-98B60E5D7D47}">
      <dgm:prSet phldrT="[Текст]"/>
      <dgm:spPr>
        <a:xfrm>
          <a:off x="1426083" y="370038"/>
          <a:ext cx="2064637" cy="1059989"/>
        </a:xfrm>
        <a:prstGeom prst="rect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solidFill>
            <a:srgbClr val="FFC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b="1" cap="none" spc="0">
              <a:ln w="635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rPr>
            <a:t>портфолио </a:t>
          </a:r>
        </a:p>
        <a:p>
          <a:r>
            <a:rPr lang="ru-RU" b="1" cap="none" spc="0">
              <a:ln w="635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rPr>
            <a:t>Иванов</a:t>
          </a:r>
        </a:p>
      </dgm:t>
    </dgm:pt>
    <dgm:pt modelId="{C31DC988-4E74-4FE5-8394-06E762BCCE41}" type="parTrans" cxnId="{E7E54843-DD4D-4A0B-B400-6359DA6A4B9F}">
      <dgm:prSet/>
      <dgm:spPr/>
      <dgm:t>
        <a:bodyPr/>
        <a:lstStyle/>
        <a:p>
          <a:endParaRPr lang="ru-RU"/>
        </a:p>
      </dgm:t>
    </dgm:pt>
    <dgm:pt modelId="{05D5F210-134A-42D4-8382-0B25C03E67A8}" type="sibTrans" cxnId="{E7E54843-DD4D-4A0B-B400-6359DA6A4B9F}">
      <dgm:prSet/>
      <dgm:spPr/>
      <dgm:t>
        <a:bodyPr/>
        <a:lstStyle/>
        <a:p>
          <a:endParaRPr lang="ru-RU"/>
        </a:p>
      </dgm:t>
    </dgm:pt>
    <dgm:pt modelId="{D399E1A5-A936-47EE-ABF6-65EB19468E3C}">
      <dgm:prSet phldrT="[Текст]" custT="1"/>
      <dgm:spPr>
        <a:xfrm>
          <a:off x="330" y="1731896"/>
          <a:ext cx="1437469" cy="718734"/>
        </a:xfrm>
        <a:prstGeom prst="rect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b="1" cap="none" spc="0">
              <a:ln w="635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+mn-ea"/>
              <a:cs typeface="+mn-cs"/>
            </a:rPr>
            <a:t>раздел 1</a:t>
          </a:r>
        </a:p>
      </dgm:t>
    </dgm:pt>
    <dgm:pt modelId="{FA01B838-753E-4027-AC77-7CA1E6301422}" type="parTrans" cxnId="{1EB408C6-F5CB-428A-A95F-1F48219C66A2}">
      <dgm:prSet/>
      <dgm:spPr>
        <a:xfrm>
          <a:off x="719064" y="1430028"/>
          <a:ext cx="1739337" cy="301868"/>
        </a:xfrm>
        <a:custGeom>
          <a:avLst/>
          <a:gdLst/>
          <a:ahLst/>
          <a:cxnLst/>
          <a:rect l="0" t="0" r="0" b="0"/>
          <a:pathLst>
            <a:path>
              <a:moveTo>
                <a:pt x="1739337" y="0"/>
              </a:moveTo>
              <a:lnTo>
                <a:pt x="1739337" y="150934"/>
              </a:lnTo>
              <a:lnTo>
                <a:pt x="0" y="150934"/>
              </a:lnTo>
              <a:lnTo>
                <a:pt x="0" y="301868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ru-RU"/>
        </a:p>
      </dgm:t>
    </dgm:pt>
    <dgm:pt modelId="{DF0C1735-C490-4EF3-B40A-0A7D5CE4C435}" type="sibTrans" cxnId="{1EB408C6-F5CB-428A-A95F-1F48219C66A2}">
      <dgm:prSet/>
      <dgm:spPr/>
      <dgm:t>
        <a:bodyPr/>
        <a:lstStyle/>
        <a:p>
          <a:endParaRPr lang="ru-RU"/>
        </a:p>
      </dgm:t>
    </dgm:pt>
    <dgm:pt modelId="{B2D7407A-DA8A-4834-8F86-48C215A540BD}">
      <dgm:prSet phldrT="[Текст]" custT="1"/>
      <dgm:spPr>
        <a:xfrm>
          <a:off x="1739667" y="1731896"/>
          <a:ext cx="1437469" cy="718734"/>
        </a:xfrm>
        <a:prstGeom prst="rect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b="1" cap="none" spc="0">
              <a:ln w="635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+mn-ea"/>
              <a:cs typeface="+mn-cs"/>
            </a:rPr>
            <a:t>раздел 2</a:t>
          </a:r>
        </a:p>
      </dgm:t>
    </dgm:pt>
    <dgm:pt modelId="{0A9A4726-C570-4DB8-9FE9-A5CB9CDA9488}" type="parTrans" cxnId="{61D6BE68-EEB5-401E-BB41-5C1D32FDE020}">
      <dgm:prSet/>
      <dgm:spPr>
        <a:xfrm>
          <a:off x="2412682" y="1430028"/>
          <a:ext cx="91440" cy="3018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868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ru-RU"/>
        </a:p>
      </dgm:t>
    </dgm:pt>
    <dgm:pt modelId="{3D5313DC-E1CB-44B2-AB22-4F8C0991E659}" type="sibTrans" cxnId="{61D6BE68-EEB5-401E-BB41-5C1D32FDE020}">
      <dgm:prSet/>
      <dgm:spPr/>
      <dgm:t>
        <a:bodyPr/>
        <a:lstStyle/>
        <a:p>
          <a:endParaRPr lang="ru-RU"/>
        </a:p>
      </dgm:t>
    </dgm:pt>
    <dgm:pt modelId="{31A9485B-F2A1-4948-90C2-7E82D5B094ED}">
      <dgm:prSet phldrT="[Текст]" custT="1"/>
      <dgm:spPr>
        <a:xfrm>
          <a:off x="3479005" y="1731896"/>
          <a:ext cx="1437469" cy="718734"/>
        </a:xfrm>
        <a:prstGeom prst="rect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b="1" cap="none" spc="0">
              <a:ln w="635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+mn-ea"/>
              <a:cs typeface="+mn-cs"/>
            </a:rPr>
            <a:t>раздел 3</a:t>
          </a:r>
        </a:p>
      </dgm:t>
    </dgm:pt>
    <dgm:pt modelId="{B55939D0-0646-4FA1-857E-98C29AB395C9}" type="parTrans" cxnId="{3ACBAF3D-3140-4238-894F-11F3E73766B1}">
      <dgm:prSet/>
      <dgm:spPr>
        <a:xfrm>
          <a:off x="2458402" y="1430028"/>
          <a:ext cx="1739337" cy="301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934"/>
              </a:lnTo>
              <a:lnTo>
                <a:pt x="1739337" y="150934"/>
              </a:lnTo>
              <a:lnTo>
                <a:pt x="1739337" y="301868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ru-RU"/>
        </a:p>
      </dgm:t>
    </dgm:pt>
    <dgm:pt modelId="{F8680C51-3A87-483F-BAB8-F40749D7E45A}" type="sibTrans" cxnId="{3ACBAF3D-3140-4238-894F-11F3E73766B1}">
      <dgm:prSet/>
      <dgm:spPr/>
      <dgm:t>
        <a:bodyPr/>
        <a:lstStyle/>
        <a:p>
          <a:endParaRPr lang="ru-RU"/>
        </a:p>
      </dgm:t>
    </dgm:pt>
    <dgm:pt modelId="{CB984F91-EDE2-4162-89C3-562536FB1928}" type="pres">
      <dgm:prSet presAssocID="{09C78321-DC02-4E93-9A95-6845C3EEC7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7BBD51-CAB0-48CC-BC2E-6BF591D26ABC}" type="pres">
      <dgm:prSet presAssocID="{3F627ABE-35CB-447B-B80E-98B60E5D7D47}" presName="hierRoot1" presStyleCnt="0">
        <dgm:presLayoutVars>
          <dgm:hierBranch val="init"/>
        </dgm:presLayoutVars>
      </dgm:prSet>
      <dgm:spPr/>
    </dgm:pt>
    <dgm:pt modelId="{3B1F8352-EA1A-4807-91D3-94B1ECCCE569}" type="pres">
      <dgm:prSet presAssocID="{3F627ABE-35CB-447B-B80E-98B60E5D7D47}" presName="rootComposite1" presStyleCnt="0"/>
      <dgm:spPr/>
    </dgm:pt>
    <dgm:pt modelId="{A62A6714-A904-4DFB-920A-BC81F25BE6FB}" type="pres">
      <dgm:prSet presAssocID="{3F627ABE-35CB-447B-B80E-98B60E5D7D47}" presName="rootText1" presStyleLbl="node0" presStyleIdx="0" presStyleCnt="1" custScaleX="143630" custScaleY="1474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59D053-2F60-4B6A-8200-117D42595092}" type="pres">
      <dgm:prSet presAssocID="{3F627ABE-35CB-447B-B80E-98B60E5D7D4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0AE2206-8163-48BB-BB9E-62070F651083}" type="pres">
      <dgm:prSet presAssocID="{3F627ABE-35CB-447B-B80E-98B60E5D7D47}" presName="hierChild2" presStyleCnt="0"/>
      <dgm:spPr/>
    </dgm:pt>
    <dgm:pt modelId="{4AFA6F87-2364-4439-A2CC-F0C0368754B4}" type="pres">
      <dgm:prSet presAssocID="{FA01B838-753E-4027-AC77-7CA1E6301422}" presName="Name37" presStyleLbl="parChTrans1D2" presStyleIdx="0" presStyleCnt="3"/>
      <dgm:spPr/>
      <dgm:t>
        <a:bodyPr/>
        <a:lstStyle/>
        <a:p>
          <a:endParaRPr lang="ru-RU"/>
        </a:p>
      </dgm:t>
    </dgm:pt>
    <dgm:pt modelId="{E8656E16-2AE8-4D25-A0A4-F30BA1293383}" type="pres">
      <dgm:prSet presAssocID="{D399E1A5-A936-47EE-ABF6-65EB19468E3C}" presName="hierRoot2" presStyleCnt="0">
        <dgm:presLayoutVars>
          <dgm:hierBranch val="init"/>
        </dgm:presLayoutVars>
      </dgm:prSet>
      <dgm:spPr/>
    </dgm:pt>
    <dgm:pt modelId="{564872C2-2311-4D7D-86C8-5D430F503EF8}" type="pres">
      <dgm:prSet presAssocID="{D399E1A5-A936-47EE-ABF6-65EB19468E3C}" presName="rootComposite" presStyleCnt="0"/>
      <dgm:spPr/>
    </dgm:pt>
    <dgm:pt modelId="{4517178C-7E77-4A8D-9F19-AD73142D5C56}" type="pres">
      <dgm:prSet presAssocID="{D399E1A5-A936-47EE-ABF6-65EB19468E3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8DB7F9-6DE2-4A52-823C-CC8ABD1A496F}" type="pres">
      <dgm:prSet presAssocID="{D399E1A5-A936-47EE-ABF6-65EB19468E3C}" presName="rootConnector" presStyleLbl="node2" presStyleIdx="0" presStyleCnt="3"/>
      <dgm:spPr/>
      <dgm:t>
        <a:bodyPr/>
        <a:lstStyle/>
        <a:p>
          <a:endParaRPr lang="ru-RU"/>
        </a:p>
      </dgm:t>
    </dgm:pt>
    <dgm:pt modelId="{F4FFE253-7F3C-4FCD-A446-75B8853627F2}" type="pres">
      <dgm:prSet presAssocID="{D399E1A5-A936-47EE-ABF6-65EB19468E3C}" presName="hierChild4" presStyleCnt="0"/>
      <dgm:spPr/>
    </dgm:pt>
    <dgm:pt modelId="{52CF7900-FC3B-430F-9240-CD42971B864B}" type="pres">
      <dgm:prSet presAssocID="{D399E1A5-A936-47EE-ABF6-65EB19468E3C}" presName="hierChild5" presStyleCnt="0"/>
      <dgm:spPr/>
    </dgm:pt>
    <dgm:pt modelId="{18969671-A345-405A-B021-22DFE963A011}" type="pres">
      <dgm:prSet presAssocID="{0A9A4726-C570-4DB8-9FE9-A5CB9CDA9488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DC0EBA3-E395-48DD-B9E7-2391BB1432F5}" type="pres">
      <dgm:prSet presAssocID="{B2D7407A-DA8A-4834-8F86-48C215A540BD}" presName="hierRoot2" presStyleCnt="0">
        <dgm:presLayoutVars>
          <dgm:hierBranch val="init"/>
        </dgm:presLayoutVars>
      </dgm:prSet>
      <dgm:spPr/>
    </dgm:pt>
    <dgm:pt modelId="{CA9BC348-3023-4FA0-A110-373CF3D04C2C}" type="pres">
      <dgm:prSet presAssocID="{B2D7407A-DA8A-4834-8F86-48C215A540BD}" presName="rootComposite" presStyleCnt="0"/>
      <dgm:spPr/>
    </dgm:pt>
    <dgm:pt modelId="{78385A94-BF3D-4205-B245-997B958C859D}" type="pres">
      <dgm:prSet presAssocID="{B2D7407A-DA8A-4834-8F86-48C215A540B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2C517E-46D1-4A34-BA32-18FC9057CF8D}" type="pres">
      <dgm:prSet presAssocID="{B2D7407A-DA8A-4834-8F86-48C215A540BD}" presName="rootConnector" presStyleLbl="node2" presStyleIdx="1" presStyleCnt="3"/>
      <dgm:spPr/>
      <dgm:t>
        <a:bodyPr/>
        <a:lstStyle/>
        <a:p>
          <a:endParaRPr lang="ru-RU"/>
        </a:p>
      </dgm:t>
    </dgm:pt>
    <dgm:pt modelId="{71B3EB17-8BBB-432D-A7C8-56CA178196B9}" type="pres">
      <dgm:prSet presAssocID="{B2D7407A-DA8A-4834-8F86-48C215A540BD}" presName="hierChild4" presStyleCnt="0"/>
      <dgm:spPr/>
    </dgm:pt>
    <dgm:pt modelId="{A4F0545F-CA89-4CDD-A603-E90F82E5C943}" type="pres">
      <dgm:prSet presAssocID="{B2D7407A-DA8A-4834-8F86-48C215A540BD}" presName="hierChild5" presStyleCnt="0"/>
      <dgm:spPr/>
    </dgm:pt>
    <dgm:pt modelId="{3AF8B903-C9E2-441E-B29B-992464ECC6FB}" type="pres">
      <dgm:prSet presAssocID="{B55939D0-0646-4FA1-857E-98C29AB395C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0BF87CFE-6C62-44A2-BEDB-5DFF5E8A21D8}" type="pres">
      <dgm:prSet presAssocID="{31A9485B-F2A1-4948-90C2-7E82D5B094ED}" presName="hierRoot2" presStyleCnt="0">
        <dgm:presLayoutVars>
          <dgm:hierBranch val="init"/>
        </dgm:presLayoutVars>
      </dgm:prSet>
      <dgm:spPr/>
    </dgm:pt>
    <dgm:pt modelId="{FF479AF1-FBF7-46C1-B71C-1EF9A732FD55}" type="pres">
      <dgm:prSet presAssocID="{31A9485B-F2A1-4948-90C2-7E82D5B094ED}" presName="rootComposite" presStyleCnt="0"/>
      <dgm:spPr/>
    </dgm:pt>
    <dgm:pt modelId="{0BEFCF1C-0C4C-4BD2-A9E0-42438EB8E8E0}" type="pres">
      <dgm:prSet presAssocID="{31A9485B-F2A1-4948-90C2-7E82D5B094E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BE0B92-A1BE-4A8B-AE71-F77138D5CE4C}" type="pres">
      <dgm:prSet presAssocID="{31A9485B-F2A1-4948-90C2-7E82D5B094ED}" presName="rootConnector" presStyleLbl="node2" presStyleIdx="2" presStyleCnt="3"/>
      <dgm:spPr/>
      <dgm:t>
        <a:bodyPr/>
        <a:lstStyle/>
        <a:p>
          <a:endParaRPr lang="ru-RU"/>
        </a:p>
      </dgm:t>
    </dgm:pt>
    <dgm:pt modelId="{D5DA2588-86A5-43A5-842E-5C65A5AB5551}" type="pres">
      <dgm:prSet presAssocID="{31A9485B-F2A1-4948-90C2-7E82D5B094ED}" presName="hierChild4" presStyleCnt="0"/>
      <dgm:spPr/>
    </dgm:pt>
    <dgm:pt modelId="{ECDC00F2-2C70-437D-9AA6-0C8BDC6B1E14}" type="pres">
      <dgm:prSet presAssocID="{31A9485B-F2A1-4948-90C2-7E82D5B094ED}" presName="hierChild5" presStyleCnt="0"/>
      <dgm:spPr/>
    </dgm:pt>
    <dgm:pt modelId="{049A4803-0B00-460C-9DE1-E2B1644B38B6}" type="pres">
      <dgm:prSet presAssocID="{3F627ABE-35CB-447B-B80E-98B60E5D7D47}" presName="hierChild3" presStyleCnt="0"/>
      <dgm:spPr/>
    </dgm:pt>
  </dgm:ptLst>
  <dgm:cxnLst>
    <dgm:cxn modelId="{2DC2781C-4038-48A9-BD7E-D8B107B4104F}" type="presOf" srcId="{B2D7407A-DA8A-4834-8F86-48C215A540BD}" destId="{9E2C517E-46D1-4A34-BA32-18FC9057CF8D}" srcOrd="1" destOrd="0" presId="urn:microsoft.com/office/officeart/2005/8/layout/orgChart1"/>
    <dgm:cxn modelId="{2EC5770A-F2FE-4146-99BB-2997321470BF}" type="presOf" srcId="{31A9485B-F2A1-4948-90C2-7E82D5B094ED}" destId="{0BEFCF1C-0C4C-4BD2-A9E0-42438EB8E8E0}" srcOrd="0" destOrd="0" presId="urn:microsoft.com/office/officeart/2005/8/layout/orgChart1"/>
    <dgm:cxn modelId="{AE9148EA-B81F-418F-983E-D7B0BBF315A7}" type="presOf" srcId="{B55939D0-0646-4FA1-857E-98C29AB395C9}" destId="{3AF8B903-C9E2-441E-B29B-992464ECC6FB}" srcOrd="0" destOrd="0" presId="urn:microsoft.com/office/officeart/2005/8/layout/orgChart1"/>
    <dgm:cxn modelId="{6B9EBAAF-D1C1-42FD-B38E-979D72B65DDE}" type="presOf" srcId="{B2D7407A-DA8A-4834-8F86-48C215A540BD}" destId="{78385A94-BF3D-4205-B245-997B958C859D}" srcOrd="0" destOrd="0" presId="urn:microsoft.com/office/officeart/2005/8/layout/orgChart1"/>
    <dgm:cxn modelId="{11C14520-2FE2-46F1-981B-5D4764B47C1E}" type="presOf" srcId="{09C78321-DC02-4E93-9A95-6845C3EEC716}" destId="{CB984F91-EDE2-4162-89C3-562536FB1928}" srcOrd="0" destOrd="0" presId="urn:microsoft.com/office/officeart/2005/8/layout/orgChart1"/>
    <dgm:cxn modelId="{F044C8A4-D639-47BE-A835-5985A8B36387}" type="presOf" srcId="{3F627ABE-35CB-447B-B80E-98B60E5D7D47}" destId="{4C59D053-2F60-4B6A-8200-117D42595092}" srcOrd="1" destOrd="0" presId="urn:microsoft.com/office/officeart/2005/8/layout/orgChart1"/>
    <dgm:cxn modelId="{AF2238E3-DCED-41DA-9998-6EB551FC8A32}" type="presOf" srcId="{D399E1A5-A936-47EE-ABF6-65EB19468E3C}" destId="{4517178C-7E77-4A8D-9F19-AD73142D5C56}" srcOrd="0" destOrd="0" presId="urn:microsoft.com/office/officeart/2005/8/layout/orgChart1"/>
    <dgm:cxn modelId="{8823EC92-12E1-4C02-9ACE-CCF2556AE520}" type="presOf" srcId="{FA01B838-753E-4027-AC77-7CA1E6301422}" destId="{4AFA6F87-2364-4439-A2CC-F0C0368754B4}" srcOrd="0" destOrd="0" presId="urn:microsoft.com/office/officeart/2005/8/layout/orgChart1"/>
    <dgm:cxn modelId="{DE93A8A4-CD95-49C2-814A-7D29055AF8FF}" type="presOf" srcId="{31A9485B-F2A1-4948-90C2-7E82D5B094ED}" destId="{3CBE0B92-A1BE-4A8B-AE71-F77138D5CE4C}" srcOrd="1" destOrd="0" presId="urn:microsoft.com/office/officeart/2005/8/layout/orgChart1"/>
    <dgm:cxn modelId="{1EB408C6-F5CB-428A-A95F-1F48219C66A2}" srcId="{3F627ABE-35CB-447B-B80E-98B60E5D7D47}" destId="{D399E1A5-A936-47EE-ABF6-65EB19468E3C}" srcOrd="0" destOrd="0" parTransId="{FA01B838-753E-4027-AC77-7CA1E6301422}" sibTransId="{DF0C1735-C490-4EF3-B40A-0A7D5CE4C435}"/>
    <dgm:cxn modelId="{E7673C19-B4C2-4F32-AE2B-28BA5FA2168A}" type="presOf" srcId="{3F627ABE-35CB-447B-B80E-98B60E5D7D47}" destId="{A62A6714-A904-4DFB-920A-BC81F25BE6FB}" srcOrd="0" destOrd="0" presId="urn:microsoft.com/office/officeart/2005/8/layout/orgChart1"/>
    <dgm:cxn modelId="{3ACBAF3D-3140-4238-894F-11F3E73766B1}" srcId="{3F627ABE-35CB-447B-B80E-98B60E5D7D47}" destId="{31A9485B-F2A1-4948-90C2-7E82D5B094ED}" srcOrd="2" destOrd="0" parTransId="{B55939D0-0646-4FA1-857E-98C29AB395C9}" sibTransId="{F8680C51-3A87-483F-BAB8-F40749D7E45A}"/>
    <dgm:cxn modelId="{164F7F2A-7D46-4FE2-897C-960FFC90D24B}" type="presOf" srcId="{0A9A4726-C570-4DB8-9FE9-A5CB9CDA9488}" destId="{18969671-A345-405A-B021-22DFE963A011}" srcOrd="0" destOrd="0" presId="urn:microsoft.com/office/officeart/2005/8/layout/orgChart1"/>
    <dgm:cxn modelId="{61D6BE68-EEB5-401E-BB41-5C1D32FDE020}" srcId="{3F627ABE-35CB-447B-B80E-98B60E5D7D47}" destId="{B2D7407A-DA8A-4834-8F86-48C215A540BD}" srcOrd="1" destOrd="0" parTransId="{0A9A4726-C570-4DB8-9FE9-A5CB9CDA9488}" sibTransId="{3D5313DC-E1CB-44B2-AB22-4F8C0991E659}"/>
    <dgm:cxn modelId="{32235C85-F458-4794-BEF0-F3BE3B9133BC}" type="presOf" srcId="{D399E1A5-A936-47EE-ABF6-65EB19468E3C}" destId="{398DB7F9-6DE2-4A52-823C-CC8ABD1A496F}" srcOrd="1" destOrd="0" presId="urn:microsoft.com/office/officeart/2005/8/layout/orgChart1"/>
    <dgm:cxn modelId="{E7E54843-DD4D-4A0B-B400-6359DA6A4B9F}" srcId="{09C78321-DC02-4E93-9A95-6845C3EEC716}" destId="{3F627ABE-35CB-447B-B80E-98B60E5D7D47}" srcOrd="0" destOrd="0" parTransId="{C31DC988-4E74-4FE5-8394-06E762BCCE41}" sibTransId="{05D5F210-134A-42D4-8382-0B25C03E67A8}"/>
    <dgm:cxn modelId="{F57206DE-BEBB-4F20-A611-C10B474F7413}" type="presParOf" srcId="{CB984F91-EDE2-4162-89C3-562536FB1928}" destId="{477BBD51-CAB0-48CC-BC2E-6BF591D26ABC}" srcOrd="0" destOrd="0" presId="urn:microsoft.com/office/officeart/2005/8/layout/orgChart1"/>
    <dgm:cxn modelId="{0A379037-1C2B-4CE6-9C61-5FA0CF5D5A64}" type="presParOf" srcId="{477BBD51-CAB0-48CC-BC2E-6BF591D26ABC}" destId="{3B1F8352-EA1A-4807-91D3-94B1ECCCE569}" srcOrd="0" destOrd="0" presId="urn:microsoft.com/office/officeart/2005/8/layout/orgChart1"/>
    <dgm:cxn modelId="{D2E08A5E-FAF6-4918-8790-8454300C4E42}" type="presParOf" srcId="{3B1F8352-EA1A-4807-91D3-94B1ECCCE569}" destId="{A62A6714-A904-4DFB-920A-BC81F25BE6FB}" srcOrd="0" destOrd="0" presId="urn:microsoft.com/office/officeart/2005/8/layout/orgChart1"/>
    <dgm:cxn modelId="{BAA17C4F-D93F-4D08-9214-DB74BAE1ADC6}" type="presParOf" srcId="{3B1F8352-EA1A-4807-91D3-94B1ECCCE569}" destId="{4C59D053-2F60-4B6A-8200-117D42595092}" srcOrd="1" destOrd="0" presId="urn:microsoft.com/office/officeart/2005/8/layout/orgChart1"/>
    <dgm:cxn modelId="{C5ACF142-7E12-48E1-AE23-608C2EEDBC87}" type="presParOf" srcId="{477BBD51-CAB0-48CC-BC2E-6BF591D26ABC}" destId="{E0AE2206-8163-48BB-BB9E-62070F651083}" srcOrd="1" destOrd="0" presId="urn:microsoft.com/office/officeart/2005/8/layout/orgChart1"/>
    <dgm:cxn modelId="{FB9978F5-1A3A-40C2-B6C5-BA0F9C31E1EC}" type="presParOf" srcId="{E0AE2206-8163-48BB-BB9E-62070F651083}" destId="{4AFA6F87-2364-4439-A2CC-F0C0368754B4}" srcOrd="0" destOrd="0" presId="urn:microsoft.com/office/officeart/2005/8/layout/orgChart1"/>
    <dgm:cxn modelId="{E851D524-297F-493F-B6EE-25D929FE5F30}" type="presParOf" srcId="{E0AE2206-8163-48BB-BB9E-62070F651083}" destId="{E8656E16-2AE8-4D25-A0A4-F30BA1293383}" srcOrd="1" destOrd="0" presId="urn:microsoft.com/office/officeart/2005/8/layout/orgChart1"/>
    <dgm:cxn modelId="{65624D31-0283-47E7-B26A-12C28E8C0667}" type="presParOf" srcId="{E8656E16-2AE8-4D25-A0A4-F30BA1293383}" destId="{564872C2-2311-4D7D-86C8-5D430F503EF8}" srcOrd="0" destOrd="0" presId="urn:microsoft.com/office/officeart/2005/8/layout/orgChart1"/>
    <dgm:cxn modelId="{61D17FA6-683B-450F-BFE0-EE11CB64256B}" type="presParOf" srcId="{564872C2-2311-4D7D-86C8-5D430F503EF8}" destId="{4517178C-7E77-4A8D-9F19-AD73142D5C56}" srcOrd="0" destOrd="0" presId="urn:microsoft.com/office/officeart/2005/8/layout/orgChart1"/>
    <dgm:cxn modelId="{710A0133-C37B-4021-99C1-4E093F391BBD}" type="presParOf" srcId="{564872C2-2311-4D7D-86C8-5D430F503EF8}" destId="{398DB7F9-6DE2-4A52-823C-CC8ABD1A496F}" srcOrd="1" destOrd="0" presId="urn:microsoft.com/office/officeart/2005/8/layout/orgChart1"/>
    <dgm:cxn modelId="{7CED8DAA-D361-4C24-942F-417BAFB1F5CF}" type="presParOf" srcId="{E8656E16-2AE8-4D25-A0A4-F30BA1293383}" destId="{F4FFE253-7F3C-4FCD-A446-75B8853627F2}" srcOrd="1" destOrd="0" presId="urn:microsoft.com/office/officeart/2005/8/layout/orgChart1"/>
    <dgm:cxn modelId="{A55E2064-967E-4ED4-844D-B4C95A2BC4CD}" type="presParOf" srcId="{E8656E16-2AE8-4D25-A0A4-F30BA1293383}" destId="{52CF7900-FC3B-430F-9240-CD42971B864B}" srcOrd="2" destOrd="0" presId="urn:microsoft.com/office/officeart/2005/8/layout/orgChart1"/>
    <dgm:cxn modelId="{08972010-5969-455A-9070-336FB7689311}" type="presParOf" srcId="{E0AE2206-8163-48BB-BB9E-62070F651083}" destId="{18969671-A345-405A-B021-22DFE963A011}" srcOrd="2" destOrd="0" presId="urn:microsoft.com/office/officeart/2005/8/layout/orgChart1"/>
    <dgm:cxn modelId="{7E09FE37-DFF8-4BBE-8D47-AE5FBE9308A2}" type="presParOf" srcId="{E0AE2206-8163-48BB-BB9E-62070F651083}" destId="{4DC0EBA3-E395-48DD-B9E7-2391BB1432F5}" srcOrd="3" destOrd="0" presId="urn:microsoft.com/office/officeart/2005/8/layout/orgChart1"/>
    <dgm:cxn modelId="{819878CC-74CD-47FB-A4E6-A37F68C6CDE1}" type="presParOf" srcId="{4DC0EBA3-E395-48DD-B9E7-2391BB1432F5}" destId="{CA9BC348-3023-4FA0-A110-373CF3D04C2C}" srcOrd="0" destOrd="0" presId="urn:microsoft.com/office/officeart/2005/8/layout/orgChart1"/>
    <dgm:cxn modelId="{10077C18-2A6D-40D8-B248-33FE88F06863}" type="presParOf" srcId="{CA9BC348-3023-4FA0-A110-373CF3D04C2C}" destId="{78385A94-BF3D-4205-B245-997B958C859D}" srcOrd="0" destOrd="0" presId="urn:microsoft.com/office/officeart/2005/8/layout/orgChart1"/>
    <dgm:cxn modelId="{7B3B2B06-D9C8-4891-B338-259238190EF8}" type="presParOf" srcId="{CA9BC348-3023-4FA0-A110-373CF3D04C2C}" destId="{9E2C517E-46D1-4A34-BA32-18FC9057CF8D}" srcOrd="1" destOrd="0" presId="urn:microsoft.com/office/officeart/2005/8/layout/orgChart1"/>
    <dgm:cxn modelId="{540823E1-473A-4C66-B6B5-8205B70AEE8F}" type="presParOf" srcId="{4DC0EBA3-E395-48DD-B9E7-2391BB1432F5}" destId="{71B3EB17-8BBB-432D-A7C8-56CA178196B9}" srcOrd="1" destOrd="0" presId="urn:microsoft.com/office/officeart/2005/8/layout/orgChart1"/>
    <dgm:cxn modelId="{E3D65057-B6F9-4A2D-8D1C-F1EAEED760E8}" type="presParOf" srcId="{4DC0EBA3-E395-48DD-B9E7-2391BB1432F5}" destId="{A4F0545F-CA89-4CDD-A603-E90F82E5C943}" srcOrd="2" destOrd="0" presId="urn:microsoft.com/office/officeart/2005/8/layout/orgChart1"/>
    <dgm:cxn modelId="{E3C1CE69-F3E6-4A99-BFB7-D1FB56C3ED9A}" type="presParOf" srcId="{E0AE2206-8163-48BB-BB9E-62070F651083}" destId="{3AF8B903-C9E2-441E-B29B-992464ECC6FB}" srcOrd="4" destOrd="0" presId="urn:microsoft.com/office/officeart/2005/8/layout/orgChart1"/>
    <dgm:cxn modelId="{897ACF10-267A-4656-8004-0D7276DF6F9E}" type="presParOf" srcId="{E0AE2206-8163-48BB-BB9E-62070F651083}" destId="{0BF87CFE-6C62-44A2-BEDB-5DFF5E8A21D8}" srcOrd="5" destOrd="0" presId="urn:microsoft.com/office/officeart/2005/8/layout/orgChart1"/>
    <dgm:cxn modelId="{7C66AD92-601A-4BA1-A607-052EACB79C3C}" type="presParOf" srcId="{0BF87CFE-6C62-44A2-BEDB-5DFF5E8A21D8}" destId="{FF479AF1-FBF7-46C1-B71C-1EF9A732FD55}" srcOrd="0" destOrd="0" presId="urn:microsoft.com/office/officeart/2005/8/layout/orgChart1"/>
    <dgm:cxn modelId="{2B625F42-A2EA-446B-B95E-043B5B3D197B}" type="presParOf" srcId="{FF479AF1-FBF7-46C1-B71C-1EF9A732FD55}" destId="{0BEFCF1C-0C4C-4BD2-A9E0-42438EB8E8E0}" srcOrd="0" destOrd="0" presId="urn:microsoft.com/office/officeart/2005/8/layout/orgChart1"/>
    <dgm:cxn modelId="{F1F2515F-C33B-44D7-82A7-3F3A972F6B95}" type="presParOf" srcId="{FF479AF1-FBF7-46C1-B71C-1EF9A732FD55}" destId="{3CBE0B92-A1BE-4A8B-AE71-F77138D5CE4C}" srcOrd="1" destOrd="0" presId="urn:microsoft.com/office/officeart/2005/8/layout/orgChart1"/>
    <dgm:cxn modelId="{63D7FB48-5A69-4A55-9BDB-FFF715BB3A6E}" type="presParOf" srcId="{0BF87CFE-6C62-44A2-BEDB-5DFF5E8A21D8}" destId="{D5DA2588-86A5-43A5-842E-5C65A5AB5551}" srcOrd="1" destOrd="0" presId="urn:microsoft.com/office/officeart/2005/8/layout/orgChart1"/>
    <dgm:cxn modelId="{232CFB66-1671-4534-B386-FAB1C1B1F1C2}" type="presParOf" srcId="{0BF87CFE-6C62-44A2-BEDB-5DFF5E8A21D8}" destId="{ECDC00F2-2C70-437D-9AA6-0C8BDC6B1E14}" srcOrd="2" destOrd="0" presId="urn:microsoft.com/office/officeart/2005/8/layout/orgChart1"/>
    <dgm:cxn modelId="{E6E93C34-737E-40FE-92DA-A687C93D3862}" type="presParOf" srcId="{477BBD51-CAB0-48CC-BC2E-6BF591D26ABC}" destId="{049A4803-0B00-460C-9DE1-E2B1644B38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8B903-C9E2-441E-B29B-992464ECC6FB}">
      <dsp:nvSpPr>
        <dsp:cNvPr id="0" name=""/>
        <dsp:cNvSpPr/>
      </dsp:nvSpPr>
      <dsp:spPr>
        <a:xfrm>
          <a:off x="3564396" y="1705828"/>
          <a:ext cx="2521836" cy="437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934"/>
              </a:lnTo>
              <a:lnTo>
                <a:pt x="1739337" y="150934"/>
              </a:lnTo>
              <a:lnTo>
                <a:pt x="1739337" y="301868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69671-A345-405A-B021-22DFE963A011}">
      <dsp:nvSpPr>
        <dsp:cNvPr id="0" name=""/>
        <dsp:cNvSpPr/>
      </dsp:nvSpPr>
      <dsp:spPr>
        <a:xfrm>
          <a:off x="3518676" y="1705828"/>
          <a:ext cx="91440" cy="4376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868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A6F87-2364-4439-A2CC-F0C0368754B4}">
      <dsp:nvSpPr>
        <dsp:cNvPr id="0" name=""/>
        <dsp:cNvSpPr/>
      </dsp:nvSpPr>
      <dsp:spPr>
        <a:xfrm>
          <a:off x="1042559" y="1705828"/>
          <a:ext cx="2521836" cy="437674"/>
        </a:xfrm>
        <a:custGeom>
          <a:avLst/>
          <a:gdLst/>
          <a:ahLst/>
          <a:cxnLst/>
          <a:rect l="0" t="0" r="0" b="0"/>
          <a:pathLst>
            <a:path>
              <a:moveTo>
                <a:pt x="1739337" y="0"/>
              </a:moveTo>
              <a:lnTo>
                <a:pt x="1739337" y="150934"/>
              </a:lnTo>
              <a:lnTo>
                <a:pt x="0" y="150934"/>
              </a:lnTo>
              <a:lnTo>
                <a:pt x="0" y="301868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A6714-A904-4DFB-920A-BC81F25BE6FB}">
      <dsp:nvSpPr>
        <dsp:cNvPr id="0" name=""/>
        <dsp:cNvSpPr/>
      </dsp:nvSpPr>
      <dsp:spPr>
        <a:xfrm>
          <a:off x="2067654" y="168967"/>
          <a:ext cx="2993482" cy="1536861"/>
        </a:xfrm>
        <a:prstGeom prst="rect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solidFill>
            <a:srgbClr val="FFC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cap="none" spc="0">
              <a:ln w="635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rPr>
            <a:t>портфолио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cap="none" spc="0">
              <a:ln w="635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rPr>
            <a:t>Иванов</a:t>
          </a:r>
        </a:p>
      </dsp:txBody>
      <dsp:txXfrm>
        <a:off x="2067654" y="168967"/>
        <a:ext cx="2993482" cy="1536861"/>
      </dsp:txXfrm>
    </dsp:sp>
    <dsp:sp modelId="{4517178C-7E77-4A8D-9F19-AD73142D5C56}">
      <dsp:nvSpPr>
        <dsp:cNvPr id="0" name=""/>
        <dsp:cNvSpPr/>
      </dsp:nvSpPr>
      <dsp:spPr>
        <a:xfrm>
          <a:off x="478" y="2143502"/>
          <a:ext cx="2084162" cy="1042081"/>
        </a:xfrm>
        <a:prstGeom prst="rect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>
              <a:ln w="635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+mn-ea"/>
              <a:cs typeface="+mn-cs"/>
            </a:rPr>
            <a:t>раздел 1</a:t>
          </a:r>
        </a:p>
      </dsp:txBody>
      <dsp:txXfrm>
        <a:off x="478" y="2143502"/>
        <a:ext cx="2084162" cy="1042081"/>
      </dsp:txXfrm>
    </dsp:sp>
    <dsp:sp modelId="{78385A94-BF3D-4205-B245-997B958C859D}">
      <dsp:nvSpPr>
        <dsp:cNvPr id="0" name=""/>
        <dsp:cNvSpPr/>
      </dsp:nvSpPr>
      <dsp:spPr>
        <a:xfrm>
          <a:off x="2522314" y="2143502"/>
          <a:ext cx="2084162" cy="1042081"/>
        </a:xfrm>
        <a:prstGeom prst="rect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>
              <a:ln w="635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+mn-ea"/>
              <a:cs typeface="+mn-cs"/>
            </a:rPr>
            <a:t>раздел 2</a:t>
          </a:r>
        </a:p>
      </dsp:txBody>
      <dsp:txXfrm>
        <a:off x="2522314" y="2143502"/>
        <a:ext cx="2084162" cy="1042081"/>
      </dsp:txXfrm>
    </dsp:sp>
    <dsp:sp modelId="{0BEFCF1C-0C4C-4BD2-A9E0-42438EB8E8E0}">
      <dsp:nvSpPr>
        <dsp:cNvPr id="0" name=""/>
        <dsp:cNvSpPr/>
      </dsp:nvSpPr>
      <dsp:spPr>
        <a:xfrm>
          <a:off x="5044151" y="2143502"/>
          <a:ext cx="2084162" cy="1042081"/>
        </a:xfrm>
        <a:prstGeom prst="rect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>
              <a:ln w="635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+mn-ea"/>
              <a:cs typeface="+mn-cs"/>
            </a:rPr>
            <a:t>раздел 3</a:t>
          </a:r>
        </a:p>
      </dsp:txBody>
      <dsp:txXfrm>
        <a:off x="5044151" y="2143502"/>
        <a:ext cx="2084162" cy="1042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C215-EBA7-427D-A13B-13DCEDAEEE5E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C02-345F-490E-A280-DFCF28864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4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C215-EBA7-427D-A13B-13DCEDAEEE5E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C02-345F-490E-A280-DFCF28864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8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C215-EBA7-427D-A13B-13DCEDAEEE5E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C02-345F-490E-A280-DFCF28864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02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C215-EBA7-427D-A13B-13DCEDAEEE5E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C02-345F-490E-A280-DFCF28864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67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C215-EBA7-427D-A13B-13DCEDAEEE5E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C02-345F-490E-A280-DFCF28864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37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C215-EBA7-427D-A13B-13DCEDAEEE5E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C02-345F-490E-A280-DFCF28864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11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C215-EBA7-427D-A13B-13DCEDAEEE5E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C02-345F-490E-A280-DFCF28864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67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C215-EBA7-427D-A13B-13DCEDAEEE5E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C02-345F-490E-A280-DFCF28864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52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C215-EBA7-427D-A13B-13DCEDAEEE5E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C02-345F-490E-A280-DFCF28864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68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C215-EBA7-427D-A13B-13DCEDAEEE5E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C02-345F-490E-A280-DFCF28864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1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C215-EBA7-427D-A13B-13DCEDAEEE5E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C02-345F-490E-A280-DFCF28864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2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4C215-EBA7-427D-A13B-13DCEDAEEE5E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B2C02-345F-490E-A280-DFCF28864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19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" y="0"/>
            <a:ext cx="9130179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627534"/>
            <a:ext cx="7772400" cy="2268252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ln w="1905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Arno Pro Smbd SmText" pitchFamily="18" charset="0"/>
              </a:rPr>
              <a:t>АТТЕСТАЦИЯ</a:t>
            </a:r>
            <a:br>
              <a:rPr lang="ru-RU" sz="4800" b="1" i="1" dirty="0" smtClean="0">
                <a:ln w="1905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Arno Pro Smbd SmText" pitchFamily="18" charset="0"/>
              </a:rPr>
            </a:br>
            <a:r>
              <a:rPr lang="ru-RU" sz="4800" b="1" i="1" dirty="0" smtClean="0">
                <a:ln w="1905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Arno Pro Smbd SmText" pitchFamily="18" charset="0"/>
              </a:rPr>
              <a:t>ПЕДАГОГИЧЕСКИХ РАБОТНИКОВ</a:t>
            </a:r>
            <a:endParaRPr lang="ru-RU" sz="4800" b="1" i="1" dirty="0">
              <a:ln w="1905"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60000" endA="900" endPos="58000" dir="5400000" sy="-100000" algn="bl" rotWithShape="0"/>
              </a:effectLst>
              <a:latin typeface="Arno Pro Smbd SmText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7814"/>
            <a:ext cx="6400800" cy="131445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cs typeface="Vijaya" panose="020B0604020202020204" pitchFamily="34" charset="0"/>
              </a:rPr>
              <a:t>Едоменкова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cs typeface="Vijaya" panose="020B0604020202020204" pitchFamily="34" charset="0"/>
              </a:rPr>
              <a:t> Лариса Алексеевна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cs typeface="Vijaya" panose="020B0604020202020204" pitchFamily="34" charset="0"/>
            </a:endParaRP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Arno Pro Smbd SmText" pitchFamily="18" charset="0"/>
                <a:cs typeface="Vijaya" panose="020B0604020202020204" pitchFamily="34" charset="0"/>
              </a:rPr>
              <a:t>методист методической службы</a:t>
            </a:r>
          </a:p>
          <a:p>
            <a:endParaRPr lang="ru-RU" b="1" i="1" dirty="0">
              <a:solidFill>
                <a:schemeClr val="accent2">
                  <a:lumMod val="50000"/>
                </a:schemeClr>
              </a:solidFill>
              <a:latin typeface="Arno Pro Smbd SmText" pitchFamily="18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7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78"/>
            <a:ext cx="9144000" cy="51435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303498"/>
            <a:ext cx="7772400" cy="378042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Оформление приложения</a:t>
            </a:r>
            <a:endParaRPr lang="ru-RU" sz="3200" u="sng" dirty="0">
              <a:latin typeface="Arno Pro Smbd SmText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403648" y="843558"/>
            <a:ext cx="7344816" cy="405045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приложении к заявлению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раскрываются пункты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нумерации в заявлении: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 достижение обучающимися положительной динамики результатов освоения образовательных программ по итогам мониторингов, проводимых организацией.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системы образования, проводимого в порядке, установленном постановлением Правительства Российской Федерации от 5 августа 2013 г. № 662, не проводился.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обучающихся развиваю способности к научной (интеллектуальной), творческой, физкультурно-спортивной деятельности.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Вношу личный вклад в повышение качества образования на основе совершенствования методов обучения и воспитания, транслирование в педагогических коллективах опыта практических результатов своей профессиональной деятельности (</a:t>
            </a:r>
            <a:r>
              <a:rPr lang="ru-RU" sz="3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высшей категории в </a:t>
            </a:r>
            <a:r>
              <a:rPr lang="ru-RU" sz="3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деятельности</a:t>
            </a:r>
            <a:r>
              <a:rPr lang="ru-RU" sz="3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высшей категории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Принимаю активное участие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6482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78"/>
            <a:ext cx="9144000" cy="51435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303498"/>
            <a:ext cx="7772400" cy="378042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Оформление приложения</a:t>
            </a:r>
            <a:endParaRPr lang="ru-RU" sz="3200" u="sng" dirty="0">
              <a:latin typeface="Arno Pro Smbd SmText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843558"/>
            <a:ext cx="7391174" cy="4050450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всероссийский конкурс детского музыкального творчества «Лира» - диплом 1 степени (2015), диплом 2 степени (2016), диплом 3 степени (2016);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всероссийский конкурс детского творчества «Созвездие талантов» - диплом 3 степени (2016);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всероссийский конкурс детского творчества «В мире прекрасного» - диплом 2 степени (2015);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всероссийский конкурс детского творчества «</a:t>
            </a:r>
            <a:r>
              <a:rPr lang="ru-RU" dirty="0" err="1" smtClean="0">
                <a:solidFill>
                  <a:schemeClr val="tx1"/>
                </a:solidFill>
              </a:rPr>
              <a:t>Рассударики</a:t>
            </a:r>
            <a:r>
              <a:rPr lang="ru-RU" dirty="0" smtClean="0">
                <a:solidFill>
                  <a:schemeClr val="tx1"/>
                </a:solidFill>
              </a:rPr>
              <a:t>» - диплом 2 степени (2015), диплом 3 степени (2015), диплом лауреата (2015);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всероссийский конкурс детского творчества «Талант с колыбели» - диплом 3 степени (2014), диплом лауреата (2014);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всероссийский конкурс детского творчества «</a:t>
            </a:r>
            <a:r>
              <a:rPr lang="ru-RU" dirty="0" err="1" smtClean="0">
                <a:solidFill>
                  <a:schemeClr val="tx1"/>
                </a:solidFill>
              </a:rPr>
              <a:t>Талантоха</a:t>
            </a:r>
            <a:r>
              <a:rPr lang="ru-RU" dirty="0" smtClean="0">
                <a:solidFill>
                  <a:schemeClr val="tx1"/>
                </a:solidFill>
              </a:rPr>
              <a:t>» - диплом 1 степени (2014, 2015),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областной конкурс «Салют, Вдохновение» (2015);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областной конкурс «Факел Надежды» - диплом 2 степени (2015), диплом 3 степени (2015);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err="1" smtClean="0">
                <a:solidFill>
                  <a:schemeClr val="tx1"/>
                </a:solidFill>
              </a:rPr>
              <a:t>ф</a:t>
            </a:r>
            <a:r>
              <a:rPr lang="x-none" smtClean="0">
                <a:solidFill>
                  <a:schemeClr val="tx1"/>
                </a:solidFill>
              </a:rPr>
              <a:t>естиваль-конкурс детского и юношеского творчества образовательных организаций, посвященного 70-летию Победы в Великой Отечественной </a:t>
            </a:r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x-none" smtClean="0">
                <a:solidFill>
                  <a:schemeClr val="tx1"/>
                </a:solidFill>
              </a:rPr>
              <a:t>ойне</a:t>
            </a:r>
            <a:r>
              <a:rPr lang="ru-RU" dirty="0" smtClean="0">
                <a:solidFill>
                  <a:schemeClr val="tx1"/>
                </a:solidFill>
              </a:rPr>
              <a:t> (2015);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окружной конкурс </a:t>
            </a:r>
            <a:r>
              <a:rPr lang="x-none" smtClean="0">
                <a:solidFill>
                  <a:schemeClr val="tx1"/>
                </a:solidFill>
              </a:rPr>
              <a:t>«К подвиг</a:t>
            </a:r>
            <a:r>
              <a:rPr lang="ru-RU" dirty="0" smtClean="0">
                <a:solidFill>
                  <a:schemeClr val="tx1"/>
                </a:solidFill>
              </a:rPr>
              <a:t>у</a:t>
            </a:r>
            <a:r>
              <a:rPr lang="x-none" smtClean="0">
                <a:solidFill>
                  <a:schemeClr val="tx1"/>
                </a:solidFill>
              </a:rPr>
              <a:t> героев сердцем прикоснись»</a:t>
            </a:r>
            <a:r>
              <a:rPr lang="ru-RU" dirty="0" smtClean="0">
                <a:solidFill>
                  <a:schemeClr val="tx1"/>
                </a:solidFill>
              </a:rPr>
              <a:t> - диплом 3 степени (2014).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6482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78"/>
            <a:ext cx="9144000" cy="51435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303498"/>
            <a:ext cx="7772400" cy="378042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Оформление листа самооценки</a:t>
            </a:r>
            <a:endParaRPr lang="ru-RU" sz="3200" u="sng" dirty="0">
              <a:latin typeface="Arno Pro Smbd SmText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259632" y="843558"/>
            <a:ext cx="7128792" cy="38164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листе самооценки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педагогической деятельности предлагается оценить ряд утверждений, которые отражают отдельные действия и качества, необходимые для профессиональной педагогической деятельности, используя 5-ти балльную шкалу: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Вы абсолютно согласны с утверждением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Вы скорее согласны с утверждением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Вы выбираете нечто среднее, ваше мнение зависит от ситуации, обстоятельств, дополнительных факторов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Вы скорее не согласны с утверждением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Вы абсолютно не согласны с утверждением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отмечаются знаком «+» в соответствующей колонке.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610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78"/>
            <a:ext cx="9144000" cy="51435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303498"/>
            <a:ext cx="7772400" cy="378042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Оформление списка экспертов</a:t>
            </a:r>
            <a:endParaRPr lang="ru-RU" sz="3200" u="sng" dirty="0">
              <a:latin typeface="Arno Pro Smbd SmText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47664" y="843558"/>
            <a:ext cx="6840760" cy="405045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экспертов оформляется в виде таблицы: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754046"/>
              </p:ext>
            </p:extLst>
          </p:nvPr>
        </p:nvGraphicFramePr>
        <p:xfrm>
          <a:off x="1619672" y="1959501"/>
          <a:ext cx="6840761" cy="133013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3801"/>
                <a:gridCol w="1510415"/>
                <a:gridCol w="1080120"/>
                <a:gridCol w="1296144"/>
                <a:gridCol w="1296144"/>
                <a:gridCol w="1224137"/>
              </a:tblGrid>
              <a:tr h="1047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ФИО аттестующегося сотрудника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УДО,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должность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 действия категории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какую категорию претендует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Эксперты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8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3709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78"/>
            <a:ext cx="9144000" cy="51435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259632" y="411510"/>
            <a:ext cx="7270576" cy="864096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Оформление графика открытых  занятий</a:t>
            </a:r>
            <a:br>
              <a:rPr lang="ru-RU" sz="3200" u="sng" dirty="0" smtClean="0">
                <a:latin typeface="Arno Pro Smbd SmText" pitchFamily="18" charset="0"/>
              </a:rPr>
            </a:br>
            <a:endParaRPr lang="ru-RU" sz="3200" u="sng" dirty="0">
              <a:latin typeface="Arno Pro Smbd SmText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31640" y="1275606"/>
            <a:ext cx="7344816" cy="361840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открытых занятий оформляется в виде таблицы</a:t>
            </a:r>
          </a:p>
          <a:p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874215"/>
              </p:ext>
            </p:extLst>
          </p:nvPr>
        </p:nvGraphicFramePr>
        <p:xfrm>
          <a:off x="1547664" y="2173404"/>
          <a:ext cx="7128793" cy="1809891"/>
        </p:xfrm>
        <a:graphic>
          <a:graphicData uri="http://schemas.openxmlformats.org/drawingml/2006/table">
            <a:tbl>
              <a:tblPr firstRow="1" firstCol="1" bandRow="1"/>
              <a:tblGrid>
                <a:gridCol w="640003"/>
                <a:gridCol w="2923726"/>
                <a:gridCol w="1782532"/>
                <a:gridCol w="1782532"/>
              </a:tblGrid>
              <a:tr h="369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 занятий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Место проведения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9289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907704" y="339502"/>
            <a:ext cx="6336704" cy="1080120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endParaRPr lang="ru-RU" sz="32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907704" y="1491630"/>
            <a:ext cx="6696744" cy="3168352"/>
          </a:xfrm>
        </p:spPr>
        <p:txBody>
          <a:bodyPr>
            <a:normAutofit fontScale="32500" lnSpcReduction="20000"/>
          </a:bodyPr>
          <a:lstStyle/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портфолио включает в себя титульный лист портфолио, визитную карточку, разделы, количество и наименование которых зависит от показателей, позволяющих осуществить всесторонний анализ профессиональной деятельности педагогических  работников. Могут быть помещены иллюстрирующие деятельность фотоматериалы (не более 10-12 фотографий). Портфолио педагогического работника создается в электронном виде и сдается в методическую службу. В бумажном виде (оформляется в папке-накопителе) подписывается руководителем структурного отделения и храниться у педагога или в отделе. Папка и собранные в ней материалы должны иметь эстетичный вид, каждый раздел должен иметь титульный лист. Каждый отдельный материал, включенный в Портфолио, должен датироваться.</a:t>
            </a:r>
            <a:endParaRPr lang="ru-RU" sz="5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0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907704" y="339502"/>
            <a:ext cx="6336704" cy="1080120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3200" i="1" u="sng" dirty="0" smtClean="0">
                <a:latin typeface="Arno Pro Smbd SmText" pitchFamily="18" charset="0"/>
              </a:rPr>
              <a:t>Титульный лист</a:t>
            </a:r>
            <a:endParaRPr lang="ru-RU" sz="32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907704" y="1491630"/>
            <a:ext cx="6696744" cy="3312368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полное название учреждения, название документа, полностью ФИО работника, должность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3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4069" y="267494"/>
            <a:ext cx="3087771" cy="1080120"/>
          </a:xfrm>
        </p:spPr>
        <p:txBody>
          <a:bodyPr>
            <a:normAutofit/>
          </a:bodyPr>
          <a:lstStyle/>
          <a:p>
            <a:pPr algn="l"/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3200" i="1" u="sng" dirty="0" smtClean="0">
                <a:latin typeface="Arno Pro Smbd SmText" pitchFamily="18" charset="0"/>
              </a:rPr>
              <a:t>Титульный лист</a:t>
            </a:r>
            <a:endParaRPr lang="ru-RU" sz="32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907704" y="1491630"/>
            <a:ext cx="6696744" cy="3312368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9502"/>
            <a:ext cx="5112568" cy="463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631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907704" y="339502"/>
            <a:ext cx="6336704" cy="1080120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3200" u="sng" dirty="0" smtClean="0">
                <a:latin typeface="Arno Pro Smbd SmText" pitchFamily="18" charset="0"/>
              </a:rPr>
              <a:t>С</a:t>
            </a:r>
            <a:r>
              <a:rPr lang="ru-RU" sz="3200" i="1" u="sng" dirty="0" smtClean="0">
                <a:latin typeface="Arno Pro Smbd SmText" pitchFamily="18" charset="0"/>
              </a:rPr>
              <a:t>одержание </a:t>
            </a:r>
            <a:endParaRPr lang="ru-RU" sz="32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051720" y="1707654"/>
            <a:ext cx="6696744" cy="280831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52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1. </a:t>
            </a:r>
            <a:r>
              <a:rPr lang="ru-RU" sz="5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«Визитная карточка педагогического работника»……………………………..1</a:t>
            </a:r>
            <a:endParaRPr lang="ru-RU" sz="52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52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2. </a:t>
            </a:r>
            <a:r>
              <a:rPr lang="ru-RU" sz="5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5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Самообразование и повышение квалификации»……………………………...3</a:t>
            </a:r>
            <a:endParaRPr lang="ru-RU" sz="52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52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3. </a:t>
            </a:r>
            <a:r>
              <a:rPr lang="ru-RU" sz="5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«Научно - методическая деятельность»…………………………….…………18</a:t>
            </a:r>
            <a:endParaRPr lang="ru-RU" sz="52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52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4. </a:t>
            </a:r>
            <a:r>
              <a:rPr lang="ru-RU" sz="5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«Организация образовательного процесса»…………….…………………….26</a:t>
            </a:r>
            <a:endParaRPr lang="ru-RU" sz="52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</a:pPr>
            <a:r>
              <a:rPr lang="ru-RU" sz="52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5. </a:t>
            </a:r>
            <a:r>
              <a:rPr lang="ru-RU" sz="5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«Воспитательная работа»…………………………………..…………………..34</a:t>
            </a:r>
            <a:endParaRPr lang="ru-RU" sz="52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52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6. </a:t>
            </a:r>
            <a:r>
              <a:rPr lang="ru-RU" sz="5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«Работа с родителями»…………………………………………………………45</a:t>
            </a:r>
            <a:endParaRPr lang="ru-RU" sz="52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</a:pPr>
            <a:r>
              <a:rPr lang="ru-RU" sz="52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7. </a:t>
            </a:r>
            <a:r>
              <a:rPr lang="ru-RU" sz="5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Результативность деятельности за последние 5 лет………………………….49</a:t>
            </a:r>
            <a:endParaRPr lang="ru-RU" sz="52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5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339502"/>
            <a:ext cx="7776864" cy="1296144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2200" i="1" u="sng" dirty="0" smtClean="0">
                <a:latin typeface="Arno Pro Smbd SmText" pitchFamily="18" charset="0"/>
              </a:rPr>
              <a:t>Раздел 1. «Визитная карточка педагогического работника»</a:t>
            </a:r>
            <a:endParaRPr lang="ru-RU" sz="22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1491630"/>
            <a:ext cx="7200800" cy="3312368"/>
          </a:xfrm>
        </p:spPr>
        <p:txBody>
          <a:bodyPr>
            <a:normAutofit fontScale="55000" lnSpcReduction="20000"/>
          </a:bodyPr>
          <a:lstStyle/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фамилия, имя, отчество, год рождения;</a:t>
            </a:r>
          </a:p>
          <a:p>
            <a:pPr marL="457200" lvl="0" indent="-457200" algn="just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структурного подразделения;</a:t>
            </a:r>
          </a:p>
          <a:p>
            <a:pPr marL="457200" lvl="0" indent="-457200" algn="just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(что и когда окончил, полученная специальность и квалификация по диплому);</a:t>
            </a:r>
          </a:p>
          <a:p>
            <a:pPr marL="457200" lvl="0" indent="-457200" algn="just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должность, дополнительная нагрузка;</a:t>
            </a:r>
          </a:p>
          <a:p>
            <a:pPr marL="457200" lvl="0" indent="-457200" algn="just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детского объединения, секции, школы, студии в которой работает педагог;</a:t>
            </a:r>
          </a:p>
          <a:p>
            <a:pPr marL="457200" lvl="0" indent="-457200" algn="just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и педагогический стаж, стаж работы в данном учреждении;</a:t>
            </a:r>
          </a:p>
          <a:p>
            <a:pPr marL="457200" lvl="0" indent="-457200" algn="just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квалификационной категории, срок действия;</a:t>
            </a:r>
          </a:p>
          <a:p>
            <a:pPr marL="457200" lvl="0" indent="-457200" algn="just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образования, выписка из приказа о наличии квалификационной категории (или аттестационный лист), подтверждающих наличие ученых и почетных званий и степеней;</a:t>
            </a:r>
          </a:p>
          <a:p>
            <a:pPr marL="457200" lvl="0" indent="-457200" algn="just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инструкция.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17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78"/>
            <a:ext cx="9144000" cy="51435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303498"/>
            <a:ext cx="7772400" cy="540060"/>
          </a:xfrm>
        </p:spPr>
        <p:txBody>
          <a:bodyPr>
            <a:normAutofit fontScale="90000"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Правовые основы процедуры аттестации</a:t>
            </a:r>
            <a:endParaRPr lang="ru-RU" sz="3200" u="sng" dirty="0">
              <a:latin typeface="Arno Pro Smbd SmText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907704" y="865836"/>
            <a:ext cx="6624736" cy="3974166"/>
          </a:xfrm>
        </p:spPr>
        <p:txBody>
          <a:bodyPr>
            <a:normAutofit fontScale="92500" lnSpcReduction="20000"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 от 7 апреля 2014 г. N 276 г. Москва «Об утверждении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и социального развития Российской Федерации от 26 августа 2010 г. N 761н «Об утверждении Единого квалификационного справочника должностей руководителей, специалистов и служащих», раздел «Квалификационные характеристики должностей работников образования»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России от 08.09.2015 N 613н «Об утверждении профессионального стандарта «Педагог дополнительного образования детей и взрослых» (Зарегистрировано в Минюсте России 24.09.2015 N 38994).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64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339502"/>
            <a:ext cx="7776864" cy="1296144"/>
          </a:xfrm>
        </p:spPr>
        <p:txBody>
          <a:bodyPr>
            <a:normAutofit fontScale="90000"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2700" i="1" u="sng" dirty="0" smtClean="0">
                <a:latin typeface="Arno Pro Smbd SmText" pitchFamily="18" charset="0"/>
              </a:rPr>
              <a:t>Раздел 2. «Самообразование и повышение квалификации»</a:t>
            </a:r>
            <a:endParaRPr lang="ru-RU" sz="22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1491630"/>
            <a:ext cx="7200800" cy="3312368"/>
          </a:xfrm>
        </p:spPr>
        <p:txBody>
          <a:bodyPr>
            <a:normAutofit fontScale="70000" lnSpcReduction="20000"/>
          </a:bodyPr>
          <a:lstStyle/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этот раздел помещаются все данные об используемых формах самообразования, повышения квалификации и профессиональной подготовки (работа в городских методических объединениях, участие в семинарах, конференциях, наличие методической темы, участие в проведении мастер-классов, круглых столов, открытых мероприятий, наставничество, обучение на курсах повышения квалификации, дополнительное образование, обучение в аспирантуре, докторантуре) и подтверждаются программами семинаров, конференций, сертификатами, удостоверениями, справками, дипломами, благодарностями, отзывами и др.).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078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339502"/>
            <a:ext cx="7776864" cy="1296144"/>
          </a:xfrm>
        </p:spPr>
        <p:txBody>
          <a:bodyPr>
            <a:normAutofit fontScale="90000"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2700" i="1" u="sng" dirty="0" smtClean="0">
                <a:latin typeface="Arno Pro Smbd SmText" pitchFamily="18" charset="0"/>
              </a:rPr>
              <a:t>Раздел 2. «Самообразование и повышение квалификации»</a:t>
            </a:r>
            <a:endParaRPr lang="ru-RU" sz="22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1491630"/>
            <a:ext cx="7200800" cy="3312368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708271"/>
              </p:ext>
            </p:extLst>
          </p:nvPr>
        </p:nvGraphicFramePr>
        <p:xfrm>
          <a:off x="1115616" y="1563638"/>
          <a:ext cx="7560840" cy="3018457"/>
        </p:xfrm>
        <a:graphic>
          <a:graphicData uri="http://schemas.openxmlformats.org/drawingml/2006/table">
            <a:tbl>
              <a:tblPr firstRow="1" firstCol="1" bandRow="1"/>
              <a:tblGrid>
                <a:gridCol w="225420"/>
                <a:gridCol w="2878437"/>
                <a:gridCol w="1058590"/>
                <a:gridCol w="1981213"/>
                <a:gridCol w="1417180"/>
              </a:tblGrid>
              <a:tr h="389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№</a:t>
                      </a:r>
                      <a:endParaRPr lang="ru-RU" sz="16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Название мероприятия</a:t>
                      </a:r>
                      <a:endParaRPr lang="ru-RU" sz="16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Дата проведения</a:t>
                      </a:r>
                      <a:endParaRPr lang="ru-RU" sz="16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Форма участия (тема) представления опыта</a:t>
                      </a:r>
                      <a:endParaRPr lang="ru-RU" sz="16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Подтверждающие документы</a:t>
                      </a:r>
                      <a:endParaRPr lang="ru-RU" sz="16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Дистанционные курсы повышения квалификации, Педагогический университет «Первое сентября», г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Москва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«Художественное конструирование как развивающий вид образовательной деятельности дошкольника»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Удостоверение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Всероссийские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вебинары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 методике обучения дошкольников. Сайт:  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http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://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uchmet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ru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\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events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\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item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\279405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0055" marR="22860" indent="-377190"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«ФГОС ДО формирование элементарных математических представлений дошкольников»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 участника-слушателя.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Городское методическое объединение</a:t>
                      </a:r>
                      <a:endParaRPr lang="ru-RU" sz="14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«Создание ситуации учебного сотрудничества детей на занятиях «Логики с элементами математики», как средство развития коммуникативных способностей»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доклад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49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339502"/>
            <a:ext cx="7776864" cy="1296144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2700" i="1" u="sng" dirty="0" smtClean="0">
                <a:latin typeface="Arno Pro Smbd SmText" pitchFamily="18" charset="0"/>
              </a:rPr>
              <a:t>Раздел 3. «Научно-методическая деятельность»</a:t>
            </a:r>
            <a:endParaRPr lang="ru-RU" sz="22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1491630"/>
            <a:ext cx="7200800" cy="331236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собственных методических разработок</a:t>
            </a: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3867"/>
              </p:ext>
            </p:extLst>
          </p:nvPr>
        </p:nvGraphicFramePr>
        <p:xfrm>
          <a:off x="1403649" y="1995686"/>
          <a:ext cx="7272807" cy="2736305"/>
        </p:xfrm>
        <a:graphic>
          <a:graphicData uri="http://schemas.openxmlformats.org/drawingml/2006/table">
            <a:tbl>
              <a:tblPr/>
              <a:tblGrid>
                <a:gridCol w="588525"/>
                <a:gridCol w="2192632"/>
                <a:gridCol w="1604106"/>
                <a:gridCol w="2887544"/>
              </a:tblGrid>
              <a:tr h="1334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№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Название методической продукции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Год издания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Способ распространения (наличие в методическом кабинете учреждения, использование в других УДО, размещение в интернет, др. источниках, и т.п.)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Методические рекомендации для  родителей: «Как развить у ребенка память, внимание, воображение»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Родительское собрание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9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Методические и наглядные пособия по теме: «Количество и счет» </a:t>
                      </a:r>
                      <a:endParaRPr lang="ru-RU" sz="11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Приложение к дополнительной общеобразовательной программе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1076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339502"/>
            <a:ext cx="7776864" cy="1296144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2700" i="1" u="sng" dirty="0" smtClean="0">
                <a:latin typeface="Arno Pro Smbd SmText" pitchFamily="18" charset="0"/>
              </a:rPr>
              <a:t>Раздел 3. «Научно-методическая деятельность»</a:t>
            </a:r>
            <a:endParaRPr lang="ru-RU" sz="22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1491630"/>
            <a:ext cx="7200800" cy="3312368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публикаций (в печатных издательствах и интернет-сайтах) по проблемам развития, воспитания, образования детей, обобщению опыта 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59087"/>
              </p:ext>
            </p:extLst>
          </p:nvPr>
        </p:nvGraphicFramePr>
        <p:xfrm>
          <a:off x="1475656" y="2211711"/>
          <a:ext cx="6912768" cy="2523236"/>
        </p:xfrm>
        <a:graphic>
          <a:graphicData uri="http://schemas.openxmlformats.org/drawingml/2006/table">
            <a:tbl>
              <a:tblPr/>
              <a:tblGrid>
                <a:gridCol w="351630"/>
                <a:gridCol w="1479719"/>
                <a:gridCol w="1423744"/>
                <a:gridCol w="1216355"/>
                <a:gridCol w="1322561"/>
                <a:gridCol w="1118759"/>
              </a:tblGrid>
              <a:tr h="691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№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Название публикации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Название издания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Издательство, название сайта</a:t>
                      </a:r>
                      <a:endParaRPr lang="ru-RU" sz="18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Год выпуска/размещения </a:t>
                      </a:r>
                      <a:endParaRPr lang="ru-RU" sz="18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Кол-во стр.</a:t>
                      </a:r>
                      <a:endParaRPr lang="ru-RU" sz="18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№№ страниц</a:t>
                      </a:r>
                      <a:endParaRPr lang="ru-RU" sz="18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Доклад «Создание ситуации учебного сотрудничества детей на занятиях математики, как средство развития коммуникативных способностей»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630555" algn="l"/>
                        </a:tabLst>
                      </a:pPr>
                      <a:r>
                        <a:rPr lang="ru-RU" sz="11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Всероссийский образовательный проект «</a:t>
                      </a:r>
                      <a:r>
                        <a:rPr lang="ru-RU" sz="1100" kern="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Педпроспект.ру</a:t>
                      </a:r>
                      <a:r>
                        <a:rPr lang="ru-RU" sz="11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endParaRPr lang="ru-RU" sz="1600" kern="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3стр.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9214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339502"/>
            <a:ext cx="7776864" cy="1296144"/>
          </a:xfrm>
        </p:spPr>
        <p:txBody>
          <a:bodyPr>
            <a:normAutofit fontScale="90000"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2700" i="1" u="sng" dirty="0" smtClean="0">
                <a:latin typeface="Arno Pro Smbd SmText" pitchFamily="18" charset="0"/>
              </a:rPr>
              <a:t>Раздел 4. «Организация образовательного процесса»</a:t>
            </a:r>
            <a:endParaRPr lang="ru-RU" sz="22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1491630"/>
            <a:ext cx="7200800" cy="3312368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должны быть представлены:</a:t>
            </a:r>
          </a:p>
          <a:p>
            <a:pPr marL="571500" lvl="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дополнительная общеобразовательная программа (титульный лист, аннотацию);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571500" lvl="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наличие УМК к общеобразовательной программе;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571500" lvl="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технологические карты или конспекты (разработки) занятий;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571500" lvl="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информационно-аналитические карты или другие материалы внутреннего контроля, посещения занятий администрацией, методистами и др.;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571500" lvl="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схема самоанализа занятий;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571500" lvl="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перечень используемых педагогом электронных образовательных ресурсов (лицензионных и созданных самостоятельно, создание собственного сайта или сайта детского объединения, ведение профессионального блога или сетевого дневника и т.п.).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9226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339502"/>
            <a:ext cx="7776864" cy="1296144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2700" i="1" u="sng" dirty="0" smtClean="0">
                <a:latin typeface="Arno Pro Smbd SmText" pitchFamily="18" charset="0"/>
              </a:rPr>
              <a:t>Раздел 5. «Воспитательная работа»</a:t>
            </a:r>
            <a:endParaRPr lang="ru-RU" sz="22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835696" y="1491630"/>
            <a:ext cx="6768752" cy="3312368"/>
          </a:xfrm>
        </p:spPr>
        <p:txBody>
          <a:bodyPr>
            <a:noAutofit/>
          </a:bodyPr>
          <a:lstStyle/>
          <a:p>
            <a:pPr indent="-8953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этом разделе могут быть представлены следующие материалы: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сценарии праздников, проведенных мероприятий вне занятий, фотографии и диски с видеозаписью проведенных мероприятий (выставки, экскурсии, КВН, фестивали, соревнования, и т.п.);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другие документы.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5633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339502"/>
            <a:ext cx="7776864" cy="1296144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2700" i="1" u="sng" dirty="0" smtClean="0">
                <a:latin typeface="Arno Pro Smbd SmText" pitchFamily="18" charset="0"/>
              </a:rPr>
              <a:t>Раздел 6. «Работа с родителями»</a:t>
            </a:r>
            <a:endParaRPr lang="ru-RU" sz="22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835696" y="1491630"/>
            <a:ext cx="6768752" cy="3312368"/>
          </a:xfrm>
        </p:spPr>
        <p:txBody>
          <a:bodyPr>
            <a:noAutofit/>
          </a:bodyPr>
          <a:lstStyle/>
          <a:p>
            <a:pPr indent="-8953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8953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45256"/>
              </p:ext>
            </p:extLst>
          </p:nvPr>
        </p:nvGraphicFramePr>
        <p:xfrm>
          <a:off x="1475656" y="2067694"/>
          <a:ext cx="7032457" cy="2404618"/>
        </p:xfrm>
        <a:graphic>
          <a:graphicData uri="http://schemas.openxmlformats.org/drawingml/2006/table">
            <a:tbl>
              <a:tblPr/>
              <a:tblGrid>
                <a:gridCol w="689028"/>
                <a:gridCol w="3445138"/>
                <a:gridCol w="2898291"/>
              </a:tblGrid>
              <a:tr h="599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b="1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jaVu Sans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Формы работы</a:t>
                      </a:r>
                      <a:endParaRPr lang="ru-RU" sz="2400" b="1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jaVu Sans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Подтверждающие материалы</a:t>
                      </a:r>
                      <a:endParaRPr lang="ru-RU" sz="2400" b="1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jaVu Sans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Мастер-класс по теме:</a:t>
                      </a:r>
                      <a:r>
                        <a:rPr lang="ru-RU" sz="1400" b="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Развитие внимания и памяти у детей в повседневной жизни»</a:t>
                      </a:r>
                      <a:endParaRPr lang="ru-RU" sz="20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Конспект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Консультация : «Готовим ребенка к школе» (2015)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Конспект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671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339502"/>
            <a:ext cx="7776864" cy="1296144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2200" i="1" u="sng" dirty="0" smtClean="0">
                <a:latin typeface="Arno Pro Smbd SmText" pitchFamily="18" charset="0"/>
              </a:rPr>
              <a:t>Раздел 7. «Результативность деятельности за последние 5 лет»</a:t>
            </a:r>
            <a:endParaRPr lang="ru-RU" sz="20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87624" y="1491630"/>
            <a:ext cx="7416824" cy="3312368"/>
          </a:xfrm>
        </p:spPr>
        <p:txBody>
          <a:bodyPr>
            <a:noAutofit/>
          </a:bodyPr>
          <a:lstStyle/>
          <a:p>
            <a:pPr indent="-9525" algn="just">
              <a:spcBef>
                <a:spcPts val="1400"/>
              </a:spcBef>
              <a:spcAft>
                <a:spcPts val="0"/>
              </a:spcAft>
            </a:pPr>
            <a:r>
              <a:rPr lang="ru-RU" sz="1800" b="1" u="sng" kern="5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7.1. Достижения обучающихся (</a:t>
            </a:r>
            <a:r>
              <a:rPr lang="ru-RU" sz="1800" b="1" i="1" u="sng" kern="5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представить подтверждающие документы</a:t>
            </a:r>
            <a:r>
              <a:rPr lang="ru-RU" sz="1800" b="1" u="sng" kern="5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).</a:t>
            </a:r>
            <a:endParaRPr lang="ru-RU" sz="18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indent="-8953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8953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4909"/>
              </p:ext>
            </p:extLst>
          </p:nvPr>
        </p:nvGraphicFramePr>
        <p:xfrm>
          <a:off x="1043609" y="2211710"/>
          <a:ext cx="7632847" cy="2345994"/>
        </p:xfrm>
        <a:graphic>
          <a:graphicData uri="http://schemas.openxmlformats.org/drawingml/2006/table">
            <a:tbl>
              <a:tblPr/>
              <a:tblGrid>
                <a:gridCol w="377003"/>
                <a:gridCol w="2333138"/>
                <a:gridCol w="542182"/>
                <a:gridCol w="2492963"/>
                <a:gridCol w="787654"/>
                <a:gridCol w="1099907"/>
              </a:tblGrid>
              <a:tr h="10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№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Название фестивалей, соревнований, конкурсов, конференций, смотров и т.д.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Год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Уровень мероприятия (ОУ, районный, городской, региональный, всероссийский международный)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Кол-во детей</a:t>
                      </a:r>
                      <a:endParaRPr lang="ru-RU" sz="18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Результат 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  <a:tab pos="630555" algn="l"/>
                        </a:tabLst>
                      </a:pPr>
                      <a:r>
                        <a:rPr lang="ru-RU" sz="1100" kern="50">
                          <a:effectLst/>
                          <a:latin typeface="Liberation Serif"/>
                          <a:ea typeface="DejaVu Sans"/>
                          <a:cs typeface="Mangal"/>
                        </a:rPr>
                        <a:t>Интеллектуальный конкурс для детей дошкольного возраста «Почемучки»: </a:t>
                      </a:r>
                      <a:endParaRPr lang="ru-RU" sz="1800" kern="10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  <a:tab pos="630555" algn="l"/>
                        </a:tabLst>
                      </a:pPr>
                      <a:r>
                        <a:rPr lang="ru-RU" sz="1100" kern="50">
                          <a:effectLst/>
                          <a:latin typeface="Liberation Serif"/>
                          <a:ea typeface="DejaVu Sans"/>
                          <a:cs typeface="Mangal"/>
                        </a:rPr>
                        <a:t> </a:t>
                      </a:r>
                      <a:endParaRPr lang="ru-RU" sz="1800" kern="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Times New Roman"/>
                          <a:ea typeface="DejaVu Sans"/>
                          <a:cs typeface="Mangal"/>
                        </a:rPr>
                        <a:t>Городской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Times New Roman"/>
                          <a:ea typeface="DejaVu Sans"/>
                          <a:cs typeface="Mangal"/>
                        </a:rPr>
                        <a:t>Диплом </a:t>
                      </a:r>
                      <a:r>
                        <a:rPr lang="en-US" sz="1100" kern="50" dirty="0">
                          <a:effectLst/>
                          <a:latin typeface="Times New Roman"/>
                          <a:ea typeface="DejaVu Sans"/>
                          <a:cs typeface="Mangal"/>
                        </a:rPr>
                        <a:t>I</a:t>
                      </a:r>
                      <a:r>
                        <a:rPr lang="ru-RU" sz="1100" kern="50" dirty="0">
                          <a:effectLst/>
                          <a:latin typeface="Times New Roman"/>
                          <a:ea typeface="DejaVu Sans"/>
                          <a:cs typeface="Mangal"/>
                        </a:rPr>
                        <a:t>степени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891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339502"/>
            <a:ext cx="7776864" cy="1296144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2200" i="1" u="sng" dirty="0" smtClean="0">
                <a:latin typeface="Arno Pro Smbd SmText" pitchFamily="18" charset="0"/>
              </a:rPr>
              <a:t>Раздел 7. «Результативность деятельности за последние 5 лет»</a:t>
            </a:r>
            <a:endParaRPr lang="ru-RU" sz="20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87624" y="1491630"/>
            <a:ext cx="7416824" cy="3312368"/>
          </a:xfrm>
        </p:spPr>
        <p:txBody>
          <a:bodyPr>
            <a:noAutofit/>
          </a:bodyPr>
          <a:lstStyle/>
          <a:p>
            <a:pPr indent="-9525" algn="just">
              <a:spcBef>
                <a:spcPts val="1400"/>
              </a:spcBef>
              <a:spcAft>
                <a:spcPts val="0"/>
              </a:spcAft>
            </a:pPr>
            <a:r>
              <a:rPr lang="ru-RU" sz="1800" b="1" u="sng" kern="5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7.2. Личные достижения педагогического работника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800" kern="50" dirty="0" smtClean="0">
                <a:solidFill>
                  <a:schemeClr val="tx1"/>
                </a:solidFill>
                <a:effectLst/>
                <a:latin typeface="Times New Roman"/>
                <a:ea typeface="DejaVu Sans"/>
                <a:cs typeface="Lohit Hindi"/>
              </a:rPr>
              <a:t>Официальные награды </a:t>
            </a:r>
            <a:r>
              <a:rPr lang="ru-RU" sz="1800" i="1" kern="50" dirty="0" smtClean="0">
                <a:solidFill>
                  <a:schemeClr val="tx1"/>
                </a:solidFill>
                <a:effectLst/>
                <a:latin typeface="Times New Roman"/>
                <a:ea typeface="DejaVu Sans"/>
                <a:cs typeface="Lohit Hindi"/>
              </a:rPr>
              <a:t>(приложить подтверждающие документы)</a:t>
            </a:r>
            <a:endParaRPr lang="ru-RU" sz="1800" kern="50" dirty="0" smtClean="0">
              <a:solidFill>
                <a:schemeClr val="tx1"/>
              </a:solidFill>
              <a:effectLst/>
              <a:latin typeface="Liberation Serif"/>
              <a:ea typeface="DejaVu Sans"/>
              <a:cs typeface="Lohit Hindi"/>
            </a:endParaRPr>
          </a:p>
          <a:p>
            <a:pPr indent="-9525" algn="just">
              <a:spcBef>
                <a:spcPts val="1400"/>
              </a:spcBef>
              <a:spcAft>
                <a:spcPts val="0"/>
              </a:spcAft>
            </a:pPr>
            <a:endParaRPr lang="ru-RU" sz="18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indent="-8953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8953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755112"/>
              </p:ext>
            </p:extLst>
          </p:nvPr>
        </p:nvGraphicFramePr>
        <p:xfrm>
          <a:off x="1115617" y="2336862"/>
          <a:ext cx="7488832" cy="2351211"/>
        </p:xfrm>
        <a:graphic>
          <a:graphicData uri="http://schemas.openxmlformats.org/drawingml/2006/table">
            <a:tbl>
              <a:tblPr/>
              <a:tblGrid>
                <a:gridCol w="625937"/>
                <a:gridCol w="4949537"/>
                <a:gridCol w="1913358"/>
              </a:tblGrid>
              <a:tr h="526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№</a:t>
                      </a:r>
                      <a:endParaRPr lang="ru-RU" sz="20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Награда, звание</a:t>
                      </a:r>
                      <a:endParaRPr lang="ru-RU" sz="20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Дата получения</a:t>
                      </a:r>
                      <a:endParaRPr lang="ru-RU" sz="20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Почетная грамота Министерства образования Оренбургской области</a:t>
                      </a:r>
                      <a:endParaRPr lang="ru-R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2009 г.</a:t>
                      </a:r>
                      <a:endParaRPr lang="ru-RU" sz="14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4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Почетная грамота Департамента общего и профессионального образования Оренбургской области</a:t>
                      </a:r>
                      <a:endParaRPr lang="ru-R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2005 г.</a:t>
                      </a:r>
                      <a:endParaRPr lang="ru-RU" sz="14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4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Грамота управления образования администрации г. Оренбурга</a:t>
                      </a:r>
                      <a:endParaRPr lang="ru-R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2000 г.</a:t>
                      </a:r>
                      <a:endParaRPr lang="ru-R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5574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339502"/>
            <a:ext cx="7776864" cy="1296144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2200" i="1" u="sng" dirty="0" smtClean="0">
                <a:latin typeface="Arno Pro Smbd SmText" pitchFamily="18" charset="0"/>
              </a:rPr>
              <a:t>Раздел 7. «Результативность деятельности за последние 5 лет»</a:t>
            </a:r>
            <a:endParaRPr lang="ru-RU" sz="20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87624" y="1491630"/>
            <a:ext cx="7416824" cy="3312368"/>
          </a:xfrm>
        </p:spPr>
        <p:txBody>
          <a:bodyPr>
            <a:noAutofit/>
          </a:bodyPr>
          <a:lstStyle/>
          <a:p>
            <a:pPr indent="-9525" algn="just">
              <a:spcBef>
                <a:spcPts val="1400"/>
              </a:spcBef>
              <a:spcAft>
                <a:spcPts val="0"/>
              </a:spcAft>
            </a:pPr>
            <a:r>
              <a:rPr lang="ru-RU" sz="1800" b="1" u="sng" kern="5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7.2. Личные достижения педагогического работника</a:t>
            </a:r>
          </a:p>
          <a:p>
            <a:pPr indent="-9525" algn="just">
              <a:spcBef>
                <a:spcPts val="1400"/>
              </a:spcBef>
              <a:spcAft>
                <a:spcPts val="0"/>
              </a:spcAft>
            </a:pPr>
            <a:r>
              <a:rPr lang="ru-RU" sz="1800" kern="50" dirty="0" smtClean="0">
                <a:solidFill>
                  <a:schemeClr val="tx1"/>
                </a:solidFill>
                <a:effectLst/>
                <a:latin typeface="Times New Roman"/>
                <a:ea typeface="DejaVu Sans"/>
                <a:cs typeface="Lohit Hindi"/>
              </a:rPr>
              <a:t>2.  Участие в педагогических и профессиональных конкурсах, соревнованиях и выставках </a:t>
            </a:r>
            <a:r>
              <a:rPr lang="ru-RU" sz="1800" i="1" kern="50" dirty="0" smtClean="0">
                <a:solidFill>
                  <a:schemeClr val="tx1"/>
                </a:solidFill>
                <a:effectLst/>
                <a:latin typeface="Times New Roman"/>
                <a:ea typeface="DejaVu Sans"/>
                <a:cs typeface="Lohit Hindi"/>
              </a:rPr>
              <a:t>(приложить подтверждающие документы)</a:t>
            </a:r>
            <a:endParaRPr lang="ru-RU" sz="1800" kern="50" dirty="0" smtClean="0">
              <a:solidFill>
                <a:schemeClr val="tx1"/>
              </a:solidFill>
              <a:effectLst/>
              <a:latin typeface="Liberation Serif"/>
              <a:ea typeface="DejaVu Sans"/>
              <a:cs typeface="Lohit Hindi"/>
            </a:endParaRPr>
          </a:p>
          <a:p>
            <a:pPr indent="-9525" algn="just">
              <a:spcBef>
                <a:spcPts val="1400"/>
              </a:spcBef>
              <a:spcAft>
                <a:spcPts val="0"/>
              </a:spcAft>
            </a:pPr>
            <a:endParaRPr lang="ru-RU" sz="18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indent="-8953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8953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79679"/>
              </p:ext>
            </p:extLst>
          </p:nvPr>
        </p:nvGraphicFramePr>
        <p:xfrm>
          <a:off x="971600" y="2787774"/>
          <a:ext cx="7560840" cy="1920482"/>
        </p:xfrm>
        <a:graphic>
          <a:graphicData uri="http://schemas.openxmlformats.org/drawingml/2006/table">
            <a:tbl>
              <a:tblPr/>
              <a:tblGrid>
                <a:gridCol w="596847"/>
                <a:gridCol w="3162898"/>
                <a:gridCol w="1879482"/>
                <a:gridCol w="1921613"/>
              </a:tblGrid>
              <a:tr h="800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№</a:t>
                      </a:r>
                      <a:endParaRPr lang="ru-RU" sz="20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Название конкурса, соревнования. выставки</a:t>
                      </a:r>
                      <a:endParaRPr lang="ru-RU" sz="20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Сроки </a:t>
                      </a:r>
                      <a:endParaRPr lang="ru-RU" sz="20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Результат</a:t>
                      </a:r>
                      <a:endParaRPr lang="ru-RU" sz="20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Всероссийский конкурс для педагогов «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Умната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Диплом </a:t>
                      </a: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степени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Международная олимпиада для педагогов «Лидер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Диплом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степени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53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78"/>
            <a:ext cx="9144000" cy="51435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15616" y="195486"/>
            <a:ext cx="7772400" cy="540060"/>
          </a:xfrm>
        </p:spPr>
        <p:txBody>
          <a:bodyPr>
            <a:normAutofit fontScale="90000"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Процедура проведения аттестации</a:t>
            </a:r>
            <a:endParaRPr lang="ru-RU" sz="3200" u="sng" dirty="0">
              <a:latin typeface="Arno Pro Smbd SmText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979712" y="865836"/>
            <a:ext cx="6768752" cy="3920160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 в целях установления квалификационной категории осуществляется на основании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рассмотрение заявления о прохождении аттестации дается срок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30 дней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аттестации дается срок, не превышающий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дней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учетом срока действия ранее установленной квалификационной категории.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Квалификационная категория устанавливается сроком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5 лет.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квалификационной категории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продлению не подлежит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61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339502"/>
            <a:ext cx="7776864" cy="1296144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ПОРТФОЛИО</a:t>
            </a:r>
            <a:br>
              <a:rPr lang="ru-RU" sz="3200" u="sng" dirty="0" smtClean="0">
                <a:latin typeface="Arno Pro Smbd SmText" pitchFamily="18" charset="0"/>
              </a:rPr>
            </a:br>
            <a:r>
              <a:rPr lang="ru-RU" sz="2200" i="1" u="sng" dirty="0" smtClean="0">
                <a:latin typeface="Arno Pro Smbd SmText" pitchFamily="18" charset="0"/>
              </a:rPr>
              <a:t>Раздел 8. «Участие в инновационной деятельности»</a:t>
            </a:r>
            <a:endParaRPr lang="ru-RU" sz="20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87624" y="1491630"/>
            <a:ext cx="7416824" cy="3312368"/>
          </a:xfrm>
        </p:spPr>
        <p:txBody>
          <a:bodyPr>
            <a:noAutofit/>
          </a:bodyPr>
          <a:lstStyle/>
          <a:p>
            <a:pPr indent="-9525" algn="just">
              <a:spcBef>
                <a:spcPts val="1400"/>
              </a:spcBef>
              <a:spcAft>
                <a:spcPts val="0"/>
              </a:spcAft>
            </a:pPr>
            <a:endParaRPr lang="ru-RU" sz="18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indent="-9525" algn="just">
              <a:spcBef>
                <a:spcPts val="1400"/>
              </a:spcBef>
              <a:spcAft>
                <a:spcPts val="0"/>
              </a:spcAft>
            </a:pPr>
            <a:endParaRPr lang="ru-RU" sz="1800" kern="50" dirty="0">
              <a:solidFill>
                <a:schemeClr val="tx1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1800" kern="5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18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Далее представляются конкретные результаты инновационной деятельности (инновационный блок или модуль дополнительной общеобразовательной программы, методические рекомендации, конспекты, диагностические методики и т.п.).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9525" algn="just">
              <a:spcBef>
                <a:spcPts val="1400"/>
              </a:spcBef>
              <a:spcAft>
                <a:spcPts val="0"/>
              </a:spcAft>
            </a:pPr>
            <a:endParaRPr lang="ru-RU" sz="18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indent="-8953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8953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20689"/>
              </p:ext>
            </p:extLst>
          </p:nvPr>
        </p:nvGraphicFramePr>
        <p:xfrm>
          <a:off x="1475656" y="1707654"/>
          <a:ext cx="6821309" cy="1301502"/>
        </p:xfrm>
        <a:graphic>
          <a:graphicData uri="http://schemas.openxmlformats.org/drawingml/2006/table">
            <a:tbl>
              <a:tblPr/>
              <a:tblGrid>
                <a:gridCol w="525844"/>
                <a:gridCol w="1672589"/>
                <a:gridCol w="2006298"/>
                <a:gridCol w="1392442"/>
                <a:gridCol w="1224136"/>
              </a:tblGrid>
              <a:tr h="903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№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Название инновационного проекта Центра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Тема инновационной идеи педагога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Ориентация 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Место реализации</a:t>
                      </a:r>
                      <a:endParaRPr lang="ru-RU" sz="18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 </a:t>
                      </a:r>
                      <a:endParaRPr lang="ru-RU" sz="18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 </a:t>
                      </a:r>
                      <a:endParaRPr lang="ru-RU" sz="18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 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 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 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44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1727200" y="1492250"/>
            <a:ext cx="7416800" cy="3311525"/>
          </a:xfrm>
        </p:spPr>
        <p:txBody>
          <a:bodyPr>
            <a:noAutofit/>
          </a:bodyPr>
          <a:lstStyle/>
          <a:p>
            <a:pPr indent="-9525" algn="just">
              <a:spcBef>
                <a:spcPts val="1400"/>
              </a:spcBef>
              <a:spcAft>
                <a:spcPts val="0"/>
              </a:spcAft>
            </a:pPr>
            <a:endParaRPr lang="ru-RU" sz="18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indent="-9525" algn="just">
              <a:spcBef>
                <a:spcPts val="1400"/>
              </a:spcBef>
              <a:spcAft>
                <a:spcPts val="0"/>
              </a:spcAft>
            </a:pPr>
            <a:endParaRPr lang="ru-RU" sz="1800" kern="50" dirty="0">
              <a:solidFill>
                <a:schemeClr val="tx1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1800" kern="5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18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9525" algn="just">
              <a:spcBef>
                <a:spcPts val="1400"/>
              </a:spcBef>
              <a:spcAft>
                <a:spcPts val="0"/>
              </a:spcAft>
            </a:pPr>
            <a:endParaRPr lang="ru-RU" sz="18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indent="-8953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53365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780064"/>
              </p:ext>
            </p:extLst>
          </p:nvPr>
        </p:nvGraphicFramePr>
        <p:xfrm>
          <a:off x="899592" y="627534"/>
          <a:ext cx="7344815" cy="2471685"/>
        </p:xfrm>
        <a:graphic>
          <a:graphicData uri="http://schemas.openxmlformats.org/drawingml/2006/table">
            <a:tbl>
              <a:tblPr firstRow="1" firstCol="1" bandRow="1"/>
              <a:tblGrid>
                <a:gridCol w="287496"/>
                <a:gridCol w="2769309"/>
                <a:gridCol w="1018457"/>
                <a:gridCol w="1906101"/>
                <a:gridCol w="1363452"/>
              </a:tblGrid>
              <a:tr h="420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№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50" dirty="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Название мероприятия</a:t>
                      </a:r>
                      <a:endParaRPr lang="ru-RU" sz="1800" kern="50" dirty="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Дата проведения</a:t>
                      </a:r>
                      <a:endParaRPr lang="ru-RU" sz="18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Форма участия (тема) представления опыта</a:t>
                      </a:r>
                      <a:endParaRPr lang="ru-RU" sz="18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50">
                          <a:effectLst/>
                          <a:latin typeface="Times New Roman"/>
                          <a:ea typeface="DejaVu Sans"/>
                          <a:cs typeface="Lohit Hindi"/>
                        </a:rPr>
                        <a:t>Подтверждающие документы</a:t>
                      </a:r>
                      <a:endParaRPr lang="ru-RU" sz="1800" kern="50"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Дистанционные курсы повышения квалификации, Педагогический университет «Первое сентября»,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г.Москва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«Художественное конструирование как развивающий вид образовательной деятельности дошкольника»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Удостоверение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Всероссийские вебинары по методике обучения дошкольников. Сайт:  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http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://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uchmet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ru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\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events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\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item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\279405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0055" marR="22860" indent="-377190" algn="ctr"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«ФГОС ДО формирование элементарных математических представлений дошкольников»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 участника-слушателя.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3291830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Смотреть папку «Раздел 2»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4960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184"/>
            <a:ext cx="9163455" cy="5143500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1727200" y="1492250"/>
            <a:ext cx="7416800" cy="3311525"/>
          </a:xfrm>
        </p:spPr>
        <p:txBody>
          <a:bodyPr>
            <a:noAutofit/>
          </a:bodyPr>
          <a:lstStyle/>
          <a:p>
            <a:pPr indent="-9525" algn="just">
              <a:spcBef>
                <a:spcPts val="1400"/>
              </a:spcBef>
              <a:spcAft>
                <a:spcPts val="0"/>
              </a:spcAft>
            </a:pPr>
            <a:endParaRPr lang="ru-RU" sz="18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indent="-9525" algn="just">
              <a:spcBef>
                <a:spcPts val="1400"/>
              </a:spcBef>
              <a:spcAft>
                <a:spcPts val="0"/>
              </a:spcAft>
            </a:pPr>
            <a:endParaRPr lang="ru-RU" sz="1800" kern="50" dirty="0">
              <a:solidFill>
                <a:schemeClr val="tx1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1800" kern="5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18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9525" algn="just">
              <a:spcBef>
                <a:spcPts val="1400"/>
              </a:spcBef>
              <a:spcAft>
                <a:spcPts val="0"/>
              </a:spcAft>
            </a:pPr>
            <a:endParaRPr lang="ru-RU" sz="18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indent="-8953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53365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081731904"/>
              </p:ext>
            </p:extLst>
          </p:nvPr>
        </p:nvGraphicFramePr>
        <p:xfrm>
          <a:off x="1187625" y="627534"/>
          <a:ext cx="7128792" cy="3354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905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772400" cy="1080120"/>
          </a:xfrm>
        </p:spPr>
        <p:txBody>
          <a:bodyPr>
            <a:noAutofit/>
          </a:bodyPr>
          <a:lstStyle/>
          <a:p>
            <a:r>
              <a:rPr lang="ru-RU" sz="4000" u="sng" dirty="0" smtClean="0">
                <a:latin typeface="Arno Pro Smbd SmText" pitchFamily="18" charset="0"/>
              </a:rPr>
              <a:t>Курсы повышения квалификации</a:t>
            </a:r>
            <a:br>
              <a:rPr lang="ru-RU" sz="4000" u="sng" dirty="0" smtClean="0">
                <a:latin typeface="Arno Pro Smbd SmText" pitchFamily="18" charset="0"/>
              </a:rPr>
            </a:br>
            <a:r>
              <a:rPr lang="ru-RU" sz="3200" i="1" u="sng" dirty="0" smtClean="0">
                <a:latin typeface="Arno Pro Smbd SmText" pitchFamily="18" charset="0"/>
              </a:rPr>
              <a:t>Законодательство</a:t>
            </a:r>
            <a:endParaRPr lang="ru-RU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3568" y="1491630"/>
            <a:ext cx="7704856" cy="3240360"/>
          </a:xfrm>
        </p:spPr>
        <p:txBody>
          <a:bodyPr>
            <a:normAutofit fontScale="25000" lnSpcReduction="20000"/>
          </a:bodyPr>
          <a:lstStyle/>
          <a:p>
            <a:pPr marL="396000" indent="-3960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5600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Статья 47, часть 1 пункт 5</a:t>
            </a:r>
            <a:r>
              <a:rPr lang="ru-RU" sz="5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ФЗ «Об образовании в РФ» №273-ФЗ:</a:t>
            </a:r>
            <a:r>
              <a:rPr lang="ru-RU" sz="5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Педагогические работники имеют право </a:t>
            </a:r>
            <a:r>
              <a:rPr lang="ru-RU" sz="5600" i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«на дополнительное профессиональное образование по профилю педагогической деятельности не реже чем один раз в 3 года».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96000" indent="-3960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5600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Статья 48, часть 1 пункт 7</a:t>
            </a:r>
            <a:r>
              <a:rPr lang="ru-RU" sz="5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ФЗ «Об образовании в РФ» №273-ФЗ: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96000" indent="-3960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5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Педагогические работники обязаны «систематически повышать свой профессиональный уровень».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96000" indent="-3960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5600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Статья 48, часть 4 </a:t>
            </a:r>
            <a:r>
              <a:rPr lang="ru-RU" sz="5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ФЗ «Об образовании в РФ» №273-ФЗ: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96000" indent="-3960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5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«Педагогические работники несут ответственность за неисполнение или ненадлежащее исполнение возложенных на них обязанностей в порядке и в случаях, которые установлены федеральными законами.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5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Неисполнение или ненадлежащее исполнение педагогическими работниками обязанностей, предусмотренных ч.1 настоящей статьи (48), </a:t>
            </a:r>
            <a:r>
              <a:rPr lang="ru-RU" sz="5600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учитывается при прохождении ими аттестации</a:t>
            </a:r>
            <a:r>
              <a:rPr lang="ru-RU" sz="5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».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0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932452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16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78"/>
            <a:ext cx="9144000" cy="51435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249492"/>
            <a:ext cx="7772400" cy="810090"/>
          </a:xfrm>
        </p:spPr>
        <p:txBody>
          <a:bodyPr>
            <a:normAutofit/>
          </a:bodyPr>
          <a:lstStyle/>
          <a:p>
            <a:r>
              <a:rPr lang="ru-RU" sz="2200" u="sng" dirty="0" smtClean="0">
                <a:latin typeface="Arno Pro Smbd SmText" pitchFamily="18" charset="0"/>
              </a:rPr>
              <a:t>Требования к первой квалификационной категории </a:t>
            </a:r>
            <a:br>
              <a:rPr lang="ru-RU" sz="2200" u="sng" dirty="0" smtClean="0">
                <a:latin typeface="Arno Pro Smbd SmText" pitchFamily="18" charset="0"/>
              </a:rPr>
            </a:br>
            <a:r>
              <a:rPr lang="ru-RU" sz="2200" u="sng" dirty="0" smtClean="0">
                <a:latin typeface="Arno Pro Smbd SmText" pitchFamily="18" charset="0"/>
              </a:rPr>
              <a:t>(«Порядок проведения аттестации», пункт 36)</a:t>
            </a:r>
            <a:endParaRPr lang="ru-RU" sz="2200" u="sng" dirty="0">
              <a:latin typeface="Arno Pro Smbd SmText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31640" y="987574"/>
            <a:ext cx="7272808" cy="3960440"/>
          </a:xfrm>
        </p:spPr>
        <p:txBody>
          <a:bodyPr>
            <a:normAutofit fontScale="25000" lnSpcReduction="20000"/>
          </a:bodyPr>
          <a:lstStyle/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Стабильные положительные результаты освоения обучающимися образовательных программ по итогам мониторингов, проводимых организацией;</a:t>
            </a: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Стабильные положительные результаты освоения обучающимися образовательных программ по итогам мониторинга системы образования, проводимого в порядке, установленном Постановлением Российской Федерации от 5 августа 2013 года № 662;</a:t>
            </a: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развития у обучающихся способностей к научной (интеллектуальной), творческой, физкультурно-спортивной деятельности;</a:t>
            </a: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вклад в повышение качества образования, совершенствование методов обучения и воспитания, транслирование в педагогических коллективах опыта результатов своей профессиональной деятельности, активной участие в работе методических объединений работников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227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78"/>
            <a:ext cx="9144000" cy="51435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249492"/>
            <a:ext cx="7772400" cy="666074"/>
          </a:xfrm>
        </p:spPr>
        <p:txBody>
          <a:bodyPr>
            <a:normAutofit fontScale="90000"/>
          </a:bodyPr>
          <a:lstStyle/>
          <a:p>
            <a:r>
              <a:rPr lang="ru-RU" sz="2600" u="sng" dirty="0" smtClean="0">
                <a:latin typeface="Arno Pro Smbd SmText" pitchFamily="18" charset="0"/>
              </a:rPr>
              <a:t>Требования к высшей квалификационной категории </a:t>
            </a:r>
            <a:br>
              <a:rPr lang="ru-RU" sz="2600" u="sng" dirty="0" smtClean="0">
                <a:latin typeface="Arno Pro Smbd SmText" pitchFamily="18" charset="0"/>
              </a:rPr>
            </a:br>
            <a:r>
              <a:rPr lang="ru-RU" sz="2600" u="sng" dirty="0" smtClean="0">
                <a:latin typeface="Arno Pro Smbd SmText" pitchFamily="18" charset="0"/>
              </a:rPr>
              <a:t>(«Порядок проведения аттестации», пункт 37)</a:t>
            </a:r>
            <a:endParaRPr lang="ru-RU" sz="2600" u="sng" dirty="0">
              <a:latin typeface="Arno Pro Smbd SmText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187624" y="987574"/>
            <a:ext cx="7416824" cy="3888432"/>
          </a:xfrm>
        </p:spPr>
        <p:txBody>
          <a:bodyPr>
            <a:normAutofit fontScale="25000" lnSpcReduction="20000"/>
          </a:bodyPr>
          <a:lstStyle/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6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первая квалификационная категория;</a:t>
            </a: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6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обучающимися положительной динамики результатов освоения образовательных программ по итогам мониторингов, проводимых организацией;</a:t>
            </a: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6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обучающимися положительных результатов освоения образовательных программ по итогам мониторинга системы образования, проводимого в порядке, установленном Постановлением Российской Федерации от 5 августа 2013 года № 662;</a:t>
            </a: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6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Выявление и развитие способностей обучающихся к научной (интеллектуальной), творческой, физкультурно-спортивной деятельности, а также их участие в олимпиадах, конкурсах, фестивалях, соревнованиях;</a:t>
            </a: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6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Личный вклад в повышение качества образования, совершенствование методов обучения и воспитания и продуктивного использования новых образовательных технологий, транслирование в педагогических коллективах опыта практических результатов своей профессиональной деятельности, в том числе экспериментальной и инновационной;</a:t>
            </a: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6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0107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78"/>
            <a:ext cx="9144000" cy="51435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249492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ru-RU" sz="2600" u="sng" dirty="0" smtClean="0">
                <a:latin typeface="Arno Pro Smbd SmText" pitchFamily="18" charset="0"/>
              </a:rPr>
              <a:t>Перечень документов для предоставления в аттестационную комиссию</a:t>
            </a:r>
            <a:endParaRPr lang="ru-RU" sz="2600" u="sng" dirty="0">
              <a:latin typeface="Arno Pro Smbd SmText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47664" y="1113588"/>
            <a:ext cx="6840760" cy="378042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этап: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– 2 экземпляра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заявлению – 2 экземпляра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экспертов – 2 экземпляра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открытых занятий – 2 экземпляра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Заверенная копия аттестационного листа (для высшей категории)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этап: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самооценки педагогической деятельности – 2 экземпляра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Экспертный лист оценки уровня квалификации – 1 экземпляр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заключение – 2 экземпляра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02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78"/>
            <a:ext cx="9144000" cy="51435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303498"/>
            <a:ext cx="7772400" cy="378042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Оформление заявления</a:t>
            </a:r>
            <a:endParaRPr lang="ru-RU" sz="3200" u="sng" dirty="0">
              <a:latin typeface="Arno Pro Smbd SmText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115616" y="843558"/>
            <a:ext cx="7272808" cy="405045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шапке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указывать направление деятельности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879090"/>
              </p:ext>
            </p:extLst>
          </p:nvPr>
        </p:nvGraphicFramePr>
        <p:xfrm>
          <a:off x="2627784" y="1923678"/>
          <a:ext cx="3600400" cy="2880320"/>
        </p:xfrm>
        <a:graphic>
          <a:graphicData uri="http://schemas.openxmlformats.org/drawingml/2006/table">
            <a:tbl>
              <a:tblPr firstRow="1" firstCol="1" bandRow="1"/>
              <a:tblGrid>
                <a:gridCol w="3600400"/>
              </a:tblGrid>
              <a:tr h="28803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аттестационную комиссию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министерства образования 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Оренбургской области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 Ивановой Людмилы Петровны,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педагога дополнительного образования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(культурно-эстетическое)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МАУДО «Центр внешкольной работы 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«Подросток» г. Оренбурга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564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78"/>
            <a:ext cx="9144000" cy="51435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303498"/>
            <a:ext cx="7772400" cy="378042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Оформление заявления</a:t>
            </a:r>
            <a:endParaRPr lang="ru-RU" sz="3200" u="sng" dirty="0">
              <a:latin typeface="Arno Pro Smbd SmText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259632" y="771550"/>
            <a:ext cx="7416824" cy="4050450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аттестации на 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квалификационную категорию указываются 4 пункта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пунктом 36 «Порядка проведения аттестации педагогических работников организаций, осуществляющих образовательную деятельность»), 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высшую квалификационную категорию – 5 пунктов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пунктом 37 «Порядка проведения аттестации педагогических работников организаций, осуществляющих образовательную деятельность»).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37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78"/>
            <a:ext cx="9144000" cy="51435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303498"/>
            <a:ext cx="7772400" cy="378042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Arno Pro Smbd SmText" pitchFamily="18" charset="0"/>
              </a:rPr>
              <a:t>Оформление заявления</a:t>
            </a:r>
            <a:endParaRPr lang="ru-RU" sz="3200" u="sng" dirty="0">
              <a:latin typeface="Arno Pro Smbd SmText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259632" y="1131590"/>
            <a:ext cx="7416824" cy="3456384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сведениях об образовании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указывать и специальность, и квалификацию так как указано в дипломе об образовании.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сведениях о повышении квалификации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сначала год прохождения курсов, затем полное название образовательного учреждения, название курсов, количество часов.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4524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2241</Words>
  <Application>Microsoft Office PowerPoint</Application>
  <PresentationFormat>Экран (16:9)</PresentationFormat>
  <Paragraphs>324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7" baseType="lpstr">
      <vt:lpstr>Arial</vt:lpstr>
      <vt:lpstr>Arial Black</vt:lpstr>
      <vt:lpstr>Arno Pro Smbd SmText</vt:lpstr>
      <vt:lpstr>Calibri</vt:lpstr>
      <vt:lpstr>Courier New</vt:lpstr>
      <vt:lpstr>DejaVu Sans</vt:lpstr>
      <vt:lpstr>Liberation Serif</vt:lpstr>
      <vt:lpstr>Lohit Hindi</vt:lpstr>
      <vt:lpstr>Mangal</vt:lpstr>
      <vt:lpstr>Times New Roman</vt:lpstr>
      <vt:lpstr>Vijaya</vt:lpstr>
      <vt:lpstr>Wingdings</vt:lpstr>
      <vt:lpstr>Тема Office</vt:lpstr>
      <vt:lpstr>АТТЕСТАЦИЯ ПЕДАГОГИЧЕСКИХ РАБОТНИКОВ</vt:lpstr>
      <vt:lpstr>Правовые основы процедуры аттестации</vt:lpstr>
      <vt:lpstr>Процедура проведения аттестации</vt:lpstr>
      <vt:lpstr>Требования к первой квалификационной категории  («Порядок проведения аттестации», пункт 36)</vt:lpstr>
      <vt:lpstr>Требования к высшей квалификационной категории  («Порядок проведения аттестации», пункт 37)</vt:lpstr>
      <vt:lpstr>Перечень документов для предоставления в аттестационную комиссию</vt:lpstr>
      <vt:lpstr>Оформление заявления</vt:lpstr>
      <vt:lpstr>Оформление заявления</vt:lpstr>
      <vt:lpstr>Оформление заявления</vt:lpstr>
      <vt:lpstr>Оформление приложения</vt:lpstr>
      <vt:lpstr>Оформление приложения</vt:lpstr>
      <vt:lpstr>Оформление листа самооценки</vt:lpstr>
      <vt:lpstr>Оформление списка экспертов</vt:lpstr>
      <vt:lpstr>Оформление графика открытых  занятий </vt:lpstr>
      <vt:lpstr>ПОРТФОЛИО</vt:lpstr>
      <vt:lpstr>ПОРТФОЛИО Титульный лист</vt:lpstr>
      <vt:lpstr>ПОРТФОЛИО Титульный лист</vt:lpstr>
      <vt:lpstr>ПОРТФОЛИО Содержание </vt:lpstr>
      <vt:lpstr>ПОРТФОЛИО Раздел 1. «Визитная карточка педагогического работника»</vt:lpstr>
      <vt:lpstr>ПОРТФОЛИО Раздел 2. «Самообразование и повышение квалификации»</vt:lpstr>
      <vt:lpstr>ПОРТФОЛИО Раздел 2. «Самообразование и повышение квалификации»</vt:lpstr>
      <vt:lpstr>ПОРТФОЛИО Раздел 3. «Научно-методическая деятельность»</vt:lpstr>
      <vt:lpstr>ПОРТФОЛИО Раздел 3. «Научно-методическая деятельность»</vt:lpstr>
      <vt:lpstr>ПОРТФОЛИО Раздел 4. «Организация образовательного процесса»</vt:lpstr>
      <vt:lpstr>ПОРТФОЛИО Раздел 5. «Воспитательная работа»</vt:lpstr>
      <vt:lpstr>ПОРТФОЛИО Раздел 6. «Работа с родителями»</vt:lpstr>
      <vt:lpstr>ПОРТФОЛИО Раздел 7. «Результативность деятельности за последние 5 лет»</vt:lpstr>
      <vt:lpstr>ПОРТФОЛИО Раздел 7. «Результативность деятельности за последние 5 лет»</vt:lpstr>
      <vt:lpstr>ПОРТФОЛИО Раздел 7. «Результативность деятельности за последние 5 лет»</vt:lpstr>
      <vt:lpstr>ПОРТФОЛИО Раздел 8. «Участие в инновационной деятельности»</vt:lpstr>
      <vt:lpstr>Презентация PowerPoint</vt:lpstr>
      <vt:lpstr>Презентация PowerPoint</vt:lpstr>
      <vt:lpstr>Курсы повышения квалификации Законодательство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Приемная</cp:lastModifiedBy>
  <cp:revision>30</cp:revision>
  <dcterms:created xsi:type="dcterms:W3CDTF">2017-09-06T06:34:31Z</dcterms:created>
  <dcterms:modified xsi:type="dcterms:W3CDTF">2017-12-18T06:14:00Z</dcterms:modified>
</cp:coreProperties>
</file>