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7" r:id="rId3"/>
    <p:sldId id="257" r:id="rId4"/>
    <p:sldId id="256" r:id="rId5"/>
    <p:sldId id="258" r:id="rId6"/>
    <p:sldId id="262" r:id="rId7"/>
    <p:sldId id="259" r:id="rId8"/>
    <p:sldId id="265" r:id="rId9"/>
    <p:sldId id="261" r:id="rId10"/>
    <p:sldId id="266" r:id="rId11"/>
    <p:sldId id="26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F5F5F"/>
    <a:srgbClr val="FF9999"/>
    <a:srgbClr val="CCFF99"/>
    <a:srgbClr val="CCECFF"/>
    <a:srgbClr val="99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2" autoAdjust="0"/>
    <p:restoredTop sz="94660"/>
  </p:normalViewPr>
  <p:slideViewPr>
    <p:cSldViewPr>
      <p:cViewPr>
        <p:scale>
          <a:sx n="118" d="100"/>
          <a:sy n="118" d="100"/>
        </p:scale>
        <p:origin x="-72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06E1A-AA6A-4E8E-B767-A32005843B81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D23EB-7199-45BB-A9D6-DB37260E8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CAE7E-5B03-430C-A0DA-14F07CCA2F01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5EDBF-3A2A-4088-9D73-A83E62732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A2D7F-E2BA-4105-80CD-43E4FEE43893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D2F3E-CD90-4ECC-8485-C7BFAF71AF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8544E-D8B0-443C-9B8A-36621CC072B9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E779F-EDB2-40CE-B033-2D985BADBC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25A03-EADE-488F-A0D6-BF7074838E53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C4D47-1D6C-4D32-B7D5-1D97970788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E6A2F-5208-45F3-BAC1-61C8E27DF6E0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407F6-4019-43A3-A2FB-4C6BB7DA5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639CF-ADF7-4797-9B47-97D276E086AE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0ACE5-5B36-49E2-B231-FE1433F05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AD2E8-A672-47FC-A120-7B8E9AE5DCDD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E8D3B-4BD0-4204-8880-DC9442DE93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900CB-61D9-4E2E-8C53-57BA8E58ED39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68F96-6549-4351-9E33-910FF2DF7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0893C-D047-4D1F-914A-538BD2F95046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6186E-E342-4F63-9B5F-4EEE4AC20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260F6-E7DD-44F1-941D-93565DF95409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CFD7B-3DA6-430A-95B2-9A627BCE8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0803C6-EE5D-4FFA-8DAE-C03EB9B7D4E2}" type="datetimeFigureOut">
              <a:rPr lang="ru-RU"/>
              <a:pPr>
                <a:defRPr/>
              </a:pPr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23974B-4B73-471B-BC4C-5D1128B98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smile/komputeri-806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8;&#1072;&#1090;&#1100;&#1103;&#1085;&#1072;\Desktop\&#1043;&#1072;&#1083;&#1103;\&#1086;&#1090;%20&#1043;&#1086;&#1088;&#1086;&#1093;&#1086;&#1074;&#1086;&#1081;\&#1087;&#1088;&#1077;&#1079;&#1077;&#1085;&#1090;&#1072;&#1094;&#1080;&#1103;%20&#1080;&#1075;&#1088;&#1099;\fanfari2-5.mp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smile/komputeri-806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17.png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smile/komputeri-806.html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audio" Target="file:///C:\Users\&#1058;&#1072;&#1090;&#1100;&#1103;&#1085;&#1072;\Desktop\&#1043;&#1072;&#1083;&#1103;\&#1086;&#1090;%20&#1043;&#1086;&#1088;&#1086;&#1093;&#1086;&#1074;&#1086;&#1081;\&#1087;&#1088;&#1077;&#1079;&#1077;&#1085;&#1090;&#1072;&#1094;&#1080;&#1103;%20&#1080;&#1075;&#1088;&#1099;\fanfari2-5.mp3" TargetMode="External"/><Relationship Id="rId6" Type="http://schemas.openxmlformats.org/officeDocument/2006/relationships/image" Target="../media/image9.gif"/><Relationship Id="rId5" Type="http://schemas.openxmlformats.org/officeDocument/2006/relationships/hyperlink" Target="http://www.smayli.ru/smile/komputeri-806.html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smile/komputeri-806.html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90;&#1100;&#1103;&#1085;&#1072;\Desktop\&#1043;&#1072;&#1083;&#1103;\&#1086;&#1090;%20&#1043;&#1086;&#1088;&#1086;&#1093;&#1086;&#1074;&#1086;&#1081;\&#1087;&#1088;&#1077;&#1079;&#1077;&#1085;&#1090;&#1072;&#1094;&#1080;&#1103;%20&#1080;&#1075;&#1088;&#1099;\fanfari2-5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9.gif"/><Relationship Id="rId5" Type="http://schemas.openxmlformats.org/officeDocument/2006/relationships/hyperlink" Target="http://www.smayli.ru/smile/komputeri-806.html" TargetMode="Externa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smile/komputeri-806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17.png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8;&#1072;&#1090;&#1100;&#1103;&#1085;&#1072;\Desktop\&#1043;&#1072;&#1083;&#1103;\&#1086;&#1090;%20&#1043;&#1086;&#1088;&#1086;&#1093;&#1086;&#1074;&#1086;&#1081;\&#1087;&#1088;&#1077;&#1079;&#1077;&#1085;&#1090;&#1072;&#1094;&#1080;&#1103;%20&#1080;&#1075;&#1088;&#1099;\fanfari2-5.mp3" TargetMode="External"/><Relationship Id="rId6" Type="http://schemas.openxmlformats.org/officeDocument/2006/relationships/image" Target="../media/image9.gif"/><Relationship Id="rId5" Type="http://schemas.openxmlformats.org/officeDocument/2006/relationships/hyperlink" Target="http://www.smayli.ru/smile/komputeri-806.html" TargetMode="Externa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endParaRPr lang="ru-RU" sz="1600" dirty="0" smtClean="0"/>
          </a:p>
        </p:txBody>
      </p:sp>
      <p:sp>
        <p:nvSpPr>
          <p:cNvPr id="13315" name="Rectangle 3"/>
          <p:cNvSpPr>
            <a:spLocks noGrp="1"/>
          </p:cNvSpPr>
          <p:nvPr>
            <p:ph type="body" idx="1"/>
          </p:nvPr>
        </p:nvSpPr>
        <p:spPr>
          <a:solidFill>
            <a:schemeClr val="accent6">
              <a:lumMod val="40000"/>
              <a:lumOff val="6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buNone/>
            </a:pPr>
            <a:endParaRPr lang="ru-RU" sz="44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 «</a:t>
            </a: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Шпиончики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(для детей начальной школы)</a:t>
            </a:r>
          </a:p>
          <a:p>
            <a:pPr>
              <a:buNone/>
            </a:pP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Хорда 6"/>
          <p:cNvSpPr/>
          <p:nvPr/>
        </p:nvSpPr>
        <p:spPr>
          <a:xfrm rot="17880718" flipH="1">
            <a:off x="1184275" y="1266825"/>
            <a:ext cx="2143125" cy="409575"/>
          </a:xfrm>
          <a:prstGeom prst="chor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Хорда 4"/>
          <p:cNvSpPr/>
          <p:nvPr/>
        </p:nvSpPr>
        <p:spPr>
          <a:xfrm rot="3719282">
            <a:off x="465138" y="1200150"/>
            <a:ext cx="2143125" cy="409575"/>
          </a:xfrm>
          <a:prstGeom prst="chor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331913" y="1341438"/>
            <a:ext cx="1143000" cy="1071562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835150" y="1844675"/>
            <a:ext cx="142875" cy="7143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Хорда 9"/>
          <p:cNvSpPr/>
          <p:nvPr/>
        </p:nvSpPr>
        <p:spPr>
          <a:xfrm rot="5400000">
            <a:off x="1547813" y="1628775"/>
            <a:ext cx="142875" cy="142875"/>
          </a:xfrm>
          <a:prstGeom prst="chor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Хорда 10"/>
          <p:cNvSpPr/>
          <p:nvPr/>
        </p:nvSpPr>
        <p:spPr>
          <a:xfrm rot="16200000" flipH="1">
            <a:off x="2051050" y="1628775"/>
            <a:ext cx="142875" cy="142875"/>
          </a:xfrm>
          <a:prstGeom prst="chor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763713" y="2060575"/>
            <a:ext cx="257175" cy="88900"/>
          </a:xfrm>
          <a:custGeom>
            <a:avLst/>
            <a:gdLst>
              <a:gd name="connsiteX0" fmla="*/ 0 w 257629"/>
              <a:gd name="connsiteY0" fmla="*/ 0 h 88900"/>
              <a:gd name="connsiteX1" fmla="*/ 119743 w 257629"/>
              <a:gd name="connsiteY1" fmla="*/ 87086 h 88900"/>
              <a:gd name="connsiteX2" fmla="*/ 239486 w 257629"/>
              <a:gd name="connsiteY2" fmla="*/ 10886 h 88900"/>
              <a:gd name="connsiteX3" fmla="*/ 228600 w 257629"/>
              <a:gd name="connsiteY3" fmla="*/ 21772 h 88900"/>
              <a:gd name="connsiteX4" fmla="*/ 228600 w 257629"/>
              <a:gd name="connsiteY4" fmla="*/ 21772 h 88900"/>
              <a:gd name="connsiteX5" fmla="*/ 228600 w 257629"/>
              <a:gd name="connsiteY5" fmla="*/ 10886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629" h="88900">
                <a:moveTo>
                  <a:pt x="0" y="0"/>
                </a:moveTo>
                <a:cubicBezTo>
                  <a:pt x="39914" y="42636"/>
                  <a:pt x="79829" y="85272"/>
                  <a:pt x="119743" y="87086"/>
                </a:cubicBezTo>
                <a:cubicBezTo>
                  <a:pt x="159657" y="88900"/>
                  <a:pt x="221343" y="21772"/>
                  <a:pt x="239486" y="10886"/>
                </a:cubicBezTo>
                <a:cubicBezTo>
                  <a:pt x="257629" y="0"/>
                  <a:pt x="228600" y="21772"/>
                  <a:pt x="228600" y="21772"/>
                </a:cubicBezTo>
                <a:lnTo>
                  <a:pt x="228600" y="21772"/>
                </a:lnTo>
                <a:lnTo>
                  <a:pt x="228600" y="10886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>
            <a:spLocks noChangeArrowheads="1"/>
          </p:cNvSpPr>
          <p:nvPr/>
        </p:nvSpPr>
        <p:spPr bwMode="auto">
          <a:xfrm>
            <a:off x="6357938" y="1357313"/>
            <a:ext cx="1143000" cy="1071562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5F5F5F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5" name="Равнобедренный треугольник 14"/>
          <p:cNvSpPr>
            <a:spLocks noChangeArrowheads="1"/>
          </p:cNvSpPr>
          <p:nvPr/>
        </p:nvSpPr>
        <p:spPr bwMode="auto">
          <a:xfrm rot="-2234862">
            <a:off x="6199188" y="1241425"/>
            <a:ext cx="500062" cy="35718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 algn="ctr">
            <a:solidFill>
              <a:srgbClr val="5F5F5F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6" name="Равнобедренный треугольник 15"/>
          <p:cNvSpPr>
            <a:spLocks noChangeArrowheads="1"/>
          </p:cNvSpPr>
          <p:nvPr/>
        </p:nvSpPr>
        <p:spPr bwMode="auto">
          <a:xfrm rot="2234862" flipH="1">
            <a:off x="7129463" y="1257300"/>
            <a:ext cx="500062" cy="35718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 algn="ctr">
            <a:solidFill>
              <a:srgbClr val="5F5F5F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17" name="Хорда 16"/>
          <p:cNvSpPr/>
          <p:nvPr/>
        </p:nvSpPr>
        <p:spPr>
          <a:xfrm rot="5400000">
            <a:off x="6643688" y="1714500"/>
            <a:ext cx="142875" cy="142875"/>
          </a:xfrm>
          <a:prstGeom prst="chor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Хорда 17"/>
          <p:cNvSpPr/>
          <p:nvPr/>
        </p:nvSpPr>
        <p:spPr>
          <a:xfrm rot="16200000" flipH="1">
            <a:off x="7072313" y="1714500"/>
            <a:ext cx="142875" cy="142875"/>
          </a:xfrm>
          <a:prstGeom prst="chor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858000" y="1928813"/>
            <a:ext cx="142875" cy="7143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6786563" y="2071688"/>
            <a:ext cx="257175" cy="88900"/>
          </a:xfrm>
          <a:custGeom>
            <a:avLst/>
            <a:gdLst>
              <a:gd name="connsiteX0" fmla="*/ 0 w 257629"/>
              <a:gd name="connsiteY0" fmla="*/ 0 h 88900"/>
              <a:gd name="connsiteX1" fmla="*/ 119743 w 257629"/>
              <a:gd name="connsiteY1" fmla="*/ 87086 h 88900"/>
              <a:gd name="connsiteX2" fmla="*/ 239486 w 257629"/>
              <a:gd name="connsiteY2" fmla="*/ 10886 h 88900"/>
              <a:gd name="connsiteX3" fmla="*/ 228600 w 257629"/>
              <a:gd name="connsiteY3" fmla="*/ 21772 h 88900"/>
              <a:gd name="connsiteX4" fmla="*/ 228600 w 257629"/>
              <a:gd name="connsiteY4" fmla="*/ 21772 h 88900"/>
              <a:gd name="connsiteX5" fmla="*/ 228600 w 257629"/>
              <a:gd name="connsiteY5" fmla="*/ 10886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629" h="88900">
                <a:moveTo>
                  <a:pt x="0" y="0"/>
                </a:moveTo>
                <a:cubicBezTo>
                  <a:pt x="39914" y="42636"/>
                  <a:pt x="79829" y="85272"/>
                  <a:pt x="119743" y="87086"/>
                </a:cubicBezTo>
                <a:cubicBezTo>
                  <a:pt x="159657" y="88900"/>
                  <a:pt x="221343" y="21772"/>
                  <a:pt x="239486" y="10886"/>
                </a:cubicBezTo>
                <a:cubicBezTo>
                  <a:pt x="257629" y="0"/>
                  <a:pt x="228600" y="21772"/>
                  <a:pt x="228600" y="21772"/>
                </a:cubicBezTo>
                <a:lnTo>
                  <a:pt x="228600" y="21772"/>
                </a:lnTo>
                <a:lnTo>
                  <a:pt x="228600" y="10886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Овал 20"/>
          <p:cNvSpPr>
            <a:spLocks noChangeArrowheads="1"/>
          </p:cNvSpPr>
          <p:nvPr/>
        </p:nvSpPr>
        <p:spPr bwMode="auto">
          <a:xfrm>
            <a:off x="2843213" y="1341438"/>
            <a:ext cx="1143000" cy="1071562"/>
          </a:xfrm>
          <a:prstGeom prst="ellipse">
            <a:avLst/>
          </a:prstGeom>
          <a:solidFill>
            <a:schemeClr val="bg1"/>
          </a:solidFill>
          <a:ln w="25400" algn="ctr">
            <a:solidFill>
              <a:srgbClr val="FF9999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4643438" y="1341438"/>
            <a:ext cx="1143000" cy="1071562"/>
          </a:xfrm>
          <a:prstGeom prst="ellips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203575" y="1844675"/>
            <a:ext cx="428625" cy="35718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>
            <a:spLocks noChangeArrowheads="1"/>
          </p:cNvSpPr>
          <p:nvPr/>
        </p:nvSpPr>
        <p:spPr bwMode="auto">
          <a:xfrm flipV="1">
            <a:off x="3276600" y="1916113"/>
            <a:ext cx="71438" cy="71437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accent2"/>
            </a:solidFill>
            <a:round/>
            <a:headEnd/>
            <a:tailEnd/>
          </a:ln>
        </p:spPr>
        <p:txBody>
          <a:bodyPr rot="10800000" anchor="ctr"/>
          <a:lstStyle/>
          <a:p>
            <a:pPr algn="ctr"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25" name="Овал 24"/>
          <p:cNvSpPr>
            <a:spLocks noChangeArrowheads="1"/>
          </p:cNvSpPr>
          <p:nvPr/>
        </p:nvSpPr>
        <p:spPr bwMode="auto">
          <a:xfrm flipV="1">
            <a:off x="3492500" y="1916113"/>
            <a:ext cx="71438" cy="71437"/>
          </a:xfrm>
          <a:prstGeom prst="ellipse">
            <a:avLst/>
          </a:prstGeom>
          <a:solidFill>
            <a:schemeClr val="bg1"/>
          </a:solidFill>
          <a:ln w="25400" algn="ctr">
            <a:solidFill>
              <a:schemeClr val="accent2"/>
            </a:solidFill>
            <a:round/>
            <a:headEnd/>
            <a:tailEnd/>
          </a:ln>
        </p:spPr>
        <p:txBody>
          <a:bodyPr rot="10800000" anchor="ctr"/>
          <a:lstStyle/>
          <a:p>
            <a:pPr algn="ctr"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26" name="Хорда 25"/>
          <p:cNvSpPr/>
          <p:nvPr/>
        </p:nvSpPr>
        <p:spPr>
          <a:xfrm rot="5400000">
            <a:off x="3059113" y="1628775"/>
            <a:ext cx="142875" cy="142875"/>
          </a:xfrm>
          <a:prstGeom prst="chor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Хорда 26"/>
          <p:cNvSpPr/>
          <p:nvPr/>
        </p:nvSpPr>
        <p:spPr>
          <a:xfrm rot="16200000" flipH="1">
            <a:off x="3563938" y="1628775"/>
            <a:ext cx="142875" cy="142875"/>
          </a:xfrm>
          <a:prstGeom prst="chor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3276600" y="2205038"/>
            <a:ext cx="257175" cy="88900"/>
          </a:xfrm>
          <a:custGeom>
            <a:avLst/>
            <a:gdLst>
              <a:gd name="connsiteX0" fmla="*/ 0 w 257629"/>
              <a:gd name="connsiteY0" fmla="*/ 0 h 88900"/>
              <a:gd name="connsiteX1" fmla="*/ 119743 w 257629"/>
              <a:gd name="connsiteY1" fmla="*/ 87086 h 88900"/>
              <a:gd name="connsiteX2" fmla="*/ 239486 w 257629"/>
              <a:gd name="connsiteY2" fmla="*/ 10886 h 88900"/>
              <a:gd name="connsiteX3" fmla="*/ 228600 w 257629"/>
              <a:gd name="connsiteY3" fmla="*/ 21772 h 88900"/>
              <a:gd name="connsiteX4" fmla="*/ 228600 w 257629"/>
              <a:gd name="connsiteY4" fmla="*/ 21772 h 88900"/>
              <a:gd name="connsiteX5" fmla="*/ 228600 w 257629"/>
              <a:gd name="connsiteY5" fmla="*/ 10886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629" h="88900">
                <a:moveTo>
                  <a:pt x="0" y="0"/>
                </a:moveTo>
                <a:cubicBezTo>
                  <a:pt x="39914" y="42636"/>
                  <a:pt x="79829" y="85272"/>
                  <a:pt x="119743" y="87086"/>
                </a:cubicBezTo>
                <a:cubicBezTo>
                  <a:pt x="159657" y="88900"/>
                  <a:pt x="221343" y="21772"/>
                  <a:pt x="239486" y="10886"/>
                </a:cubicBezTo>
                <a:cubicBezTo>
                  <a:pt x="257629" y="0"/>
                  <a:pt x="228600" y="21772"/>
                  <a:pt x="228600" y="21772"/>
                </a:cubicBezTo>
                <a:lnTo>
                  <a:pt x="228600" y="21772"/>
                </a:lnTo>
                <a:lnTo>
                  <a:pt x="228600" y="10886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Равнобедренный треугольник 28"/>
          <p:cNvSpPr>
            <a:spLocks noChangeArrowheads="1"/>
          </p:cNvSpPr>
          <p:nvPr/>
        </p:nvSpPr>
        <p:spPr bwMode="auto">
          <a:xfrm rot="-2234862">
            <a:off x="2700338" y="1125538"/>
            <a:ext cx="500062" cy="3571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 algn="ctr">
            <a:solidFill>
              <a:srgbClr val="FF999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30" name="Равнобедренный треугольник 29"/>
          <p:cNvSpPr>
            <a:spLocks noChangeArrowheads="1"/>
          </p:cNvSpPr>
          <p:nvPr/>
        </p:nvSpPr>
        <p:spPr bwMode="auto">
          <a:xfrm rot="2234862" flipH="1">
            <a:off x="3635375" y="1125538"/>
            <a:ext cx="500063" cy="35718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25400" algn="ctr">
            <a:solidFill>
              <a:srgbClr val="FF9999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31" name="Хорда 30"/>
          <p:cNvSpPr/>
          <p:nvPr/>
        </p:nvSpPr>
        <p:spPr>
          <a:xfrm rot="5400000">
            <a:off x="4932363" y="1628775"/>
            <a:ext cx="142875" cy="142875"/>
          </a:xfrm>
          <a:prstGeom prst="chor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Хорда 31"/>
          <p:cNvSpPr/>
          <p:nvPr/>
        </p:nvSpPr>
        <p:spPr>
          <a:xfrm rot="16200000" flipH="1">
            <a:off x="5364163" y="1628775"/>
            <a:ext cx="142875" cy="142875"/>
          </a:xfrm>
          <a:prstGeom prst="chor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5076825" y="2133600"/>
            <a:ext cx="257175" cy="88900"/>
          </a:xfrm>
          <a:custGeom>
            <a:avLst/>
            <a:gdLst>
              <a:gd name="connsiteX0" fmla="*/ 0 w 257629"/>
              <a:gd name="connsiteY0" fmla="*/ 0 h 88900"/>
              <a:gd name="connsiteX1" fmla="*/ 119743 w 257629"/>
              <a:gd name="connsiteY1" fmla="*/ 87086 h 88900"/>
              <a:gd name="connsiteX2" fmla="*/ 239486 w 257629"/>
              <a:gd name="connsiteY2" fmla="*/ 10886 h 88900"/>
              <a:gd name="connsiteX3" fmla="*/ 228600 w 257629"/>
              <a:gd name="connsiteY3" fmla="*/ 21772 h 88900"/>
              <a:gd name="connsiteX4" fmla="*/ 228600 w 257629"/>
              <a:gd name="connsiteY4" fmla="*/ 21772 h 88900"/>
              <a:gd name="connsiteX5" fmla="*/ 228600 w 257629"/>
              <a:gd name="connsiteY5" fmla="*/ 10886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629" h="88900">
                <a:moveTo>
                  <a:pt x="0" y="0"/>
                </a:moveTo>
                <a:cubicBezTo>
                  <a:pt x="39914" y="42636"/>
                  <a:pt x="79829" y="85272"/>
                  <a:pt x="119743" y="87086"/>
                </a:cubicBezTo>
                <a:cubicBezTo>
                  <a:pt x="159657" y="88900"/>
                  <a:pt x="221343" y="21772"/>
                  <a:pt x="239486" y="10886"/>
                </a:cubicBezTo>
                <a:cubicBezTo>
                  <a:pt x="257629" y="0"/>
                  <a:pt x="228600" y="21772"/>
                  <a:pt x="228600" y="21772"/>
                </a:cubicBezTo>
                <a:lnTo>
                  <a:pt x="228600" y="21772"/>
                </a:lnTo>
                <a:lnTo>
                  <a:pt x="228600" y="10886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Хорда 33"/>
          <p:cNvSpPr/>
          <p:nvPr/>
        </p:nvSpPr>
        <p:spPr>
          <a:xfrm rot="3811573">
            <a:off x="4645025" y="1339851"/>
            <a:ext cx="357187" cy="214312"/>
          </a:xfrm>
          <a:prstGeom prst="chord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Хорда 34"/>
          <p:cNvSpPr/>
          <p:nvPr/>
        </p:nvSpPr>
        <p:spPr>
          <a:xfrm rot="17788427" flipH="1">
            <a:off x="5364163" y="1339850"/>
            <a:ext cx="357187" cy="214313"/>
          </a:xfrm>
          <a:prstGeom prst="chord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932363" y="1844675"/>
            <a:ext cx="571500" cy="285750"/>
          </a:xfrm>
          <a:prstGeom prst="ellips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148263" y="1844675"/>
            <a:ext cx="142875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0" name="Прямая соединительная линия 39"/>
          <p:cNvCxnSpPr>
            <a:stCxn id="19" idx="7"/>
          </p:cNvCxnSpPr>
          <p:nvPr/>
        </p:nvCxnSpPr>
        <p:spPr>
          <a:xfrm rot="5400000" flipH="1" flipV="1">
            <a:off x="7199313" y="1495425"/>
            <a:ext cx="225425" cy="6635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19" idx="7"/>
          </p:cNvCxnSpPr>
          <p:nvPr/>
        </p:nvCxnSpPr>
        <p:spPr>
          <a:xfrm rot="5400000" flipH="1" flipV="1">
            <a:off x="7306469" y="1531144"/>
            <a:ext cx="82550" cy="7350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19" idx="0"/>
          </p:cNvCxnSpPr>
          <p:nvPr/>
        </p:nvCxnSpPr>
        <p:spPr>
          <a:xfrm rot="16200000" flipH="1">
            <a:off x="7286625" y="1571626"/>
            <a:ext cx="71437" cy="7858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stCxn id="19" idx="0"/>
          </p:cNvCxnSpPr>
          <p:nvPr/>
        </p:nvCxnSpPr>
        <p:spPr>
          <a:xfrm rot="16200000" flipV="1">
            <a:off x="6536531" y="1535907"/>
            <a:ext cx="142875" cy="6429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19" idx="0"/>
          </p:cNvCxnSpPr>
          <p:nvPr/>
        </p:nvCxnSpPr>
        <p:spPr>
          <a:xfrm rot="16200000" flipV="1">
            <a:off x="6572251" y="1571625"/>
            <a:ext cx="0" cy="7143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19" idx="0"/>
          </p:cNvCxnSpPr>
          <p:nvPr/>
        </p:nvCxnSpPr>
        <p:spPr>
          <a:xfrm rot="16200000" flipH="1" flipV="1">
            <a:off x="6536531" y="1678782"/>
            <a:ext cx="142875" cy="6429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543" name="Picture 4" descr="Анимашки Компьютеры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4221163"/>
            <a:ext cx="2701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fanfari2-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9197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9" grpId="0" animBg="1"/>
      <p:bldP spid="8" grpId="0" animBg="1"/>
      <p:bldP spid="14" grpId="0" animBg="1"/>
      <p:bldP spid="15" grpId="0" animBg="1"/>
      <p:bldP spid="16" grpId="0" animBg="1"/>
      <p:bldP spid="21" grpId="0" animBg="1"/>
      <p:bldP spid="22" grpId="0" animBg="1"/>
      <p:bldP spid="29" grpId="0" animBg="1"/>
      <p:bldP spid="30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Анимашки Компьютеры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75" y="2000250"/>
            <a:ext cx="2701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~PP2564.WAV">
            <a:hlinkClick r:id="" action="ppaction://media"/>
          </p:cNvPr>
          <p:cNvPicPr>
            <a:picLocks noRot="1" noChangeAspect="1"/>
          </p:cNvPicPr>
          <p:nvPr>
            <a:wavAudioFile r:embed="rId1" name="~PP2564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75000"/>
            </a:schemeClr>
          </a:solidFill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ИГРА-ЗАНЯТИЕ</a:t>
            </a:r>
            <a:br>
              <a:rPr lang="ru-RU" dirty="0" smtClean="0"/>
            </a:br>
            <a:r>
              <a:rPr lang="ru-RU" dirty="0" smtClean="0"/>
              <a:t> «ДЕТИ ШПИОНОВ»</a:t>
            </a:r>
          </a:p>
        </p:txBody>
      </p:sp>
      <p:sp>
        <p:nvSpPr>
          <p:cNvPr id="133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Задачи: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Создать условия для развития  слуховой  и зрительной памяти через систему игровых упражнений.</a:t>
            </a:r>
          </a:p>
          <a:p>
            <a:pPr lvl="0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Закреплять умение определять место звука в словах, соотносить звуки с их графическим изображением.</a:t>
            </a:r>
          </a:p>
          <a:p>
            <a:pPr lvl="0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Закреплять знание цифр в пределах 10 и их графических изображений.</a:t>
            </a:r>
          </a:p>
          <a:p>
            <a:pPr lvl="0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Развивать умение самостоятельно действовать в соответствии с алгоритмом.</a:t>
            </a:r>
          </a:p>
          <a:p>
            <a:pPr lvl="0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Совершенствовать умение работать в парах, согласовывать действия во время проведения экспериментов, достигать результата.</a:t>
            </a:r>
          </a:p>
          <a:p>
            <a:pPr lvl="0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Содействовать становлению универсальных предпосылок учебной деятельности – умения работать по правилу и образцу, слушать взрослого и выполнять его инструкции.</a:t>
            </a:r>
          </a:p>
          <a:p>
            <a:pPr lvl="0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Способствовать проявлению инициативности, активности, самостоятельности.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>
                <a:alpha val="58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3000" y="571500"/>
            <a:ext cx="1800225" cy="18002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00375" y="571500"/>
            <a:ext cx="1800225" cy="18002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7750" y="571500"/>
            <a:ext cx="1800225" cy="18002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3000" y="2428875"/>
            <a:ext cx="1800225" cy="18002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43000" y="4286250"/>
            <a:ext cx="1800225" cy="18002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00375" y="2428875"/>
            <a:ext cx="1800225" cy="18002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57750" y="2428875"/>
            <a:ext cx="1800225" cy="18002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00375" y="4286250"/>
            <a:ext cx="1800225" cy="18002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57750" y="4286250"/>
            <a:ext cx="1800225" cy="18002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9</a:t>
            </a:r>
          </a:p>
        </p:txBody>
      </p:sp>
      <p:pic>
        <p:nvPicPr>
          <p:cNvPr id="14338" name="Picture 2" descr="http://im6-tub.yandex.net/i?id=7887179-23-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714375"/>
            <a:ext cx="8382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http://im6-tub.yandex.net/i?id=168394640-17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928688"/>
            <a:ext cx="1066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http://im7-tub.yandex.net/i?id=93561930-06-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857250"/>
            <a:ext cx="9810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http://im4-tub.yandex.net/i?id=113479555-17-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25" y="3000375"/>
            <a:ext cx="14287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http://im0-tub.yandex.net/i?id=54822105-06-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38" y="2857500"/>
            <a:ext cx="135731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4" descr="http://im5-tub.yandex.net/i?id=46327439-14-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88" y="4786313"/>
            <a:ext cx="10668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16" descr="http://im6-tub.yandex.net/i?id=116405496-10-2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25" y="4786313"/>
            <a:ext cx="12954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4" name="Picture 18" descr="http://im3-tub.yandex.net/i?id=26977728-22-2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2063" y="4786313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1500188" y="3143250"/>
            <a:ext cx="1143000" cy="642938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>
                <a:alpha val="58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Анимашки Компьютеры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75" y="2000250"/>
            <a:ext cx="2701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2026.WAV">
            <a:hlinkClick r:id="" action="ppaction://media"/>
          </p:cNvPr>
          <p:cNvPicPr>
            <a:picLocks noRot="1" noChangeAspect="1"/>
          </p:cNvPicPr>
          <p:nvPr>
            <a:wavAudioFile r:embed="rId1" name="~PP2026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42913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8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>
                <a:alpha val="58000"/>
              </a:srgb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72066" y="1071546"/>
            <a:ext cx="1428760" cy="278608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1357298"/>
            <a:ext cx="500063" cy="5000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500694" y="2143116"/>
            <a:ext cx="500063" cy="428625"/>
          </a:xfrm>
          <a:prstGeom prst="triangl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авильный пятиугольник 9"/>
          <p:cNvSpPr/>
          <p:nvPr/>
        </p:nvSpPr>
        <p:spPr>
          <a:xfrm>
            <a:off x="5500694" y="2928934"/>
            <a:ext cx="571500" cy="500063"/>
          </a:xfrm>
          <a:prstGeom prst="pentag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fanfari2-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43938" y="214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4" descr="Анимашки Компьютеры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4143380"/>
            <a:ext cx="2701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~PP2894.WAV">
            <a:hlinkClick r:id="" action="ppaction://media"/>
          </p:cNvPr>
          <p:cNvPicPr>
            <a:picLocks noRot="1" noChangeAspect="1"/>
          </p:cNvPicPr>
          <p:nvPr>
            <a:wavAudioFile r:embed="rId2" name="~PP2894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500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71736" y="2143116"/>
            <a:ext cx="2500330" cy="57150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214414" y="1142984"/>
            <a:ext cx="1428760" cy="235745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571604" y="1643050"/>
            <a:ext cx="642942" cy="135732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06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 isNarration="1"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500688" y="4929188"/>
            <a:ext cx="1214437" cy="12144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071938" y="4929188"/>
            <a:ext cx="1214437" cy="12144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43188" y="4929188"/>
            <a:ext cx="1214437" cy="12144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13" name="Picture 4" descr="Анимашки Компьютеры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8" y="2071688"/>
            <a:ext cx="2701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571750" y="4929188"/>
            <a:ext cx="1357313" cy="1285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000500" y="4929188"/>
            <a:ext cx="1357313" cy="1285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429250" y="4929188"/>
            <a:ext cx="1357313" cy="1285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9" name="fanfari2-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8188" y="500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8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0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8" grpId="0" animBg="1"/>
      <p:bldP spid="17" grpId="0" animBg="1"/>
      <p:bldP spid="16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im2-tub.yandex.net/i?id=101041627-17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57166"/>
            <a:ext cx="4071966" cy="57755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http://im2-tub.yandex.net/i?id=101041627-17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85728"/>
            <a:ext cx="3929090" cy="5572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http://im2-tub.yandex.net/i?id=101041627-17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428604"/>
            <a:ext cx="3929090" cy="5572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http://im2-tub.yandex.net/i?id=101041627-17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500042"/>
            <a:ext cx="3929090" cy="5572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2" descr="http://im2-tub.yandex.net/i?id=101041627-17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428604"/>
            <a:ext cx="3929090" cy="5572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2" descr="http://im2-tub.yandex.net/i?id=101041627-17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57166"/>
            <a:ext cx="3929090" cy="5572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" descr="http://im2-tub.yandex.net/i?id=101041627-17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428604"/>
            <a:ext cx="3929090" cy="5572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alert3.wav">
            <a:hlinkClick r:id="" action="ppaction://media"/>
          </p:cNvPr>
          <p:cNvPicPr>
            <a:picLocks noRot="1" noChangeAspect="1"/>
          </p:cNvPicPr>
          <p:nvPr>
            <a:wavAudioFile r:embed="rId1" name="alert3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57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4" descr="Анимашки Компьютеры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2075" y="4286250"/>
            <a:ext cx="2701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alert3.wav">
            <a:hlinkClick r:id="" action="ppaction://media"/>
          </p:cNvPr>
          <p:cNvPicPr>
            <a:picLocks noRot="1" noChangeAspect="1"/>
          </p:cNvPicPr>
          <p:nvPr>
            <a:wavAudioFile r:embed="rId1" name="alert3.wav"/>
          </p:nvPr>
        </p:nvPicPr>
        <p:blipFill>
          <a:blip r:embed="rId7" cstate="print"/>
          <a:stretch>
            <a:fillRect/>
          </a:stretch>
        </p:blipFill>
        <p:spPr>
          <a:xfrm>
            <a:off x="7929586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1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41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41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41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41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41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41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41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41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41"/>
                            </p:stCondLst>
                            <p:childTnLst>
                              <p:par>
                                <p:cTn id="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41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441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941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441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6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9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Анимашки Компьютеры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2286000"/>
            <a:ext cx="2701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841.WAV">
            <a:hlinkClick r:id="" action="ppaction://media"/>
          </p:cNvPr>
          <p:cNvPicPr>
            <a:picLocks noRot="1" noChangeAspect="1"/>
          </p:cNvPicPr>
          <p:nvPr>
            <a:wavAudioFile r:embed="rId1" name="~PP3841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1400" y="637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667E-6 -4.07407E-6 C -0.07865 -0.02314 -0.15712 -0.04629 -0.18334 -0.09814 C -0.20955 -0.15 -0.18525 -0.28703 -0.15712 -0.31088 C -0.129 -0.33495 -0.02431 -0.27013 -0.01424 -0.24282 C -0.00417 -0.21527 -0.09063 -0.12662 -0.09636 -0.14722 C -0.10209 -0.16782 -0.13021 -0.33333 -0.04879 -0.36643 C 0.03263 -0.39953 0.33454 -0.38472 0.39166 -0.3456 C 0.44878 -0.30648 0.31562 -0.10393 0.29409 -0.13148 C 0.27256 -0.15902 0.22465 -0.48194 0.26197 -0.51088 C 0.2993 -0.53981 0.58211 -0.41412 0.51788 -0.30439 C 0.45364 -0.19467 -0.05591 0.07037 -0.12379 0.14769 C -0.19167 0.225 -0.04046 0.1919 0.11076 0.15903 " pathEditMode="relative" ptsTypes="aaaaaaaaaaaA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4313" y="357188"/>
            <a:ext cx="8715375" cy="635793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4" name="Picture 2" descr="http://im6-tub.yandex.net/i?id=71485238-11-24"/>
          <p:cNvPicPr>
            <a:picLocks noChangeAspect="1" noChangeArrowheads="1"/>
          </p:cNvPicPr>
          <p:nvPr/>
        </p:nvPicPr>
        <p:blipFill>
          <a:blip r:embed="rId3" cstate="print"/>
          <a:srcRect l="28309" r="29687"/>
          <a:stretch>
            <a:fillRect/>
          </a:stretch>
        </p:blipFill>
        <p:spPr bwMode="auto">
          <a:xfrm rot="17999703">
            <a:off x="1805139" y="928160"/>
            <a:ext cx="541998" cy="1512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Скругленная соединительная линия 7"/>
          <p:cNvCxnSpPr/>
          <p:nvPr/>
        </p:nvCxnSpPr>
        <p:spPr>
          <a:xfrm rot="5400000">
            <a:off x="804069" y="1410494"/>
            <a:ext cx="714375" cy="608013"/>
          </a:xfrm>
          <a:prstGeom prst="curvedConnector3">
            <a:avLst>
              <a:gd name="adj1" fmla="val 22572"/>
            </a:avLst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5643563" y="1571625"/>
            <a:ext cx="1214437" cy="11430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17" name="Picture 6" descr="http://im7-tub.yandex.net/i?id=125223343-18-24"/>
          <p:cNvPicPr>
            <a:picLocks noChangeAspect="1" noChangeArrowheads="1"/>
          </p:cNvPicPr>
          <p:nvPr/>
        </p:nvPicPr>
        <p:blipFill>
          <a:blip r:embed="rId4" cstate="print"/>
          <a:srcRect t="25000" r="45000"/>
          <a:stretch>
            <a:fillRect/>
          </a:stretch>
        </p:blipFill>
        <p:spPr bwMode="auto">
          <a:xfrm>
            <a:off x="3786182" y="1714488"/>
            <a:ext cx="785818" cy="1071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Цилиндр 18"/>
          <p:cNvSpPr/>
          <p:nvPr/>
        </p:nvSpPr>
        <p:spPr>
          <a:xfrm>
            <a:off x="785813" y="2143125"/>
            <a:ext cx="214312" cy="285750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Цилиндр 19"/>
          <p:cNvSpPr/>
          <p:nvPr/>
        </p:nvSpPr>
        <p:spPr>
          <a:xfrm>
            <a:off x="4857750" y="1143000"/>
            <a:ext cx="214313" cy="285750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1" name="Скругленная соединительная линия 20"/>
          <p:cNvCxnSpPr/>
          <p:nvPr/>
        </p:nvCxnSpPr>
        <p:spPr>
          <a:xfrm rot="5400000">
            <a:off x="4161631" y="1267620"/>
            <a:ext cx="714375" cy="608012"/>
          </a:xfrm>
          <a:prstGeom prst="curvedConnector3">
            <a:avLst>
              <a:gd name="adj1" fmla="val -3333"/>
            </a:avLst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Цилиндр 21"/>
          <p:cNvSpPr/>
          <p:nvPr/>
        </p:nvSpPr>
        <p:spPr>
          <a:xfrm>
            <a:off x="7143750" y="2214563"/>
            <a:ext cx="214313" cy="285750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Цилиндр 22"/>
          <p:cNvSpPr/>
          <p:nvPr/>
        </p:nvSpPr>
        <p:spPr>
          <a:xfrm>
            <a:off x="7572375" y="2214563"/>
            <a:ext cx="214313" cy="285750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Цилиндр 23"/>
          <p:cNvSpPr/>
          <p:nvPr/>
        </p:nvSpPr>
        <p:spPr>
          <a:xfrm>
            <a:off x="8001000" y="2214563"/>
            <a:ext cx="214313" cy="285750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493" name="Picture 4" descr="Анимашки Компьютеры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13" y="3571875"/>
            <a:ext cx="2701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Стрелка вправо 28"/>
          <p:cNvSpPr/>
          <p:nvPr/>
        </p:nvSpPr>
        <p:spPr>
          <a:xfrm>
            <a:off x="2928926" y="2071678"/>
            <a:ext cx="642942" cy="21431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>
            <a:off x="4714876" y="2071678"/>
            <a:ext cx="642942" cy="21431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" name="fanfari2-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50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906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9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119</Words>
  <Application>Microsoft Office PowerPoint</Application>
  <PresentationFormat>Экран (4:3)</PresentationFormat>
  <Paragraphs>25</Paragraphs>
  <Slides>11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ИГРА-ЗАНЯТИЕ  «ДЕТИ ШПИОНОВ»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64</cp:revision>
  <dcterms:created xsi:type="dcterms:W3CDTF">2011-03-19T16:35:18Z</dcterms:created>
  <dcterms:modified xsi:type="dcterms:W3CDTF">2022-03-24T18:40:44Z</dcterms:modified>
</cp:coreProperties>
</file>