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95DC"/>
    <a:srgbClr val="FFFFC1"/>
    <a:srgbClr val="3366CC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 descr="EqWorld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2052638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0" descr="6ac6efb25e0a35d160b484086b39328b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572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31"/>
          <p:cNvSpPr>
            <a:spLocks/>
          </p:cNvSpPr>
          <p:nvPr userDrawn="1"/>
        </p:nvSpPr>
        <p:spPr bwMode="gray">
          <a:xfrm>
            <a:off x="0" y="51816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Picture 32" descr="6ac6efb25e0a35d160b484086b39328b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6096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9A6812-07F5-4757-8DB5-9F7E34531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95411-2160-4BCE-A3CB-FD23D2D8C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5FEB1-969C-49F9-8D44-B60537CEA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C1A17-46FE-46AD-BFFC-CBA21B2EB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CEEA3-96AC-40BD-BFAD-2DF90EF61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EF984-8C3C-4171-A63E-8B735BD30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D73E5-C749-433B-BA8B-71DC71E12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F2683-C4AD-46DA-A24E-508D565B5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CD689-4764-4D0A-BE53-FBA8C3036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E572F-97AF-407F-96CD-80E6515B9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3A2B4-E8E2-4AAD-802E-24E07490C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295DC"/>
            </a:gs>
            <a:gs pos="100000">
              <a:srgbClr val="FFFFC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6D4EF45-B84C-41E2-955F-402C444B2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4" name="Freeform 10"/>
          <p:cNvSpPr>
            <a:spLocks/>
          </p:cNvSpPr>
          <p:nvPr userDrawn="1"/>
        </p:nvSpPr>
        <p:spPr bwMode="gray">
          <a:xfrm>
            <a:off x="0" y="57150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2" name="Picture 11" descr="6ac6efb25e0a35d160b484086b39328b"/>
          <p:cNvPicPr>
            <a:picLocks noChangeAspect="1" noChangeArrowheads="1" noCrop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00" y="3048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/>
          <p:cNvSpPr txBox="1">
            <a:spLocks noChangeArrowheads="1"/>
          </p:cNvSpPr>
          <p:nvPr/>
        </p:nvSpPr>
        <p:spPr bwMode="auto">
          <a:xfrm>
            <a:off x="-1143000" y="1905000"/>
            <a:ext cx="10972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Применение производной</a:t>
            </a:r>
          </a:p>
          <a:p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при  решении задач.</a:t>
            </a:r>
          </a:p>
          <a:p>
            <a:endParaRPr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533400" y="609600"/>
            <a:ext cx="746760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20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Образовательные:  </a:t>
            </a:r>
            <a:r>
              <a:rPr lang="ru-RU" sz="2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в ходе урока повторения и закрепления   знаний и умений по данной теме и практических навыков применения формул вычисления производных;  формирование умений комплексного применения знаний, умений, навыков и их перенос в новые условия. 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Развивающие: </a:t>
            </a:r>
            <a:r>
              <a:rPr lang="ru-RU" sz="2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способствование  развития устойчивого познавательного интереса к предмету;  совершенствования умений работы с источниками ;    развитие коммуникативные навыков работы в группах: развитие  мыслительных операций: анализ, синтез, обобщение.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Воспитательные: </a:t>
            </a:r>
            <a:r>
              <a:rPr lang="ru-RU" sz="2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воспитание  коммуникабельности (умение слушать друг друга, учителя); воспитание  аккуратности, терпеливости, упорство в достижении цели, умения </a:t>
            </a:r>
            <a:r>
              <a:rPr lang="ru-RU">
                <a:solidFill>
                  <a:srgbClr val="C00000"/>
                </a:solidFill>
              </a:rPr>
              <a:t>вести себя в коллективе.</a:t>
            </a:r>
          </a:p>
          <a:p>
            <a:r>
              <a:rPr lang="ru-RU"/>
              <a:t> 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228600" y="1981200"/>
            <a:ext cx="89154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«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Знание, столь драгоценная вещь, что его не зазорно добывать из любого источника». </a:t>
            </a:r>
            <a:b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Фома Аквинский»</a:t>
            </a:r>
          </a:p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128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Оформление по умолчанию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 Михайловна</dc:creator>
  <cp:lastModifiedBy>игорь</cp:lastModifiedBy>
  <cp:revision>4</cp:revision>
  <cp:lastPrinted>1601-01-01T00:00:00Z</cp:lastPrinted>
  <dcterms:created xsi:type="dcterms:W3CDTF">1601-01-01T00:00:00Z</dcterms:created>
  <dcterms:modified xsi:type="dcterms:W3CDTF">2013-04-15T01:47:03Z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