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89" r:id="rId3"/>
    <p:sldId id="283" r:id="rId4"/>
    <p:sldId id="282" r:id="rId5"/>
    <p:sldId id="273" r:id="rId6"/>
    <p:sldId id="272" r:id="rId7"/>
    <p:sldId id="274" r:id="rId8"/>
    <p:sldId id="262" r:id="rId9"/>
    <p:sldId id="268" r:id="rId10"/>
    <p:sldId id="269" r:id="rId11"/>
    <p:sldId id="263" r:id="rId12"/>
    <p:sldId id="264" r:id="rId13"/>
    <p:sldId id="277" r:id="rId14"/>
    <p:sldId id="279" r:id="rId15"/>
    <p:sldId id="280" r:id="rId16"/>
    <p:sldId id="278" r:id="rId17"/>
    <p:sldId id="281" r:id="rId18"/>
    <p:sldId id="259" r:id="rId19"/>
    <p:sldId id="260" r:id="rId20"/>
    <p:sldId id="297" r:id="rId21"/>
    <p:sldId id="285" r:id="rId22"/>
    <p:sldId id="300" r:id="rId23"/>
    <p:sldId id="301" r:id="rId24"/>
    <p:sldId id="267" r:id="rId25"/>
    <p:sldId id="293" r:id="rId26"/>
    <p:sldId id="292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EA7"/>
    <a:srgbClr val="FFCC66"/>
    <a:srgbClr val="FF99CC"/>
    <a:srgbClr val="FFDDFF"/>
    <a:srgbClr val="FFFFFF"/>
    <a:srgbClr val="C40000"/>
    <a:srgbClr val="B00000"/>
    <a:srgbClr val="FF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18" autoAdjust="0"/>
    <p:restoredTop sz="94660"/>
  </p:normalViewPr>
  <p:slideViewPr>
    <p:cSldViewPr>
      <p:cViewPr>
        <p:scale>
          <a:sx n="70" d="100"/>
          <a:sy n="70" d="100"/>
        </p:scale>
        <p:origin x="-1344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 smtClean="0"/>
            </a:lvl1pPr>
          </a:lstStyle>
          <a:p>
            <a:pPr>
              <a:defRPr/>
            </a:pPr>
            <a:fld id="{49F31AE4-C76B-438C-8471-D86011617C8D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8" tIns="45714" rIns="91428" bIns="45714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1"/>
            <a:ext cx="5486400" cy="4114800"/>
          </a:xfrm>
          <a:prstGeom prst="rect">
            <a:avLst/>
          </a:prstGeom>
        </p:spPr>
        <p:txBody>
          <a:bodyPr vert="horz" lIns="91428" tIns="45714" rIns="91428" bIns="45714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6D3CC65D-57AA-4C71-B6E2-0F14B61123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24947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3CC65D-57AA-4C71-B6E2-0F14B6112394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2183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FF2DD-29B4-4DA2-8EFD-3598D91AB789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C9F78-8736-47B3-9686-1857B4355B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BDBF6-BBF7-478D-BB4F-DF370A9A06C7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88694-5EF0-4225-A9CA-D119A8125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87220-A587-403B-ABF7-6A9C65E1B4BA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A4B4-78AD-4D9F-ABE5-FA7486EC73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4C999-77C2-4BAE-BDE9-641C903B2FE1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623F4-1D43-4155-AF1A-B31EF15B29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AB45A-FEC4-48D7-8449-0D640C6884FD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236B4-FFCA-4567-B505-0C27ABE08F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8D50D-31D8-46B4-918C-4F175E797264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24131-859F-4145-A8D9-E8477A5085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D74FA-7389-46BD-9A72-BC5B099A6F4D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0F639-CA07-41C8-B204-2A322A8FAE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31722-0F87-47E7-922A-577CD79A8A54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70332-3BC3-4F4B-A3F2-688AACB10E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B1DE4-AD90-4B5C-AC3B-4379DF7879B4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4D2C4-B60B-459E-B70D-A21E25D3C9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C37C4-2512-4B77-B470-F20F7074E055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2499F-725B-4AC8-91AB-144AC2DD5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E55CB-066A-4CB7-AA24-082019FD8B13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9DC42-0416-4E14-805C-CBB75C8741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EC99F7B-0C46-4AD7-8228-F3AEBE2516A8}" type="datetimeFigureOut">
              <a:rPr lang="ru-RU"/>
              <a:pPr>
                <a:defRPr/>
              </a:pPr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68E9EF-A40A-44FF-A4DA-6DB434999D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13" Type="http://schemas.openxmlformats.org/officeDocument/2006/relationships/image" Target="../media/image81.png"/><Relationship Id="rId3" Type="http://schemas.openxmlformats.org/officeDocument/2006/relationships/image" Target="../media/image71.png"/><Relationship Id="rId7" Type="http://schemas.openxmlformats.org/officeDocument/2006/relationships/image" Target="../media/image75.jpeg"/><Relationship Id="rId12" Type="http://schemas.openxmlformats.org/officeDocument/2006/relationships/image" Target="../media/image80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jpeg"/><Relationship Id="rId15" Type="http://schemas.openxmlformats.org/officeDocument/2006/relationships/image" Target="../media/image83.png"/><Relationship Id="rId10" Type="http://schemas.openxmlformats.org/officeDocument/2006/relationships/image" Target="../media/image78.png"/><Relationship Id="rId4" Type="http://schemas.openxmlformats.org/officeDocument/2006/relationships/image" Target="../media/image72.jpeg"/><Relationship Id="rId9" Type="http://schemas.openxmlformats.org/officeDocument/2006/relationships/image" Target="../media/image77.png"/><Relationship Id="rId14" Type="http://schemas.openxmlformats.org/officeDocument/2006/relationships/image" Target="../media/image8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18" Type="http://schemas.openxmlformats.org/officeDocument/2006/relationships/image" Target="../media/image100.png"/><Relationship Id="rId3" Type="http://schemas.openxmlformats.org/officeDocument/2006/relationships/image" Target="../media/image85.png"/><Relationship Id="rId21" Type="http://schemas.openxmlformats.org/officeDocument/2006/relationships/image" Target="../media/image103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17" Type="http://schemas.openxmlformats.org/officeDocument/2006/relationships/image" Target="../media/image99.png"/><Relationship Id="rId2" Type="http://schemas.openxmlformats.org/officeDocument/2006/relationships/image" Target="../media/image84.png"/><Relationship Id="rId16" Type="http://schemas.openxmlformats.org/officeDocument/2006/relationships/image" Target="../media/image98.png"/><Relationship Id="rId20" Type="http://schemas.openxmlformats.org/officeDocument/2006/relationships/image" Target="../media/image10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24" Type="http://schemas.openxmlformats.org/officeDocument/2006/relationships/image" Target="../media/image106.png"/><Relationship Id="rId5" Type="http://schemas.openxmlformats.org/officeDocument/2006/relationships/image" Target="../media/image87.png"/><Relationship Id="rId15" Type="http://schemas.openxmlformats.org/officeDocument/2006/relationships/image" Target="../media/image97.png"/><Relationship Id="rId23" Type="http://schemas.openxmlformats.org/officeDocument/2006/relationships/image" Target="../media/image105.png"/><Relationship Id="rId10" Type="http://schemas.openxmlformats.org/officeDocument/2006/relationships/image" Target="../media/image92.png"/><Relationship Id="rId19" Type="http://schemas.openxmlformats.org/officeDocument/2006/relationships/image" Target="../media/image101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Relationship Id="rId22" Type="http://schemas.openxmlformats.org/officeDocument/2006/relationships/image" Target="../media/image10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microsoft.com/office/2007/relationships/hdphoto" Target="../media/hdphoto8.wdp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openxmlformats.org/officeDocument/2006/relationships/image" Target="../media/image128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5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127.png"/><Relationship Id="rId4" Type="http://schemas.openxmlformats.org/officeDocument/2006/relationships/image" Target="../media/image124.png"/><Relationship Id="rId9" Type="http://schemas.microsoft.com/office/2007/relationships/hdphoto" Target="../media/hdphoto6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1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jpeg"/><Relationship Id="rId13" Type="http://schemas.openxmlformats.org/officeDocument/2006/relationships/image" Target="../media/image142.jpeg"/><Relationship Id="rId18" Type="http://schemas.openxmlformats.org/officeDocument/2006/relationships/image" Target="../media/image147.jpeg"/><Relationship Id="rId3" Type="http://schemas.openxmlformats.org/officeDocument/2006/relationships/image" Target="../media/image132.jpeg"/><Relationship Id="rId7" Type="http://schemas.openxmlformats.org/officeDocument/2006/relationships/image" Target="../media/image136.jpeg"/><Relationship Id="rId12" Type="http://schemas.openxmlformats.org/officeDocument/2006/relationships/image" Target="../media/image141.jpeg"/><Relationship Id="rId17" Type="http://schemas.openxmlformats.org/officeDocument/2006/relationships/image" Target="../media/image146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jpeg"/><Relationship Id="rId11" Type="http://schemas.openxmlformats.org/officeDocument/2006/relationships/image" Target="../media/image140.jpeg"/><Relationship Id="rId5" Type="http://schemas.openxmlformats.org/officeDocument/2006/relationships/image" Target="../media/image134.jpeg"/><Relationship Id="rId15" Type="http://schemas.openxmlformats.org/officeDocument/2006/relationships/image" Target="../media/image144.jpeg"/><Relationship Id="rId10" Type="http://schemas.openxmlformats.org/officeDocument/2006/relationships/image" Target="../media/image139.jpeg"/><Relationship Id="rId19" Type="http://schemas.openxmlformats.org/officeDocument/2006/relationships/image" Target="../media/image148.jpeg"/><Relationship Id="rId4" Type="http://schemas.openxmlformats.org/officeDocument/2006/relationships/image" Target="../media/image133.gif"/><Relationship Id="rId9" Type="http://schemas.openxmlformats.org/officeDocument/2006/relationships/image" Target="../media/image138.jpeg"/><Relationship Id="rId14" Type="http://schemas.openxmlformats.org/officeDocument/2006/relationships/image" Target="../media/image1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gif"/><Relationship Id="rId2" Type="http://schemas.openxmlformats.org/officeDocument/2006/relationships/image" Target="../media/image12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9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13" Type="http://schemas.openxmlformats.org/officeDocument/2006/relationships/image" Target="../media/image161.png"/><Relationship Id="rId3" Type="http://schemas.openxmlformats.org/officeDocument/2006/relationships/image" Target="../media/image151.png"/><Relationship Id="rId7" Type="http://schemas.openxmlformats.org/officeDocument/2006/relationships/image" Target="../media/image155.png"/><Relationship Id="rId12" Type="http://schemas.openxmlformats.org/officeDocument/2006/relationships/image" Target="../media/image160.png"/><Relationship Id="rId2" Type="http://schemas.openxmlformats.org/officeDocument/2006/relationships/image" Target="../media/image150.jpeg"/><Relationship Id="rId16" Type="http://schemas.openxmlformats.org/officeDocument/2006/relationships/image" Target="../media/image1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4.png"/><Relationship Id="rId11" Type="http://schemas.openxmlformats.org/officeDocument/2006/relationships/image" Target="../media/image159.png"/><Relationship Id="rId5" Type="http://schemas.openxmlformats.org/officeDocument/2006/relationships/image" Target="../media/image153.png"/><Relationship Id="rId15" Type="http://schemas.openxmlformats.org/officeDocument/2006/relationships/image" Target="../media/image163.png"/><Relationship Id="rId10" Type="http://schemas.openxmlformats.org/officeDocument/2006/relationships/image" Target="../media/image158.png"/><Relationship Id="rId4" Type="http://schemas.openxmlformats.org/officeDocument/2006/relationships/image" Target="../media/image152.png"/><Relationship Id="rId9" Type="http://schemas.openxmlformats.org/officeDocument/2006/relationships/image" Target="../media/image157.png"/><Relationship Id="rId14" Type="http://schemas.openxmlformats.org/officeDocument/2006/relationships/image" Target="../media/image162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microsoft.com/office/2007/relationships/hdphoto" Target="../media/hdphoto1.wdp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microsoft.com/office/2007/relationships/hdphoto" Target="../media/hdphoto2.wdp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8.png"/><Relationship Id="rId7" Type="http://schemas.openxmlformats.org/officeDocument/2006/relationships/image" Target="../media/image4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image" Target="../media/image56.pn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12" Type="http://schemas.openxmlformats.org/officeDocument/2006/relationships/image" Target="../media/image5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11" Type="http://schemas.openxmlformats.org/officeDocument/2006/relationships/image" Target="../media/image54.jpeg"/><Relationship Id="rId5" Type="http://schemas.openxmlformats.org/officeDocument/2006/relationships/image" Target="../media/image48.jpeg"/><Relationship Id="rId15" Type="http://schemas.openxmlformats.org/officeDocument/2006/relationships/image" Target="../media/image5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Relationship Id="rId14" Type="http://schemas.openxmlformats.org/officeDocument/2006/relationships/image" Target="../media/image5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13" Type="http://schemas.openxmlformats.org/officeDocument/2006/relationships/image" Target="../media/image68.jpeg"/><Relationship Id="rId3" Type="http://schemas.openxmlformats.org/officeDocument/2006/relationships/image" Target="../media/image60.jpeg"/><Relationship Id="rId7" Type="http://schemas.openxmlformats.org/officeDocument/2006/relationships/image" Target="../media/image62.wmf"/><Relationship Id="rId12" Type="http://schemas.openxmlformats.org/officeDocument/2006/relationships/image" Target="../media/image67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11" Type="http://schemas.openxmlformats.org/officeDocument/2006/relationships/image" Target="../media/image66.jpeg"/><Relationship Id="rId5" Type="http://schemas.openxmlformats.org/officeDocument/2006/relationships/image" Target="../media/image52.jpeg"/><Relationship Id="rId15" Type="http://schemas.openxmlformats.org/officeDocument/2006/relationships/image" Target="../media/image69.jpeg"/><Relationship Id="rId10" Type="http://schemas.openxmlformats.org/officeDocument/2006/relationships/image" Target="../media/image65.png"/><Relationship Id="rId4" Type="http://schemas.openxmlformats.org/officeDocument/2006/relationships/image" Target="../media/image61.jpeg"/><Relationship Id="rId9" Type="http://schemas.openxmlformats.org/officeDocument/2006/relationships/image" Target="../media/image64.png"/><Relationship Id="rId14" Type="http://schemas.openxmlformats.org/officeDocument/2006/relationships/image" Target="../media/image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03647" y="1844824"/>
            <a:ext cx="6468053" cy="26912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ГЛАСНЫЕ </a:t>
            </a:r>
          </a:p>
          <a:p>
            <a:pPr algn="ctr">
              <a:lnSpc>
                <a:spcPct val="150000"/>
              </a:lnSpc>
            </a:pPr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ЗВУКИ И БУКВЫ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1012416" cy="1210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437" y="4956674"/>
            <a:ext cx="1028554" cy="1230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4950033"/>
            <a:ext cx="1053300" cy="1259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677" y="576965"/>
            <a:ext cx="1024251" cy="1223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33508"/>
            <a:ext cx="1056951" cy="1248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953" y="1916832"/>
            <a:ext cx="1067423" cy="1273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326" y="4905509"/>
            <a:ext cx="1092110" cy="1333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940488"/>
            <a:ext cx="1080120" cy="1309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820" y="1861266"/>
            <a:ext cx="1067652" cy="1373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991" y="544727"/>
            <a:ext cx="1110797" cy="1327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4" y="1883274"/>
            <a:ext cx="1008111" cy="128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326" y="515956"/>
            <a:ext cx="1087627" cy="1345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125" y="2063750"/>
            <a:ext cx="3440113" cy="10795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456238" y="2027238"/>
            <a:ext cx="3438525" cy="10795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6565845" y="838208"/>
            <a:ext cx="2060403" cy="622394"/>
            <a:chOff x="6160792" y="965085"/>
            <a:chExt cx="2571318" cy="760806"/>
          </a:xfrm>
          <a:solidFill>
            <a:schemeClr val="bg1"/>
          </a:solidFill>
        </p:grpSpPr>
        <p:sp>
          <p:nvSpPr>
            <p:cNvPr id="5" name="Прямоугольник 4"/>
            <p:cNvSpPr/>
            <p:nvPr/>
          </p:nvSpPr>
          <p:spPr>
            <a:xfrm>
              <a:off x="6160792" y="965086"/>
              <a:ext cx="857106" cy="76080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7017898" y="965086"/>
              <a:ext cx="857106" cy="76080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7875004" y="965085"/>
              <a:ext cx="857106" cy="760805"/>
            </a:xfrm>
            <a:prstGeom prst="rect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472244" y="960596"/>
            <a:ext cx="2060403" cy="622394"/>
            <a:chOff x="6160792" y="965085"/>
            <a:chExt cx="2571318" cy="760806"/>
          </a:xfrm>
          <a:solidFill>
            <a:schemeClr val="bg1"/>
          </a:solidFill>
        </p:grpSpPr>
        <p:sp>
          <p:nvSpPr>
            <p:cNvPr id="33" name="Прямоугольник 32"/>
            <p:cNvSpPr/>
            <p:nvPr/>
          </p:nvSpPr>
          <p:spPr>
            <a:xfrm>
              <a:off x="6160792" y="965086"/>
              <a:ext cx="857106" cy="76080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7017898" y="965086"/>
              <a:ext cx="857106" cy="76080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7875004" y="965085"/>
              <a:ext cx="857106" cy="760805"/>
            </a:xfrm>
            <a:prstGeom prst="rect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23557" name="Picture 2" descr="F:\для доски\гласный ыы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900" y="239713"/>
            <a:ext cx="14922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3" descr="F:\для доски\гласный ии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6413" y="155575"/>
            <a:ext cx="1509712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93" descr="28"/>
          <p:cNvPicPr>
            <a:picLocks noChangeAspect="1" noChangeArrowheads="1"/>
          </p:cNvPicPr>
          <p:nvPr/>
        </p:nvPicPr>
        <p:blipFill>
          <a:blip r:embed="rId4" cstate="email">
            <a:lum contrast="28000"/>
          </a:blip>
          <a:srcRect/>
          <a:stretch>
            <a:fillRect/>
          </a:stretch>
        </p:blipFill>
        <p:spPr bwMode="auto">
          <a:xfrm>
            <a:off x="3910013" y="3876675"/>
            <a:ext cx="1370012" cy="1096963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23560" name="Picture 91" descr="20"/>
          <p:cNvPicPr>
            <a:picLocks noChangeAspect="1" noChangeArrowheads="1"/>
          </p:cNvPicPr>
          <p:nvPr/>
        </p:nvPicPr>
        <p:blipFill>
          <a:blip r:embed="rId5" cstate="email">
            <a:lum contrast="36000"/>
          </a:blip>
          <a:srcRect/>
          <a:stretch>
            <a:fillRect/>
          </a:stretch>
        </p:blipFill>
        <p:spPr bwMode="auto">
          <a:xfrm>
            <a:off x="2532063" y="4618038"/>
            <a:ext cx="1062037" cy="108108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3561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7838" y="4406900"/>
            <a:ext cx="1155700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91" descr="21"/>
          <p:cNvPicPr>
            <a:picLocks noChangeAspect="1" noChangeArrowheads="1"/>
          </p:cNvPicPr>
          <p:nvPr/>
        </p:nvPicPr>
        <p:blipFill>
          <a:blip r:embed="rId7" cstate="email">
            <a:lum contrast="32000"/>
          </a:blip>
          <a:srcRect/>
          <a:stretch>
            <a:fillRect/>
          </a:stretch>
        </p:blipFill>
        <p:spPr bwMode="auto">
          <a:xfrm>
            <a:off x="7759700" y="5138449"/>
            <a:ext cx="1135063" cy="1044575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23563" name="Picture 95" descr="10к"/>
          <p:cNvPicPr>
            <a:picLocks noChangeAspect="1" noChangeArrowheads="1"/>
          </p:cNvPicPr>
          <p:nvPr/>
        </p:nvPicPr>
        <p:blipFill>
          <a:blip r:embed="rId8" cstate="email">
            <a:lum contrast="24000"/>
          </a:blip>
          <a:srcRect/>
          <a:stretch>
            <a:fillRect/>
          </a:stretch>
        </p:blipFill>
        <p:spPr bwMode="auto">
          <a:xfrm>
            <a:off x="1209675" y="5634038"/>
            <a:ext cx="1058863" cy="10668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23564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33613" y="3302000"/>
            <a:ext cx="1466850" cy="10858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3565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59638" y="3848100"/>
            <a:ext cx="1468437" cy="1014413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3566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37238" y="3248025"/>
            <a:ext cx="1222375" cy="10477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3567" name="Picture 14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648450" y="5518150"/>
            <a:ext cx="863600" cy="10541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3568" name="Picture 15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350838" y="3248025"/>
            <a:ext cx="1495425" cy="10096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3569" name="Picture 16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3702050" y="5751513"/>
            <a:ext cx="1754188" cy="8826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3570" name="Picture 17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5456238" y="4564063"/>
            <a:ext cx="900112" cy="99218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3571" name="TextBox 2"/>
          <p:cNvSpPr txBox="1">
            <a:spLocks noChangeArrowheads="1"/>
          </p:cNvSpPr>
          <p:nvPr/>
        </p:nvSpPr>
        <p:spPr bwMode="auto">
          <a:xfrm>
            <a:off x="2695575" y="376238"/>
            <a:ext cx="3952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Выбери </a:t>
            </a:r>
            <a:r>
              <a:rPr lang="ru-RU" dirty="0" smtClean="0"/>
              <a:t>картинки</a:t>
            </a:r>
            <a:r>
              <a:rPr lang="ru-RU" dirty="0"/>
              <a:t>, в середине названий которых есть звук </a:t>
            </a:r>
            <a:r>
              <a:rPr lang="en-US" dirty="0"/>
              <a:t>[</a:t>
            </a:r>
            <a:r>
              <a:rPr lang="ru-RU" dirty="0"/>
              <a:t>ы</a:t>
            </a:r>
            <a:r>
              <a:rPr lang="en-US" dirty="0"/>
              <a:t>]</a:t>
            </a:r>
            <a:r>
              <a:rPr lang="ru-RU" dirty="0"/>
              <a:t> и звук </a:t>
            </a:r>
            <a:r>
              <a:rPr lang="en-US" dirty="0"/>
              <a:t>[</a:t>
            </a:r>
            <a:r>
              <a:rPr lang="ru-RU" dirty="0"/>
              <a:t>и</a:t>
            </a:r>
            <a:r>
              <a:rPr lang="en-US" dirty="0"/>
              <a:t>]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111E-6 L 0.23385 -0.34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84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5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-0.10261 -0.367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9" y="-1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5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 L -0.03976 -0.1759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7" y="-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111E-6 L -0.39618 -0.2606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09" y="-1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35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-0.11927 -0.4513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72" y="-2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5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0.72726 -0.5252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54" y="-2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5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5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5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35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35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35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Группа 21"/>
          <p:cNvGrpSpPr>
            <a:grpSpLocks/>
          </p:cNvGrpSpPr>
          <p:nvPr/>
        </p:nvGrpSpPr>
        <p:grpSpPr bwMode="auto">
          <a:xfrm>
            <a:off x="7885113" y="323850"/>
            <a:ext cx="990600" cy="1023938"/>
            <a:chOff x="4886637" y="4108874"/>
            <a:chExt cx="1518501" cy="1813462"/>
          </a:xfrm>
        </p:grpSpPr>
        <p:grpSp>
          <p:nvGrpSpPr>
            <p:cNvPr id="24655" name="Группа 22"/>
            <p:cNvGrpSpPr>
              <a:grpSpLocks/>
            </p:cNvGrpSpPr>
            <p:nvPr/>
          </p:nvGrpSpPr>
          <p:grpSpPr bwMode="auto">
            <a:xfrm>
              <a:off x="4886637" y="4108874"/>
              <a:ext cx="1518501" cy="1813462"/>
              <a:chOff x="4886637" y="4108874"/>
              <a:chExt cx="1518501" cy="1813462"/>
            </a:xfrm>
          </p:grpSpPr>
          <p:pic>
            <p:nvPicPr>
              <p:cNvPr id="24657" name="Picture 3" descr="F:\для доски\гласный оо.gif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886637" y="4108874"/>
                <a:ext cx="1518501" cy="18134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4658" name="Группа 25"/>
              <p:cNvGrpSpPr>
                <a:grpSpLocks/>
              </p:cNvGrpSpPr>
              <p:nvPr/>
            </p:nvGrpSpPr>
            <p:grpSpPr bwMode="auto">
              <a:xfrm>
                <a:off x="5923398" y="4247806"/>
                <a:ext cx="236065" cy="237536"/>
                <a:chOff x="5366022" y="1877792"/>
                <a:chExt cx="691313" cy="654535"/>
              </a:xfrm>
            </p:grpSpPr>
            <p:sp>
              <p:nvSpPr>
                <p:cNvPr id="30" name="Месяц 29"/>
                <p:cNvSpPr/>
                <p:nvPr/>
              </p:nvSpPr>
              <p:spPr>
                <a:xfrm rot="7081969">
                  <a:off x="5547287" y="2044756"/>
                  <a:ext cx="449346" cy="527357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1" name="Месяц 30"/>
                <p:cNvSpPr/>
                <p:nvPr/>
              </p:nvSpPr>
              <p:spPr>
                <a:xfrm rot="4292088">
                  <a:off x="5486711" y="1753627"/>
                  <a:ext cx="449346" cy="691264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grpSp>
            <p:nvGrpSpPr>
              <p:cNvPr id="24659" name="Группа 26"/>
              <p:cNvGrpSpPr>
                <a:grpSpLocks/>
              </p:cNvGrpSpPr>
              <p:nvPr/>
            </p:nvGrpSpPr>
            <p:grpSpPr bwMode="auto">
              <a:xfrm>
                <a:off x="5085782" y="4293172"/>
                <a:ext cx="223926" cy="227257"/>
                <a:chOff x="2846232" y="2007273"/>
                <a:chExt cx="655763" cy="626211"/>
              </a:xfrm>
            </p:grpSpPr>
            <p:sp>
              <p:nvSpPr>
                <p:cNvPr id="28" name="Месяц 27"/>
                <p:cNvSpPr/>
                <p:nvPr/>
              </p:nvSpPr>
              <p:spPr>
                <a:xfrm rot="1840851">
                  <a:off x="3082579" y="2126975"/>
                  <a:ext cx="391957" cy="503576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9" name="Месяц 28"/>
                <p:cNvSpPr/>
                <p:nvPr/>
              </p:nvSpPr>
              <p:spPr>
                <a:xfrm rot="4319856" flipV="1">
                  <a:off x="2954424" y="1903747"/>
                  <a:ext cx="441602" cy="655633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</p:grpSp>
        <p:sp>
          <p:nvSpPr>
            <p:cNvPr id="24" name="Прямоугольник 23"/>
            <p:cNvSpPr/>
            <p:nvPr/>
          </p:nvSpPr>
          <p:spPr>
            <a:xfrm>
              <a:off x="5480879" y="4643575"/>
              <a:ext cx="378593" cy="395017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2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О</a:t>
              </a:r>
            </a:p>
          </p:txBody>
        </p:sp>
      </p:grpSp>
      <p:grpSp>
        <p:nvGrpSpPr>
          <p:cNvPr id="24578" name="Группа 31"/>
          <p:cNvGrpSpPr>
            <a:grpSpLocks/>
          </p:cNvGrpSpPr>
          <p:nvPr/>
        </p:nvGrpSpPr>
        <p:grpSpPr bwMode="auto">
          <a:xfrm>
            <a:off x="312738" y="2613025"/>
            <a:ext cx="996950" cy="998538"/>
            <a:chOff x="3823256" y="576567"/>
            <a:chExt cx="1498076" cy="1900625"/>
          </a:xfrm>
        </p:grpSpPr>
        <p:grpSp>
          <p:nvGrpSpPr>
            <p:cNvPr id="24646" name="Группа 32"/>
            <p:cNvGrpSpPr>
              <a:grpSpLocks/>
            </p:cNvGrpSpPr>
            <p:nvPr/>
          </p:nvGrpSpPr>
          <p:grpSpPr bwMode="auto">
            <a:xfrm>
              <a:off x="3823256" y="576567"/>
              <a:ext cx="1498076" cy="1900625"/>
              <a:chOff x="3823256" y="576567"/>
              <a:chExt cx="1498076" cy="1900625"/>
            </a:xfrm>
          </p:grpSpPr>
          <p:pic>
            <p:nvPicPr>
              <p:cNvPr id="24648" name="Picture 20" descr="гласныйаа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823256" y="576567"/>
                <a:ext cx="1498076" cy="1900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4649" name="Группа 35"/>
              <p:cNvGrpSpPr>
                <a:grpSpLocks/>
              </p:cNvGrpSpPr>
              <p:nvPr/>
            </p:nvGrpSpPr>
            <p:grpSpPr bwMode="auto">
              <a:xfrm>
                <a:off x="4862131" y="772656"/>
                <a:ext cx="236065" cy="237536"/>
                <a:chOff x="5366022" y="1877792"/>
                <a:chExt cx="691313" cy="654535"/>
              </a:xfrm>
            </p:grpSpPr>
            <p:sp>
              <p:nvSpPr>
                <p:cNvPr id="40" name="Месяц 39"/>
                <p:cNvSpPr/>
                <p:nvPr/>
              </p:nvSpPr>
              <p:spPr>
                <a:xfrm rot="7081969">
                  <a:off x="5546380" y="2049671"/>
                  <a:ext cx="449617" cy="523935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41" name="Месяц 40"/>
                <p:cNvSpPr/>
                <p:nvPr/>
              </p:nvSpPr>
              <p:spPr>
                <a:xfrm rot="4292088">
                  <a:off x="5487004" y="1761176"/>
                  <a:ext cx="449617" cy="684611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grpSp>
            <p:nvGrpSpPr>
              <p:cNvPr id="24650" name="Группа 36"/>
              <p:cNvGrpSpPr>
                <a:grpSpLocks/>
              </p:cNvGrpSpPr>
              <p:nvPr/>
            </p:nvGrpSpPr>
            <p:grpSpPr bwMode="auto">
              <a:xfrm>
                <a:off x="4042718" y="833898"/>
                <a:ext cx="223926" cy="227257"/>
                <a:chOff x="2846232" y="2007273"/>
                <a:chExt cx="655763" cy="626211"/>
              </a:xfrm>
            </p:grpSpPr>
            <p:sp>
              <p:nvSpPr>
                <p:cNvPr id="38" name="Месяц 37"/>
                <p:cNvSpPr/>
                <p:nvPr/>
              </p:nvSpPr>
              <p:spPr>
                <a:xfrm rot="1840851">
                  <a:off x="3083754" y="2122492"/>
                  <a:ext cx="391205" cy="507897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9" name="Месяц 38"/>
                <p:cNvSpPr/>
                <p:nvPr/>
              </p:nvSpPr>
              <p:spPr>
                <a:xfrm rot="4319856" flipV="1">
                  <a:off x="2953925" y="1898236"/>
                  <a:ext cx="441287" cy="656665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</p:grpSp>
        <p:sp>
          <p:nvSpPr>
            <p:cNvPr id="34" name="Прямоугольник 33"/>
            <p:cNvSpPr/>
            <p:nvPr/>
          </p:nvSpPr>
          <p:spPr>
            <a:xfrm>
              <a:off x="4430102" y="1173772"/>
              <a:ext cx="357609" cy="424363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2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А</a:t>
              </a:r>
            </a:p>
          </p:txBody>
        </p:sp>
      </p:grpSp>
      <p:grpSp>
        <p:nvGrpSpPr>
          <p:cNvPr id="24579" name="Группа 53"/>
          <p:cNvGrpSpPr>
            <a:grpSpLocks/>
          </p:cNvGrpSpPr>
          <p:nvPr/>
        </p:nvGrpSpPr>
        <p:grpSpPr bwMode="auto">
          <a:xfrm>
            <a:off x="350838" y="5445125"/>
            <a:ext cx="958850" cy="968375"/>
            <a:chOff x="4856132" y="4187199"/>
            <a:chExt cx="1611698" cy="1924762"/>
          </a:xfrm>
        </p:grpSpPr>
        <p:grpSp>
          <p:nvGrpSpPr>
            <p:cNvPr id="24637" name="Группа 54"/>
            <p:cNvGrpSpPr>
              <a:grpSpLocks/>
            </p:cNvGrpSpPr>
            <p:nvPr/>
          </p:nvGrpSpPr>
          <p:grpSpPr bwMode="auto">
            <a:xfrm>
              <a:off x="4856132" y="4187199"/>
              <a:ext cx="1611698" cy="1924762"/>
              <a:chOff x="4856132" y="4187199"/>
              <a:chExt cx="1611698" cy="1924762"/>
            </a:xfrm>
          </p:grpSpPr>
          <p:pic>
            <p:nvPicPr>
              <p:cNvPr id="24639" name="Picture 4" descr="F:\для доски\гласный ии.gif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4856132" y="4187199"/>
                <a:ext cx="1611698" cy="1924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4640" name="Группа 57"/>
              <p:cNvGrpSpPr>
                <a:grpSpLocks/>
              </p:cNvGrpSpPr>
              <p:nvPr/>
            </p:nvGrpSpPr>
            <p:grpSpPr bwMode="auto">
              <a:xfrm>
                <a:off x="5974706" y="4329437"/>
                <a:ext cx="236065" cy="237536"/>
                <a:chOff x="5366022" y="1877792"/>
                <a:chExt cx="691313" cy="654535"/>
              </a:xfrm>
            </p:grpSpPr>
            <p:sp>
              <p:nvSpPr>
                <p:cNvPr id="62" name="Месяц 61"/>
                <p:cNvSpPr/>
                <p:nvPr/>
              </p:nvSpPr>
              <p:spPr>
                <a:xfrm rot="7081969">
                  <a:off x="5553021" y="2045717"/>
                  <a:ext cx="443422" cy="523554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63" name="Месяц 62"/>
                <p:cNvSpPr/>
                <p:nvPr/>
              </p:nvSpPr>
              <p:spPr>
                <a:xfrm rot="4292088">
                  <a:off x="5490507" y="1751088"/>
                  <a:ext cx="443422" cy="695472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grpSp>
            <p:nvGrpSpPr>
              <p:cNvPr id="24641" name="Группа 58"/>
              <p:cNvGrpSpPr>
                <a:grpSpLocks/>
              </p:cNvGrpSpPr>
              <p:nvPr/>
            </p:nvGrpSpPr>
            <p:grpSpPr bwMode="auto">
              <a:xfrm>
                <a:off x="5114263" y="4376427"/>
                <a:ext cx="223926" cy="227257"/>
                <a:chOff x="2846232" y="2007273"/>
                <a:chExt cx="655763" cy="626211"/>
              </a:xfrm>
            </p:grpSpPr>
            <p:sp>
              <p:nvSpPr>
                <p:cNvPr id="60" name="Месяц 59"/>
                <p:cNvSpPr/>
                <p:nvPr/>
              </p:nvSpPr>
              <p:spPr>
                <a:xfrm rot="1840851">
                  <a:off x="3082712" y="2129255"/>
                  <a:ext cx="390713" cy="504289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61" name="Месяц 60"/>
                <p:cNvSpPr/>
                <p:nvPr/>
              </p:nvSpPr>
              <p:spPr>
                <a:xfrm rot="4319856" flipV="1">
                  <a:off x="2954767" y="1901049"/>
                  <a:ext cx="443429" cy="656398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</p:grpSp>
        <p:sp>
          <p:nvSpPr>
            <p:cNvPr id="56" name="Прямоугольник 55"/>
            <p:cNvSpPr/>
            <p:nvPr/>
          </p:nvSpPr>
          <p:spPr>
            <a:xfrm>
              <a:off x="5226226" y="4818614"/>
              <a:ext cx="904864" cy="442804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2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И</a:t>
              </a:r>
            </a:p>
          </p:txBody>
        </p:sp>
      </p:grpSp>
      <p:grpSp>
        <p:nvGrpSpPr>
          <p:cNvPr id="24580" name="Группа 63"/>
          <p:cNvGrpSpPr>
            <a:grpSpLocks/>
          </p:cNvGrpSpPr>
          <p:nvPr/>
        </p:nvGrpSpPr>
        <p:grpSpPr bwMode="auto">
          <a:xfrm>
            <a:off x="196850" y="358775"/>
            <a:ext cx="987425" cy="1009650"/>
            <a:chOff x="4111230" y="3663808"/>
            <a:chExt cx="1513371" cy="1920508"/>
          </a:xfrm>
        </p:grpSpPr>
        <p:grpSp>
          <p:nvGrpSpPr>
            <p:cNvPr id="24628" name="Группа 64"/>
            <p:cNvGrpSpPr>
              <a:grpSpLocks/>
            </p:cNvGrpSpPr>
            <p:nvPr/>
          </p:nvGrpSpPr>
          <p:grpSpPr bwMode="auto">
            <a:xfrm>
              <a:off x="4111230" y="3663808"/>
              <a:ext cx="1513371" cy="1920508"/>
              <a:chOff x="4611440" y="4147850"/>
              <a:chExt cx="1626255" cy="1942147"/>
            </a:xfrm>
          </p:grpSpPr>
          <p:pic>
            <p:nvPicPr>
              <p:cNvPr id="24630" name="Picture 2" descr="F:\для доски\гласный уу.gif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4611440" y="4147850"/>
                <a:ext cx="1626255" cy="19421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4631" name="Группа 67"/>
              <p:cNvGrpSpPr>
                <a:grpSpLocks/>
              </p:cNvGrpSpPr>
              <p:nvPr/>
            </p:nvGrpSpPr>
            <p:grpSpPr bwMode="auto">
              <a:xfrm>
                <a:off x="5733617" y="4302546"/>
                <a:ext cx="236065" cy="237536"/>
                <a:chOff x="5366022" y="1877792"/>
                <a:chExt cx="691313" cy="654535"/>
              </a:xfrm>
            </p:grpSpPr>
            <p:sp>
              <p:nvSpPr>
                <p:cNvPr id="72" name="Месяц 71"/>
                <p:cNvSpPr/>
                <p:nvPr/>
              </p:nvSpPr>
              <p:spPr>
                <a:xfrm rot="7081969">
                  <a:off x="5551495" y="2049474"/>
                  <a:ext cx="437555" cy="520656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73" name="Месяц 72"/>
                <p:cNvSpPr/>
                <p:nvPr/>
              </p:nvSpPr>
              <p:spPr>
                <a:xfrm rot="4292088">
                  <a:off x="5490246" y="1754887"/>
                  <a:ext cx="437555" cy="689104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grpSp>
            <p:nvGrpSpPr>
              <p:cNvPr id="24632" name="Группа 68"/>
              <p:cNvGrpSpPr>
                <a:grpSpLocks/>
              </p:cNvGrpSpPr>
              <p:nvPr/>
            </p:nvGrpSpPr>
            <p:grpSpPr bwMode="auto">
              <a:xfrm>
                <a:off x="4873174" y="4349536"/>
                <a:ext cx="223926" cy="227257"/>
                <a:chOff x="2846232" y="2007273"/>
                <a:chExt cx="655763" cy="626211"/>
              </a:xfrm>
            </p:grpSpPr>
            <p:sp>
              <p:nvSpPr>
                <p:cNvPr id="70" name="Месяц 69"/>
                <p:cNvSpPr/>
                <p:nvPr/>
              </p:nvSpPr>
              <p:spPr>
                <a:xfrm rot="1840851">
                  <a:off x="3082776" y="2124684"/>
                  <a:ext cx="390488" cy="504872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71" name="Месяц 70"/>
                <p:cNvSpPr/>
                <p:nvPr/>
              </p:nvSpPr>
              <p:spPr>
                <a:xfrm rot="4319856" flipV="1">
                  <a:off x="2951670" y="1900628"/>
                  <a:ext cx="445973" cy="658474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</p:grpSp>
        <p:sp>
          <p:nvSpPr>
            <p:cNvPr id="66" name="Прямоугольник 65"/>
            <p:cNvSpPr/>
            <p:nvPr/>
          </p:nvSpPr>
          <p:spPr>
            <a:xfrm>
              <a:off x="4491444" y="4293096"/>
              <a:ext cx="820119" cy="87868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2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У</a:t>
              </a:r>
            </a:p>
          </p:txBody>
        </p:sp>
      </p:grpSp>
      <p:grpSp>
        <p:nvGrpSpPr>
          <p:cNvPr id="24581" name="Группа 73"/>
          <p:cNvGrpSpPr>
            <a:grpSpLocks/>
          </p:cNvGrpSpPr>
          <p:nvPr/>
        </p:nvGrpSpPr>
        <p:grpSpPr bwMode="auto">
          <a:xfrm>
            <a:off x="7896225" y="2682875"/>
            <a:ext cx="998538" cy="985838"/>
            <a:chOff x="4611440" y="4108874"/>
            <a:chExt cx="1512168" cy="1805899"/>
          </a:xfrm>
        </p:grpSpPr>
        <p:grpSp>
          <p:nvGrpSpPr>
            <p:cNvPr id="24619" name="Группа 74"/>
            <p:cNvGrpSpPr>
              <a:grpSpLocks/>
            </p:cNvGrpSpPr>
            <p:nvPr/>
          </p:nvGrpSpPr>
          <p:grpSpPr bwMode="auto">
            <a:xfrm>
              <a:off x="4611440" y="4108874"/>
              <a:ext cx="1512168" cy="1805899"/>
              <a:chOff x="4611440" y="4108874"/>
              <a:chExt cx="1512168" cy="1805899"/>
            </a:xfrm>
          </p:grpSpPr>
          <p:pic>
            <p:nvPicPr>
              <p:cNvPr id="24626" name="Picture 3" descr="F:\для доски\гласный ыы.gif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611440" y="4108874"/>
                <a:ext cx="1512168" cy="18058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3" name="Прямоугольник 82"/>
              <p:cNvSpPr/>
              <p:nvPr/>
            </p:nvSpPr>
            <p:spPr>
              <a:xfrm>
                <a:off x="5192326" y="4703622"/>
                <a:ext cx="427419" cy="408544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r>
                  <a:rPr lang="ru-RU" sz="2400" b="1" spc="150" dirty="0">
                    <a:ln w="11430"/>
                    <a:solidFill>
                      <a:srgbClr val="F8F8F8"/>
                    </a:solidFill>
                    <a:effectLst>
                      <a:outerShdw blurRad="25400" algn="tl" rotWithShape="0">
                        <a:srgbClr val="000000">
                          <a:alpha val="43000"/>
                        </a:srgbClr>
                      </a:outerShdw>
                    </a:effectLst>
                  </a:rPr>
                  <a:t>Ы</a:t>
                </a:r>
              </a:p>
            </p:txBody>
          </p:sp>
        </p:grpSp>
        <p:grpSp>
          <p:nvGrpSpPr>
            <p:cNvPr id="24620" name="Группа 75"/>
            <p:cNvGrpSpPr>
              <a:grpSpLocks/>
            </p:cNvGrpSpPr>
            <p:nvPr/>
          </p:nvGrpSpPr>
          <p:grpSpPr bwMode="auto">
            <a:xfrm>
              <a:off x="5620850" y="4253601"/>
              <a:ext cx="236065" cy="237536"/>
              <a:chOff x="5366022" y="1877792"/>
              <a:chExt cx="691313" cy="654535"/>
            </a:xfrm>
          </p:grpSpPr>
          <p:sp>
            <p:nvSpPr>
              <p:cNvPr id="80" name="Месяц 79"/>
              <p:cNvSpPr/>
              <p:nvPr/>
            </p:nvSpPr>
            <p:spPr>
              <a:xfrm rot="7081969">
                <a:off x="5551370" y="2044347"/>
                <a:ext cx="440726" cy="528026"/>
              </a:xfrm>
              <a:prstGeom prst="moon">
                <a:avLst/>
              </a:prstGeom>
              <a:solidFill>
                <a:srgbClr val="C40000"/>
              </a:solidFill>
              <a:ln>
                <a:solidFill>
                  <a:srgbClr val="C4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81" name="Месяц 80"/>
              <p:cNvSpPr/>
              <p:nvPr/>
            </p:nvSpPr>
            <p:spPr>
              <a:xfrm rot="4292088">
                <a:off x="5491526" y="1755042"/>
                <a:ext cx="440726" cy="689952"/>
              </a:xfrm>
              <a:prstGeom prst="moon">
                <a:avLst/>
              </a:prstGeom>
              <a:solidFill>
                <a:srgbClr val="C40000"/>
              </a:solidFill>
              <a:ln>
                <a:solidFill>
                  <a:srgbClr val="C4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grpSp>
          <p:nvGrpSpPr>
            <p:cNvPr id="24621" name="Группа 76"/>
            <p:cNvGrpSpPr>
              <a:grpSpLocks/>
            </p:cNvGrpSpPr>
            <p:nvPr/>
          </p:nvGrpSpPr>
          <p:grpSpPr bwMode="auto">
            <a:xfrm>
              <a:off x="4810695" y="4270793"/>
              <a:ext cx="223926" cy="227257"/>
              <a:chOff x="2846232" y="2007273"/>
              <a:chExt cx="655763" cy="626211"/>
            </a:xfrm>
          </p:grpSpPr>
          <p:sp>
            <p:nvSpPr>
              <p:cNvPr id="78" name="Месяц 77"/>
              <p:cNvSpPr/>
              <p:nvPr/>
            </p:nvSpPr>
            <p:spPr>
              <a:xfrm rot="1840851">
                <a:off x="3079394" y="2130043"/>
                <a:ext cx="394258" cy="504829"/>
              </a:xfrm>
              <a:prstGeom prst="moon">
                <a:avLst/>
              </a:prstGeom>
              <a:solidFill>
                <a:srgbClr val="C40000"/>
              </a:solidFill>
              <a:ln>
                <a:solidFill>
                  <a:srgbClr val="C4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9" name="Месяц 78"/>
              <p:cNvSpPr/>
              <p:nvPr/>
            </p:nvSpPr>
            <p:spPr>
              <a:xfrm rot="4319856" flipV="1">
                <a:off x="2954075" y="1902833"/>
                <a:ext cx="440729" cy="654747"/>
              </a:xfrm>
              <a:prstGeom prst="moon">
                <a:avLst/>
              </a:prstGeom>
              <a:solidFill>
                <a:srgbClr val="C40000"/>
              </a:solidFill>
              <a:ln>
                <a:solidFill>
                  <a:srgbClr val="C4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</p:grpSp>
      <p:grpSp>
        <p:nvGrpSpPr>
          <p:cNvPr id="24582" name="Группа 83"/>
          <p:cNvGrpSpPr>
            <a:grpSpLocks/>
          </p:cNvGrpSpPr>
          <p:nvPr/>
        </p:nvGrpSpPr>
        <p:grpSpPr bwMode="auto">
          <a:xfrm>
            <a:off x="7924800" y="5416550"/>
            <a:ext cx="992188" cy="1027113"/>
            <a:chOff x="4924847" y="4208173"/>
            <a:chExt cx="1550825" cy="1804582"/>
          </a:xfrm>
        </p:grpSpPr>
        <p:grpSp>
          <p:nvGrpSpPr>
            <p:cNvPr id="24608" name="Группа 84"/>
            <p:cNvGrpSpPr>
              <a:grpSpLocks/>
            </p:cNvGrpSpPr>
            <p:nvPr/>
          </p:nvGrpSpPr>
          <p:grpSpPr bwMode="auto">
            <a:xfrm>
              <a:off x="4924847" y="4208173"/>
              <a:ext cx="1550825" cy="1804582"/>
              <a:chOff x="4924847" y="4208173"/>
              <a:chExt cx="1550825" cy="1804582"/>
            </a:xfrm>
          </p:grpSpPr>
          <p:grpSp>
            <p:nvGrpSpPr>
              <p:cNvPr id="24610" name="Группа 86"/>
              <p:cNvGrpSpPr>
                <a:grpSpLocks/>
              </p:cNvGrpSpPr>
              <p:nvPr/>
            </p:nvGrpSpPr>
            <p:grpSpPr bwMode="auto">
              <a:xfrm>
                <a:off x="4924847" y="4208173"/>
                <a:ext cx="1550825" cy="1804582"/>
                <a:chOff x="7017899" y="149494"/>
                <a:chExt cx="1796759" cy="2086828"/>
              </a:xfrm>
            </p:grpSpPr>
            <p:pic>
              <p:nvPicPr>
                <p:cNvPr id="24617" name="Picture 2" descr="F:\для доски\э.gif"/>
                <p:cNvPicPr>
                  <a:picLocks noChangeAspect="1" noChangeArrowheads="1"/>
                </p:cNvPicPr>
                <p:nvPr/>
              </p:nvPicPr>
              <p:blipFill>
                <a:blip r:embed="rId7" cstate="email"/>
                <a:srcRect/>
                <a:stretch>
                  <a:fillRect/>
                </a:stretch>
              </p:blipFill>
              <p:spPr bwMode="auto">
                <a:xfrm>
                  <a:off x="7017899" y="149494"/>
                  <a:ext cx="1796759" cy="20868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95" name="Прямоугольник 94"/>
                <p:cNvSpPr/>
                <p:nvPr/>
              </p:nvSpPr>
              <p:spPr>
                <a:xfrm>
                  <a:off x="7667607" y="1052603"/>
                  <a:ext cx="577838" cy="648304"/>
                </a:xfrm>
                <a:prstGeom prst="rect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grpSp>
            <p:nvGrpSpPr>
              <p:cNvPr id="24611" name="Группа 87"/>
              <p:cNvGrpSpPr>
                <a:grpSpLocks/>
              </p:cNvGrpSpPr>
              <p:nvPr/>
            </p:nvGrpSpPr>
            <p:grpSpPr bwMode="auto">
              <a:xfrm>
                <a:off x="5964587" y="4394846"/>
                <a:ext cx="236065" cy="237536"/>
                <a:chOff x="5366022" y="1877792"/>
                <a:chExt cx="691313" cy="654535"/>
              </a:xfrm>
            </p:grpSpPr>
            <p:sp>
              <p:nvSpPr>
                <p:cNvPr id="92" name="Месяц 91"/>
                <p:cNvSpPr/>
                <p:nvPr/>
              </p:nvSpPr>
              <p:spPr>
                <a:xfrm rot="7081969">
                  <a:off x="5549865" y="2047142"/>
                  <a:ext cx="445763" cy="523188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93" name="Месяц 92"/>
                <p:cNvSpPr/>
                <p:nvPr/>
              </p:nvSpPr>
              <p:spPr>
                <a:xfrm rot="4292088">
                  <a:off x="5488099" y="1756070"/>
                  <a:ext cx="445763" cy="690315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grpSp>
            <p:nvGrpSpPr>
              <p:cNvPr id="24612" name="Группа 88"/>
              <p:cNvGrpSpPr>
                <a:grpSpLocks/>
              </p:cNvGrpSpPr>
              <p:nvPr/>
            </p:nvGrpSpPr>
            <p:grpSpPr bwMode="auto">
              <a:xfrm>
                <a:off x="5157466" y="4442678"/>
                <a:ext cx="223926" cy="227257"/>
                <a:chOff x="2846232" y="2007273"/>
                <a:chExt cx="655763" cy="626211"/>
              </a:xfrm>
            </p:grpSpPr>
            <p:sp>
              <p:nvSpPr>
                <p:cNvPr id="90" name="Месяц 89"/>
                <p:cNvSpPr/>
                <p:nvPr/>
              </p:nvSpPr>
              <p:spPr>
                <a:xfrm rot="1840851">
                  <a:off x="3080590" y="2129646"/>
                  <a:ext cx="392389" cy="507246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91" name="Месяц 90"/>
                <p:cNvSpPr/>
                <p:nvPr/>
              </p:nvSpPr>
              <p:spPr>
                <a:xfrm rot="4319856" flipV="1">
                  <a:off x="2952173" y="1902567"/>
                  <a:ext cx="445762" cy="653982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</p:grpSp>
        <p:sp>
          <p:nvSpPr>
            <p:cNvPr id="86" name="Прямоугольник 85"/>
            <p:cNvSpPr/>
            <p:nvPr/>
          </p:nvSpPr>
          <p:spPr>
            <a:xfrm>
              <a:off x="5535938" y="4807794"/>
              <a:ext cx="369301" cy="391812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2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Э</a:t>
              </a:r>
            </a:p>
          </p:txBody>
        </p:sp>
      </p:grpSp>
      <p:pic>
        <p:nvPicPr>
          <p:cNvPr id="24583" name="Picture 2" descr="F:\для доски\гласные буквы\А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97113" y="1443038"/>
            <a:ext cx="484187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3" descr="F:\для доски\гласные буквы\аа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35813" y="2536825"/>
            <a:ext cx="4889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4" descr="F:\для доски\гласные буквы\И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95575" y="4092575"/>
            <a:ext cx="4619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4" descr="F:\для доски\гласные буквы\И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31178" y="1458557"/>
            <a:ext cx="4318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5" descr="F:\для доски\гласные буквы\ии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900863" y="3695700"/>
            <a:ext cx="4540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8" name="Picture 6" descr="F:\для доски\гласные буквы\О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81813" y="5091113"/>
            <a:ext cx="431800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9" name="Picture 7" descr="F:\для доски\гласные буквы\оо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464050" y="3167959"/>
            <a:ext cx="48418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0" name="Picture 8" descr="F:\для доски\гласные буквы\У.gif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769100" y="1585913"/>
            <a:ext cx="488950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1" name="Picture 8" descr="F:\для доски\гласные буквы\У.gi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578475" y="4383088"/>
            <a:ext cx="5032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2" name="Picture 10" descr="F:\для доски\гласные буквы\ы.gif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098550" y="1735138"/>
            <a:ext cx="431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3" name="Picture 11" descr="F:\для доски\гласные буквы\Э.gif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164388" y="441325"/>
            <a:ext cx="431800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4" name="Picture 12" descr="F:\для доски\гласные буквы\ээ.gif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830094" y="2926781"/>
            <a:ext cx="422275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5" name="Picture 10" descr="F:\для доски\гласные буквы\ы.gif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199731" y="1737519"/>
            <a:ext cx="452437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6" name="Picture 11" descr="F:\для доски\гласные буквы\Э.gif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547813" y="506413"/>
            <a:ext cx="4159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7" name="Picture 12" descr="F:\для доски\гласные буквы\ээ.gif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944813" y="2667008"/>
            <a:ext cx="42545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8" name="Picture 2" descr="F:\для доски\гласные буквы\А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81450" y="4899025"/>
            <a:ext cx="482600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9" name="Picture 6" descr="F:\для доски\гласные буквы\О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24025" y="4662488"/>
            <a:ext cx="433388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0" name="Picture 8" descr="F:\для доски\гласные буквы\У.gif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863850" y="5595938"/>
            <a:ext cx="488950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1" name="Picture 3" descr="F:\для доски\гласные буквы\аа.gif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790700" y="5911850"/>
            <a:ext cx="458788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2" name="Picture 7" descr="F:\для доски\гласные буквы\оо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738563" y="5980113"/>
            <a:ext cx="48418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3" name="Picture 10" descr="F:\для доски\гласные буквы\ы.gif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192713" y="5629275"/>
            <a:ext cx="431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4" name="Picture 5" descr="F:\для доски\гласные буквы\ии.gif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6359525" y="5902325"/>
            <a:ext cx="4095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05" name="Picture 8" descr="F:\для доски\гласные буквы\У.gi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790700" y="2865438"/>
            <a:ext cx="50482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607" name="TextBox 139"/>
          <p:cNvSpPr txBox="1">
            <a:spLocks noChangeArrowheads="1"/>
          </p:cNvSpPr>
          <p:nvPr/>
        </p:nvSpPr>
        <p:spPr bwMode="auto">
          <a:xfrm>
            <a:off x="2695575" y="376238"/>
            <a:ext cx="32480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 smtClean="0"/>
              <a:t>Найди все </a:t>
            </a:r>
            <a:r>
              <a:rPr lang="ru-RU" dirty="0"/>
              <a:t>неправильные буквы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45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5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5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46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0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45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45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45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46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0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45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45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45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46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01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46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0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45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4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02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6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03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245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8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45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7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245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4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245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0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245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9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245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Группа 1"/>
          <p:cNvGrpSpPr>
            <a:grpSpLocks/>
          </p:cNvGrpSpPr>
          <p:nvPr/>
        </p:nvGrpSpPr>
        <p:grpSpPr bwMode="auto">
          <a:xfrm>
            <a:off x="0" y="884238"/>
            <a:ext cx="3554413" cy="4537075"/>
            <a:chOff x="3823256" y="576567"/>
            <a:chExt cx="1498076" cy="1900625"/>
          </a:xfrm>
        </p:grpSpPr>
        <p:grpSp>
          <p:nvGrpSpPr>
            <p:cNvPr id="28690" name="Группа 2"/>
            <p:cNvGrpSpPr>
              <a:grpSpLocks/>
            </p:cNvGrpSpPr>
            <p:nvPr/>
          </p:nvGrpSpPr>
          <p:grpSpPr bwMode="auto">
            <a:xfrm>
              <a:off x="3823256" y="576567"/>
              <a:ext cx="1498076" cy="1900625"/>
              <a:chOff x="3823256" y="576567"/>
              <a:chExt cx="1498076" cy="1900625"/>
            </a:xfrm>
          </p:grpSpPr>
          <p:pic>
            <p:nvPicPr>
              <p:cNvPr id="28692" name="Picture 20" descr="гласныйаа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823256" y="576567"/>
                <a:ext cx="1498076" cy="1900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8693" name="Группа 5"/>
              <p:cNvGrpSpPr>
                <a:grpSpLocks/>
              </p:cNvGrpSpPr>
              <p:nvPr/>
            </p:nvGrpSpPr>
            <p:grpSpPr bwMode="auto">
              <a:xfrm>
                <a:off x="4862131" y="772656"/>
                <a:ext cx="236065" cy="237536"/>
                <a:chOff x="5366022" y="1877792"/>
                <a:chExt cx="691313" cy="654535"/>
              </a:xfrm>
            </p:grpSpPr>
            <p:sp>
              <p:nvSpPr>
                <p:cNvPr id="10" name="Месяц 9"/>
                <p:cNvSpPr/>
                <p:nvPr/>
              </p:nvSpPr>
              <p:spPr>
                <a:xfrm rot="7081969">
                  <a:off x="5550567" y="2046052"/>
                  <a:ext cx="445291" cy="527079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1" name="Месяц 10"/>
                <p:cNvSpPr/>
                <p:nvPr/>
              </p:nvSpPr>
              <p:spPr>
                <a:xfrm rot="4292088">
                  <a:off x="5489826" y="1754856"/>
                  <a:ext cx="445291" cy="691667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grpSp>
            <p:nvGrpSpPr>
              <p:cNvPr id="28694" name="Группа 6"/>
              <p:cNvGrpSpPr>
                <a:grpSpLocks/>
              </p:cNvGrpSpPr>
              <p:nvPr/>
            </p:nvGrpSpPr>
            <p:grpSpPr bwMode="auto">
              <a:xfrm>
                <a:off x="4042718" y="833898"/>
                <a:ext cx="223926" cy="227257"/>
                <a:chOff x="2846232" y="2007273"/>
                <a:chExt cx="655763" cy="626211"/>
              </a:xfrm>
            </p:grpSpPr>
            <p:sp>
              <p:nvSpPr>
                <p:cNvPr id="8" name="Месяц 7"/>
                <p:cNvSpPr/>
                <p:nvPr/>
              </p:nvSpPr>
              <p:spPr>
                <a:xfrm rot="1840851">
                  <a:off x="3081351" y="2128303"/>
                  <a:ext cx="389921" cy="505763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9" name="Месяц 8"/>
                <p:cNvSpPr/>
                <p:nvPr/>
              </p:nvSpPr>
              <p:spPr>
                <a:xfrm rot="4319856" flipV="1">
                  <a:off x="2951777" y="1901806"/>
                  <a:ext cx="445292" cy="656399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</p:grpSp>
        <p:sp>
          <p:nvSpPr>
            <p:cNvPr id="4" name="Прямоугольник 3"/>
            <p:cNvSpPr/>
            <p:nvPr/>
          </p:nvSpPr>
          <p:spPr>
            <a:xfrm>
              <a:off x="4558578" y="1173754"/>
              <a:ext cx="101031" cy="529355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endParaRPr lang="ru-RU" sz="5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28674" name="Группа 11"/>
          <p:cNvGrpSpPr>
            <a:grpSpLocks/>
          </p:cNvGrpSpPr>
          <p:nvPr/>
        </p:nvGrpSpPr>
        <p:grpSpPr bwMode="auto">
          <a:xfrm>
            <a:off x="5122863" y="847725"/>
            <a:ext cx="3714750" cy="4610100"/>
            <a:chOff x="4111230" y="3663808"/>
            <a:chExt cx="1513371" cy="1920508"/>
          </a:xfrm>
        </p:grpSpPr>
        <p:grpSp>
          <p:nvGrpSpPr>
            <p:cNvPr id="28681" name="Группа 12"/>
            <p:cNvGrpSpPr>
              <a:grpSpLocks/>
            </p:cNvGrpSpPr>
            <p:nvPr/>
          </p:nvGrpSpPr>
          <p:grpSpPr bwMode="auto">
            <a:xfrm>
              <a:off x="4111230" y="3663808"/>
              <a:ext cx="1513371" cy="1920508"/>
              <a:chOff x="4611440" y="4147850"/>
              <a:chExt cx="1626255" cy="1942147"/>
            </a:xfrm>
          </p:grpSpPr>
          <p:pic>
            <p:nvPicPr>
              <p:cNvPr id="28683" name="Picture 2" descr="F:\для доски\гласный уу.gi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611440" y="4147850"/>
                <a:ext cx="1626255" cy="19421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8684" name="Группа 15"/>
              <p:cNvGrpSpPr>
                <a:grpSpLocks/>
              </p:cNvGrpSpPr>
              <p:nvPr/>
            </p:nvGrpSpPr>
            <p:grpSpPr bwMode="auto">
              <a:xfrm>
                <a:off x="5733617" y="4302546"/>
                <a:ext cx="236065" cy="237536"/>
                <a:chOff x="5366022" y="1877792"/>
                <a:chExt cx="691313" cy="654535"/>
              </a:xfrm>
            </p:grpSpPr>
            <p:sp>
              <p:nvSpPr>
                <p:cNvPr id="20" name="Месяц 19"/>
                <p:cNvSpPr/>
                <p:nvPr/>
              </p:nvSpPr>
              <p:spPr>
                <a:xfrm rot="7081969">
                  <a:off x="5551643" y="2046823"/>
                  <a:ext cx="444125" cy="525092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1" name="Месяц 20"/>
                <p:cNvSpPr/>
                <p:nvPr/>
              </p:nvSpPr>
              <p:spPr>
                <a:xfrm rot="4292088">
                  <a:off x="5489568" y="1754311"/>
                  <a:ext cx="444125" cy="689948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grpSp>
            <p:nvGrpSpPr>
              <p:cNvPr id="28685" name="Группа 16"/>
              <p:cNvGrpSpPr>
                <a:grpSpLocks/>
              </p:cNvGrpSpPr>
              <p:nvPr/>
            </p:nvGrpSpPr>
            <p:grpSpPr bwMode="auto">
              <a:xfrm>
                <a:off x="4873174" y="4349536"/>
                <a:ext cx="223926" cy="227257"/>
                <a:chOff x="2846232" y="2007273"/>
                <a:chExt cx="655763" cy="626211"/>
              </a:xfrm>
            </p:grpSpPr>
            <p:sp>
              <p:nvSpPr>
                <p:cNvPr id="18" name="Месяц 17"/>
                <p:cNvSpPr/>
                <p:nvPr/>
              </p:nvSpPr>
              <p:spPr>
                <a:xfrm rot="1840851">
                  <a:off x="3081086" y="2127848"/>
                  <a:ext cx="390766" cy="504940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9" name="Месяц 18"/>
                <p:cNvSpPr/>
                <p:nvPr/>
              </p:nvSpPr>
              <p:spPr>
                <a:xfrm rot="4319856" flipV="1">
                  <a:off x="2952644" y="1902452"/>
                  <a:ext cx="444126" cy="655346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</p:grpSp>
        <p:sp>
          <p:nvSpPr>
            <p:cNvPr id="14" name="Прямоугольник 13"/>
            <p:cNvSpPr/>
            <p:nvPr/>
          </p:nvSpPr>
          <p:spPr>
            <a:xfrm>
              <a:off x="4491513" y="4293396"/>
              <a:ext cx="795490" cy="529066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endParaRPr lang="ru-RU" sz="5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28675" name="Группа 25"/>
          <p:cNvGrpSpPr>
            <a:grpSpLocks/>
          </p:cNvGrpSpPr>
          <p:nvPr/>
        </p:nvGrpSpPr>
        <p:grpSpPr bwMode="auto">
          <a:xfrm>
            <a:off x="3627438" y="2994025"/>
            <a:ext cx="1495425" cy="1614488"/>
            <a:chOff x="3627063" y="2993913"/>
            <a:chExt cx="1496032" cy="1615341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3627063" y="3025680"/>
              <a:ext cx="1496032" cy="1583574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3776572" y="2993913"/>
              <a:ext cx="1197013" cy="156966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96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А</a:t>
              </a:r>
            </a:p>
          </p:txBody>
        </p:sp>
      </p:grpSp>
      <p:grpSp>
        <p:nvGrpSpPr>
          <p:cNvPr id="28676" name="Группа 26"/>
          <p:cNvGrpSpPr>
            <a:grpSpLocks/>
          </p:cNvGrpSpPr>
          <p:nvPr/>
        </p:nvGrpSpPr>
        <p:grpSpPr bwMode="auto">
          <a:xfrm>
            <a:off x="3660775" y="5013325"/>
            <a:ext cx="1497013" cy="1597025"/>
            <a:chOff x="3661293" y="5013176"/>
            <a:chExt cx="1496032" cy="1596894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3661293" y="5013176"/>
              <a:ext cx="1496032" cy="158419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807854" y="5040410"/>
              <a:ext cx="1197013" cy="156966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96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L -0.27778 -0.05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89" y="-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0.28559 -0.3474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71" y="-1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img-fotki.yandex.ru/get/9166/134091466.c4/0_c985d_52031df4_orig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170968"/>
            <a:ext cx="9144000" cy="7416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697" name="Группа 27"/>
          <p:cNvGrpSpPr>
            <a:grpSpLocks/>
          </p:cNvGrpSpPr>
          <p:nvPr/>
        </p:nvGrpSpPr>
        <p:grpSpPr bwMode="auto">
          <a:xfrm>
            <a:off x="683568" y="1268759"/>
            <a:ext cx="3554413" cy="4537075"/>
            <a:chOff x="0" y="884859"/>
            <a:chExt cx="3553967" cy="4536445"/>
          </a:xfrm>
        </p:grpSpPr>
        <p:grpSp>
          <p:nvGrpSpPr>
            <p:cNvPr id="29710" name="Группа 1"/>
            <p:cNvGrpSpPr>
              <a:grpSpLocks/>
            </p:cNvGrpSpPr>
            <p:nvPr/>
          </p:nvGrpSpPr>
          <p:grpSpPr bwMode="auto">
            <a:xfrm>
              <a:off x="0" y="884859"/>
              <a:ext cx="3553967" cy="4536445"/>
              <a:chOff x="3823256" y="576567"/>
              <a:chExt cx="1498076" cy="1900625"/>
            </a:xfrm>
          </p:grpSpPr>
          <p:grpSp>
            <p:nvGrpSpPr>
              <p:cNvPr id="29712" name="Группа 2"/>
              <p:cNvGrpSpPr>
                <a:grpSpLocks/>
              </p:cNvGrpSpPr>
              <p:nvPr/>
            </p:nvGrpSpPr>
            <p:grpSpPr bwMode="auto">
              <a:xfrm>
                <a:off x="3823256" y="576567"/>
                <a:ext cx="1498076" cy="1900625"/>
                <a:chOff x="3823256" y="576567"/>
                <a:chExt cx="1498076" cy="1900625"/>
              </a:xfrm>
            </p:grpSpPr>
            <p:pic>
              <p:nvPicPr>
                <p:cNvPr id="29714" name="Picture 20" descr="гласныйаа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3823256" y="576567"/>
                  <a:ext cx="1498076" cy="19006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9715" name="Группа 5"/>
                <p:cNvGrpSpPr>
                  <a:grpSpLocks/>
                </p:cNvGrpSpPr>
                <p:nvPr/>
              </p:nvGrpSpPr>
              <p:grpSpPr bwMode="auto">
                <a:xfrm>
                  <a:off x="4862131" y="772656"/>
                  <a:ext cx="236065" cy="237536"/>
                  <a:chOff x="5366022" y="1877792"/>
                  <a:chExt cx="691313" cy="654535"/>
                </a:xfrm>
              </p:grpSpPr>
              <p:sp>
                <p:nvSpPr>
                  <p:cNvPr id="10" name="Месяц 9"/>
                  <p:cNvSpPr/>
                  <p:nvPr/>
                </p:nvSpPr>
                <p:spPr>
                  <a:xfrm rot="7081969">
                    <a:off x="5550568" y="2046052"/>
                    <a:ext cx="445290" cy="527079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11" name="Месяц 10"/>
                  <p:cNvSpPr/>
                  <p:nvPr/>
                </p:nvSpPr>
                <p:spPr>
                  <a:xfrm rot="4292088">
                    <a:off x="5489827" y="1754856"/>
                    <a:ext cx="445290" cy="691667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9716" name="Группа 6"/>
                <p:cNvGrpSpPr>
                  <a:grpSpLocks/>
                </p:cNvGrpSpPr>
                <p:nvPr/>
              </p:nvGrpSpPr>
              <p:grpSpPr bwMode="auto">
                <a:xfrm>
                  <a:off x="4042718" y="833898"/>
                  <a:ext cx="223926" cy="227257"/>
                  <a:chOff x="2846232" y="2007273"/>
                  <a:chExt cx="655763" cy="626211"/>
                </a:xfrm>
              </p:grpSpPr>
              <p:sp>
                <p:nvSpPr>
                  <p:cNvPr id="8" name="Месяц 7"/>
                  <p:cNvSpPr/>
                  <p:nvPr/>
                </p:nvSpPr>
                <p:spPr>
                  <a:xfrm rot="1840851">
                    <a:off x="3081351" y="2128304"/>
                    <a:ext cx="389921" cy="505763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9" name="Месяц 8"/>
                  <p:cNvSpPr/>
                  <p:nvPr/>
                </p:nvSpPr>
                <p:spPr>
                  <a:xfrm rot="4319856" flipV="1">
                    <a:off x="2951778" y="1901806"/>
                    <a:ext cx="445291" cy="656399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4" name="Прямоугольник 3"/>
              <p:cNvSpPr/>
              <p:nvPr/>
            </p:nvSpPr>
            <p:spPr>
              <a:xfrm>
                <a:off x="4558578" y="1173754"/>
                <a:ext cx="101031" cy="529355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endPara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4" name="Прямоугольник 23"/>
            <p:cNvSpPr/>
            <p:nvPr/>
          </p:nvSpPr>
          <p:spPr>
            <a:xfrm>
              <a:off x="1265338" y="2636912"/>
              <a:ext cx="1197013" cy="156966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96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А</a:t>
              </a:r>
            </a:p>
          </p:txBody>
        </p:sp>
      </p:grpSp>
      <p:grpSp>
        <p:nvGrpSpPr>
          <p:cNvPr id="29698" name="Группа 28"/>
          <p:cNvGrpSpPr>
            <a:grpSpLocks/>
          </p:cNvGrpSpPr>
          <p:nvPr/>
        </p:nvGrpSpPr>
        <p:grpSpPr bwMode="auto">
          <a:xfrm>
            <a:off x="4583685" y="1268760"/>
            <a:ext cx="3714750" cy="4537074"/>
            <a:chOff x="5123094" y="848267"/>
            <a:chExt cx="3714467" cy="4609630"/>
          </a:xfrm>
        </p:grpSpPr>
        <p:grpSp>
          <p:nvGrpSpPr>
            <p:cNvPr id="29699" name="Группа 11"/>
            <p:cNvGrpSpPr>
              <a:grpSpLocks/>
            </p:cNvGrpSpPr>
            <p:nvPr/>
          </p:nvGrpSpPr>
          <p:grpSpPr bwMode="auto">
            <a:xfrm>
              <a:off x="5123094" y="848267"/>
              <a:ext cx="3714467" cy="4609630"/>
              <a:chOff x="4111230" y="3663808"/>
              <a:chExt cx="1513371" cy="1920508"/>
            </a:xfrm>
          </p:grpSpPr>
          <p:grpSp>
            <p:nvGrpSpPr>
              <p:cNvPr id="29701" name="Группа 12"/>
              <p:cNvGrpSpPr>
                <a:grpSpLocks/>
              </p:cNvGrpSpPr>
              <p:nvPr/>
            </p:nvGrpSpPr>
            <p:grpSpPr bwMode="auto">
              <a:xfrm>
                <a:off x="4111230" y="3663808"/>
                <a:ext cx="1513371" cy="1920508"/>
                <a:chOff x="4611439" y="4147850"/>
                <a:chExt cx="1626255" cy="1942147"/>
              </a:xfrm>
            </p:grpSpPr>
            <p:pic>
              <p:nvPicPr>
                <p:cNvPr id="29703" name="Picture 2" descr="F:\для доски\гласный уу.gif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4611439" y="4147850"/>
                  <a:ext cx="1626255" cy="19421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9704" name="Группа 15"/>
                <p:cNvGrpSpPr>
                  <a:grpSpLocks/>
                </p:cNvGrpSpPr>
                <p:nvPr/>
              </p:nvGrpSpPr>
              <p:grpSpPr bwMode="auto">
                <a:xfrm>
                  <a:off x="5733617" y="4302546"/>
                  <a:ext cx="236065" cy="237536"/>
                  <a:chOff x="5366022" y="1877792"/>
                  <a:chExt cx="691313" cy="654535"/>
                </a:xfrm>
              </p:grpSpPr>
              <p:sp>
                <p:nvSpPr>
                  <p:cNvPr id="20" name="Месяц 19"/>
                  <p:cNvSpPr/>
                  <p:nvPr/>
                </p:nvSpPr>
                <p:spPr>
                  <a:xfrm rot="7081969">
                    <a:off x="5551640" y="2046823"/>
                    <a:ext cx="444125" cy="525092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21" name="Месяц 20"/>
                  <p:cNvSpPr/>
                  <p:nvPr/>
                </p:nvSpPr>
                <p:spPr>
                  <a:xfrm rot="4292088">
                    <a:off x="5489565" y="1754312"/>
                    <a:ext cx="444125" cy="689946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9705" name="Группа 16"/>
                <p:cNvGrpSpPr>
                  <a:grpSpLocks/>
                </p:cNvGrpSpPr>
                <p:nvPr/>
              </p:nvGrpSpPr>
              <p:grpSpPr bwMode="auto">
                <a:xfrm>
                  <a:off x="4873174" y="4349536"/>
                  <a:ext cx="223926" cy="227257"/>
                  <a:chOff x="2846232" y="2007273"/>
                  <a:chExt cx="655763" cy="626211"/>
                </a:xfrm>
              </p:grpSpPr>
              <p:sp>
                <p:nvSpPr>
                  <p:cNvPr id="18" name="Месяц 17"/>
                  <p:cNvSpPr/>
                  <p:nvPr/>
                </p:nvSpPr>
                <p:spPr>
                  <a:xfrm rot="1840851">
                    <a:off x="3081084" y="2127848"/>
                    <a:ext cx="390766" cy="504940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19" name="Месяц 18"/>
                  <p:cNvSpPr/>
                  <p:nvPr/>
                </p:nvSpPr>
                <p:spPr>
                  <a:xfrm rot="4319856" flipV="1">
                    <a:off x="2952643" y="1902452"/>
                    <a:ext cx="444126" cy="655346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14" name="Прямоугольник 13"/>
              <p:cNvSpPr/>
              <p:nvPr/>
            </p:nvSpPr>
            <p:spPr>
              <a:xfrm>
                <a:off x="4491513" y="4293396"/>
                <a:ext cx="795490" cy="529066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endPara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5" name="Прямоугольник 24"/>
            <p:cNvSpPr/>
            <p:nvPr/>
          </p:nvSpPr>
          <p:spPr>
            <a:xfrm>
              <a:off x="6504747" y="2670692"/>
              <a:ext cx="1197013" cy="156966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96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6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96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96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Группа 27"/>
          <p:cNvGrpSpPr>
            <a:grpSpLocks/>
          </p:cNvGrpSpPr>
          <p:nvPr/>
        </p:nvGrpSpPr>
        <p:grpSpPr bwMode="auto">
          <a:xfrm>
            <a:off x="765227" y="1594202"/>
            <a:ext cx="3238773" cy="4260825"/>
            <a:chOff x="0" y="884859"/>
            <a:chExt cx="3553967" cy="4536445"/>
          </a:xfrm>
        </p:grpSpPr>
        <p:grpSp>
          <p:nvGrpSpPr>
            <p:cNvPr id="31770" name="Группа 1"/>
            <p:cNvGrpSpPr>
              <a:grpSpLocks/>
            </p:cNvGrpSpPr>
            <p:nvPr/>
          </p:nvGrpSpPr>
          <p:grpSpPr bwMode="auto">
            <a:xfrm>
              <a:off x="0" y="884859"/>
              <a:ext cx="3553967" cy="4536445"/>
              <a:chOff x="3823256" y="576567"/>
              <a:chExt cx="1498076" cy="1900625"/>
            </a:xfrm>
          </p:grpSpPr>
          <p:grpSp>
            <p:nvGrpSpPr>
              <p:cNvPr id="31772" name="Группа 2"/>
              <p:cNvGrpSpPr>
                <a:grpSpLocks/>
              </p:cNvGrpSpPr>
              <p:nvPr/>
            </p:nvGrpSpPr>
            <p:grpSpPr bwMode="auto">
              <a:xfrm>
                <a:off x="3823256" y="576567"/>
                <a:ext cx="1498076" cy="1900625"/>
                <a:chOff x="3823256" y="576567"/>
                <a:chExt cx="1498076" cy="1900625"/>
              </a:xfrm>
            </p:grpSpPr>
            <p:pic>
              <p:nvPicPr>
                <p:cNvPr id="31774" name="Picture 20" descr="гласныйаа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3823256" y="576567"/>
                  <a:ext cx="1498076" cy="19006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1775" name="Группа 5"/>
                <p:cNvGrpSpPr>
                  <a:grpSpLocks/>
                </p:cNvGrpSpPr>
                <p:nvPr/>
              </p:nvGrpSpPr>
              <p:grpSpPr bwMode="auto">
                <a:xfrm>
                  <a:off x="4862131" y="772656"/>
                  <a:ext cx="236065" cy="237536"/>
                  <a:chOff x="5366022" y="1877792"/>
                  <a:chExt cx="691313" cy="654535"/>
                </a:xfrm>
              </p:grpSpPr>
              <p:sp>
                <p:nvSpPr>
                  <p:cNvPr id="10" name="Месяц 9"/>
                  <p:cNvSpPr/>
                  <p:nvPr/>
                </p:nvSpPr>
                <p:spPr>
                  <a:xfrm rot="7081969">
                    <a:off x="5550568" y="2046052"/>
                    <a:ext cx="445290" cy="527079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11" name="Месяц 10"/>
                  <p:cNvSpPr/>
                  <p:nvPr/>
                </p:nvSpPr>
                <p:spPr>
                  <a:xfrm rot="4292088">
                    <a:off x="5489827" y="1754856"/>
                    <a:ext cx="445290" cy="691667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1776" name="Группа 6"/>
                <p:cNvGrpSpPr>
                  <a:grpSpLocks/>
                </p:cNvGrpSpPr>
                <p:nvPr/>
              </p:nvGrpSpPr>
              <p:grpSpPr bwMode="auto">
                <a:xfrm>
                  <a:off x="4042718" y="833898"/>
                  <a:ext cx="223926" cy="227257"/>
                  <a:chOff x="2846232" y="2007273"/>
                  <a:chExt cx="655763" cy="626211"/>
                </a:xfrm>
              </p:grpSpPr>
              <p:sp>
                <p:nvSpPr>
                  <p:cNvPr id="8" name="Месяц 7"/>
                  <p:cNvSpPr/>
                  <p:nvPr/>
                </p:nvSpPr>
                <p:spPr>
                  <a:xfrm rot="1840851">
                    <a:off x="3081351" y="2128304"/>
                    <a:ext cx="389921" cy="505763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9" name="Месяц 8"/>
                  <p:cNvSpPr/>
                  <p:nvPr/>
                </p:nvSpPr>
                <p:spPr>
                  <a:xfrm rot="4319856" flipV="1">
                    <a:off x="2951778" y="1901806"/>
                    <a:ext cx="445291" cy="656399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4" name="Прямоугольник 3"/>
              <p:cNvSpPr/>
              <p:nvPr/>
            </p:nvSpPr>
            <p:spPr>
              <a:xfrm>
                <a:off x="4558578" y="1173754"/>
                <a:ext cx="101031" cy="529355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endPara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4" name="Прямоугольник 23"/>
            <p:cNvSpPr/>
            <p:nvPr/>
          </p:nvSpPr>
          <p:spPr>
            <a:xfrm>
              <a:off x="1265338" y="2636912"/>
              <a:ext cx="1197013" cy="156966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96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А</a:t>
              </a:r>
            </a:p>
          </p:txBody>
        </p:sp>
      </p:grpSp>
      <p:grpSp>
        <p:nvGrpSpPr>
          <p:cNvPr id="31747" name="Группа 39"/>
          <p:cNvGrpSpPr>
            <a:grpSpLocks/>
          </p:cNvGrpSpPr>
          <p:nvPr/>
        </p:nvGrpSpPr>
        <p:grpSpPr bwMode="auto">
          <a:xfrm>
            <a:off x="4865299" y="1589917"/>
            <a:ext cx="3238772" cy="4260825"/>
            <a:chOff x="0" y="884859"/>
            <a:chExt cx="3553967" cy="4536445"/>
          </a:xfrm>
        </p:grpSpPr>
        <p:grpSp>
          <p:nvGrpSpPr>
            <p:cNvPr id="31748" name="Группа 40"/>
            <p:cNvGrpSpPr>
              <a:grpSpLocks/>
            </p:cNvGrpSpPr>
            <p:nvPr/>
          </p:nvGrpSpPr>
          <p:grpSpPr bwMode="auto">
            <a:xfrm>
              <a:off x="0" y="884859"/>
              <a:ext cx="3553967" cy="4536445"/>
              <a:chOff x="3823256" y="576567"/>
              <a:chExt cx="1498076" cy="1900625"/>
            </a:xfrm>
          </p:grpSpPr>
          <p:grpSp>
            <p:nvGrpSpPr>
              <p:cNvPr id="31750" name="Группа 42"/>
              <p:cNvGrpSpPr>
                <a:grpSpLocks/>
              </p:cNvGrpSpPr>
              <p:nvPr/>
            </p:nvGrpSpPr>
            <p:grpSpPr bwMode="auto">
              <a:xfrm>
                <a:off x="3823256" y="576567"/>
                <a:ext cx="1498076" cy="1900625"/>
                <a:chOff x="3823256" y="576567"/>
                <a:chExt cx="1498076" cy="1900625"/>
              </a:xfrm>
            </p:grpSpPr>
            <p:pic>
              <p:nvPicPr>
                <p:cNvPr id="31752" name="Picture 20" descr="гласныйаа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3823256" y="576567"/>
                  <a:ext cx="1498076" cy="19006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1753" name="Группа 45"/>
                <p:cNvGrpSpPr>
                  <a:grpSpLocks/>
                </p:cNvGrpSpPr>
                <p:nvPr/>
              </p:nvGrpSpPr>
              <p:grpSpPr bwMode="auto">
                <a:xfrm>
                  <a:off x="4862131" y="772656"/>
                  <a:ext cx="236065" cy="237536"/>
                  <a:chOff x="5366022" y="1877792"/>
                  <a:chExt cx="691313" cy="654535"/>
                </a:xfrm>
              </p:grpSpPr>
              <p:sp>
                <p:nvSpPr>
                  <p:cNvPr id="50" name="Месяц 49"/>
                  <p:cNvSpPr/>
                  <p:nvPr/>
                </p:nvSpPr>
                <p:spPr>
                  <a:xfrm rot="7081969">
                    <a:off x="5550569" y="2046052"/>
                    <a:ext cx="445290" cy="527078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51" name="Месяц 50"/>
                  <p:cNvSpPr/>
                  <p:nvPr/>
                </p:nvSpPr>
                <p:spPr>
                  <a:xfrm rot="4292088">
                    <a:off x="5489827" y="1754856"/>
                    <a:ext cx="445290" cy="691668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1754" name="Группа 46"/>
                <p:cNvGrpSpPr>
                  <a:grpSpLocks/>
                </p:cNvGrpSpPr>
                <p:nvPr/>
              </p:nvGrpSpPr>
              <p:grpSpPr bwMode="auto">
                <a:xfrm>
                  <a:off x="4042718" y="833898"/>
                  <a:ext cx="223926" cy="227257"/>
                  <a:chOff x="2846232" y="2007273"/>
                  <a:chExt cx="655763" cy="626211"/>
                </a:xfrm>
              </p:grpSpPr>
              <p:sp>
                <p:nvSpPr>
                  <p:cNvPr id="48" name="Месяц 47"/>
                  <p:cNvSpPr/>
                  <p:nvPr/>
                </p:nvSpPr>
                <p:spPr>
                  <a:xfrm rot="1840851">
                    <a:off x="3081351" y="2128304"/>
                    <a:ext cx="389919" cy="505763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49" name="Месяц 48"/>
                  <p:cNvSpPr/>
                  <p:nvPr/>
                </p:nvSpPr>
                <p:spPr>
                  <a:xfrm rot="4319856" flipV="1">
                    <a:off x="2951777" y="1901807"/>
                    <a:ext cx="445291" cy="656397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44" name="Прямоугольник 43"/>
              <p:cNvSpPr/>
              <p:nvPr/>
            </p:nvSpPr>
            <p:spPr>
              <a:xfrm>
                <a:off x="4558578" y="1173754"/>
                <a:ext cx="101032" cy="529355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endPara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2" name="Прямоугольник 41"/>
            <p:cNvSpPr/>
            <p:nvPr/>
          </p:nvSpPr>
          <p:spPr>
            <a:xfrm>
              <a:off x="1265338" y="2636912"/>
              <a:ext cx="1197013" cy="156966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96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А</a:t>
              </a:r>
            </a:p>
          </p:txBody>
        </p:sp>
      </p:grpSp>
      <p:pic>
        <p:nvPicPr>
          <p:cNvPr id="8194" name="Picture 2" descr="http://4.bp.blogspot.com/-Wepfk71V8Zk/TyDNmOqCO1I/AAAAAAAAYas/1YtkOV3TwV0/s1600/G10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837" y="3326037"/>
            <a:ext cx="2418565" cy="1862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7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17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17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17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Группа 28"/>
          <p:cNvGrpSpPr>
            <a:grpSpLocks/>
          </p:cNvGrpSpPr>
          <p:nvPr/>
        </p:nvGrpSpPr>
        <p:grpSpPr bwMode="auto">
          <a:xfrm>
            <a:off x="683568" y="1469452"/>
            <a:ext cx="3525071" cy="4404841"/>
            <a:chOff x="5123094" y="848267"/>
            <a:chExt cx="3714467" cy="4609630"/>
          </a:xfrm>
        </p:grpSpPr>
        <p:grpSp>
          <p:nvGrpSpPr>
            <p:cNvPr id="32795" name="Группа 11"/>
            <p:cNvGrpSpPr>
              <a:grpSpLocks/>
            </p:cNvGrpSpPr>
            <p:nvPr/>
          </p:nvGrpSpPr>
          <p:grpSpPr bwMode="auto">
            <a:xfrm>
              <a:off x="5123094" y="848267"/>
              <a:ext cx="3714467" cy="4609630"/>
              <a:chOff x="4111230" y="3663808"/>
              <a:chExt cx="1513371" cy="1920508"/>
            </a:xfrm>
          </p:grpSpPr>
          <p:grpSp>
            <p:nvGrpSpPr>
              <p:cNvPr id="32797" name="Группа 12"/>
              <p:cNvGrpSpPr>
                <a:grpSpLocks/>
              </p:cNvGrpSpPr>
              <p:nvPr/>
            </p:nvGrpSpPr>
            <p:grpSpPr bwMode="auto">
              <a:xfrm>
                <a:off x="4111230" y="3663808"/>
                <a:ext cx="1513371" cy="1920508"/>
                <a:chOff x="4611439" y="4147850"/>
                <a:chExt cx="1626255" cy="1942147"/>
              </a:xfrm>
            </p:grpSpPr>
            <p:pic>
              <p:nvPicPr>
                <p:cNvPr id="32799" name="Picture 2" descr="F:\для доски\гласный уу.gif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4611439" y="4147850"/>
                  <a:ext cx="1626255" cy="19421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2800" name="Группа 15"/>
                <p:cNvGrpSpPr>
                  <a:grpSpLocks/>
                </p:cNvGrpSpPr>
                <p:nvPr/>
              </p:nvGrpSpPr>
              <p:grpSpPr bwMode="auto">
                <a:xfrm>
                  <a:off x="5733617" y="4302546"/>
                  <a:ext cx="236065" cy="237536"/>
                  <a:chOff x="5366022" y="1877792"/>
                  <a:chExt cx="691313" cy="654535"/>
                </a:xfrm>
              </p:grpSpPr>
              <p:sp>
                <p:nvSpPr>
                  <p:cNvPr id="20" name="Месяц 19"/>
                  <p:cNvSpPr/>
                  <p:nvPr/>
                </p:nvSpPr>
                <p:spPr>
                  <a:xfrm rot="7081969">
                    <a:off x="5551188" y="2045250"/>
                    <a:ext cx="444125" cy="528239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21" name="Месяц 20"/>
                  <p:cNvSpPr/>
                  <p:nvPr/>
                </p:nvSpPr>
                <p:spPr>
                  <a:xfrm rot="4292088">
                    <a:off x="5489837" y="1753018"/>
                    <a:ext cx="444125" cy="692534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2801" name="Группа 16"/>
                <p:cNvGrpSpPr>
                  <a:grpSpLocks/>
                </p:cNvGrpSpPr>
                <p:nvPr/>
              </p:nvGrpSpPr>
              <p:grpSpPr bwMode="auto">
                <a:xfrm>
                  <a:off x="4873174" y="4349536"/>
                  <a:ext cx="223926" cy="227257"/>
                  <a:chOff x="2846232" y="2007273"/>
                  <a:chExt cx="655763" cy="626211"/>
                </a:xfrm>
              </p:grpSpPr>
              <p:sp>
                <p:nvSpPr>
                  <p:cNvPr id="18" name="Месяц 17"/>
                  <p:cNvSpPr/>
                  <p:nvPr/>
                </p:nvSpPr>
                <p:spPr>
                  <a:xfrm rot="1840851">
                    <a:off x="3082149" y="2127848"/>
                    <a:ext cx="388900" cy="504940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19" name="Месяц 18"/>
                  <p:cNvSpPr/>
                  <p:nvPr/>
                </p:nvSpPr>
                <p:spPr>
                  <a:xfrm rot="4319856" flipV="1">
                    <a:off x="2952632" y="1902577"/>
                    <a:ext cx="444126" cy="655098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14" name="Прямоугольник 13"/>
              <p:cNvSpPr/>
              <p:nvPr/>
            </p:nvSpPr>
            <p:spPr>
              <a:xfrm>
                <a:off x="4491225" y="4293396"/>
                <a:ext cx="795676" cy="529066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endPara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5" name="Прямоугольник 24"/>
            <p:cNvSpPr/>
            <p:nvPr/>
          </p:nvSpPr>
          <p:spPr>
            <a:xfrm>
              <a:off x="6504747" y="2670692"/>
              <a:ext cx="1197013" cy="156966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96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У</a:t>
              </a:r>
            </a:p>
          </p:txBody>
        </p:sp>
      </p:grpSp>
      <p:grpSp>
        <p:nvGrpSpPr>
          <p:cNvPr id="32772" name="Группа 37"/>
          <p:cNvGrpSpPr>
            <a:grpSpLocks/>
          </p:cNvGrpSpPr>
          <p:nvPr/>
        </p:nvGrpSpPr>
        <p:grpSpPr bwMode="auto">
          <a:xfrm>
            <a:off x="4788024" y="1469451"/>
            <a:ext cx="3602038" cy="4404841"/>
            <a:chOff x="5081170" y="848267"/>
            <a:chExt cx="3714467" cy="4609630"/>
          </a:xfrm>
        </p:grpSpPr>
        <p:grpSp>
          <p:nvGrpSpPr>
            <p:cNvPr id="32773" name="Группа 38"/>
            <p:cNvGrpSpPr>
              <a:grpSpLocks/>
            </p:cNvGrpSpPr>
            <p:nvPr/>
          </p:nvGrpSpPr>
          <p:grpSpPr bwMode="auto">
            <a:xfrm>
              <a:off x="5081170" y="848267"/>
              <a:ext cx="3714467" cy="4609630"/>
              <a:chOff x="4094149" y="3663808"/>
              <a:chExt cx="1513371" cy="1920508"/>
            </a:xfrm>
          </p:grpSpPr>
          <p:grpSp>
            <p:nvGrpSpPr>
              <p:cNvPr id="32775" name="Группа 52"/>
              <p:cNvGrpSpPr>
                <a:grpSpLocks/>
              </p:cNvGrpSpPr>
              <p:nvPr/>
            </p:nvGrpSpPr>
            <p:grpSpPr bwMode="auto">
              <a:xfrm>
                <a:off x="4094149" y="3663808"/>
                <a:ext cx="1513371" cy="1920508"/>
                <a:chOff x="4593084" y="4147850"/>
                <a:chExt cx="1626255" cy="1942147"/>
              </a:xfrm>
            </p:grpSpPr>
            <p:pic>
              <p:nvPicPr>
                <p:cNvPr id="32777" name="Picture 2" descr="F:\для доски\гласный уу.gif"/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4593084" y="4147850"/>
                  <a:ext cx="1626255" cy="19421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2778" name="Группа 55"/>
                <p:cNvGrpSpPr>
                  <a:grpSpLocks/>
                </p:cNvGrpSpPr>
                <p:nvPr/>
              </p:nvGrpSpPr>
              <p:grpSpPr bwMode="auto">
                <a:xfrm>
                  <a:off x="5733617" y="4302546"/>
                  <a:ext cx="236065" cy="237536"/>
                  <a:chOff x="5366022" y="1877792"/>
                  <a:chExt cx="691313" cy="654535"/>
                </a:xfrm>
              </p:grpSpPr>
              <p:sp>
                <p:nvSpPr>
                  <p:cNvPr id="60" name="Месяц 59"/>
                  <p:cNvSpPr/>
                  <p:nvPr/>
                </p:nvSpPr>
                <p:spPr>
                  <a:xfrm rot="7081969">
                    <a:off x="5551821" y="2045806"/>
                    <a:ext cx="444125" cy="527127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61" name="Месяц 60"/>
                  <p:cNvSpPr/>
                  <p:nvPr/>
                </p:nvSpPr>
                <p:spPr>
                  <a:xfrm rot="4292088">
                    <a:off x="5489746" y="1753294"/>
                    <a:ext cx="444125" cy="691982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2779" name="Группа 56"/>
                <p:cNvGrpSpPr>
                  <a:grpSpLocks/>
                </p:cNvGrpSpPr>
                <p:nvPr/>
              </p:nvGrpSpPr>
              <p:grpSpPr bwMode="auto">
                <a:xfrm>
                  <a:off x="4873174" y="4349536"/>
                  <a:ext cx="223926" cy="227257"/>
                  <a:chOff x="2846232" y="2007273"/>
                  <a:chExt cx="655763" cy="626211"/>
                </a:xfrm>
              </p:grpSpPr>
              <p:sp>
                <p:nvSpPr>
                  <p:cNvPr id="58" name="Месяц 57"/>
                  <p:cNvSpPr/>
                  <p:nvPr/>
                </p:nvSpPr>
                <p:spPr>
                  <a:xfrm rot="1840851">
                    <a:off x="3080246" y="2127848"/>
                    <a:ext cx="390766" cy="504940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59" name="Месяц 58"/>
                  <p:cNvSpPr/>
                  <p:nvPr/>
                </p:nvSpPr>
                <p:spPr>
                  <a:xfrm rot="4319856" flipV="1">
                    <a:off x="2951804" y="1902452"/>
                    <a:ext cx="444126" cy="655346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54" name="Прямоугольник 53"/>
              <p:cNvSpPr/>
              <p:nvPr/>
            </p:nvSpPr>
            <p:spPr>
              <a:xfrm>
                <a:off x="4491247" y="4293396"/>
                <a:ext cx="795490" cy="529066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endPara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2" name="Прямоугольник 51"/>
            <p:cNvSpPr/>
            <p:nvPr/>
          </p:nvSpPr>
          <p:spPr>
            <a:xfrm>
              <a:off x="6504747" y="2670692"/>
              <a:ext cx="1197013" cy="156966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96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У</a:t>
              </a: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3811" y="334363"/>
            <a:ext cx="3359577" cy="1413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27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27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27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85185E-6 L 1.44583 -0.02986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292" y="-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3" name="Группа 25"/>
          <p:cNvGrpSpPr>
            <a:grpSpLocks/>
          </p:cNvGrpSpPr>
          <p:nvPr/>
        </p:nvGrpSpPr>
        <p:grpSpPr bwMode="auto">
          <a:xfrm>
            <a:off x="539552" y="1379835"/>
            <a:ext cx="3541177" cy="4474787"/>
            <a:chOff x="5081170" y="848267"/>
            <a:chExt cx="3714467" cy="4609630"/>
          </a:xfrm>
        </p:grpSpPr>
        <p:grpSp>
          <p:nvGrpSpPr>
            <p:cNvPr id="30724" name="Группа 26"/>
            <p:cNvGrpSpPr>
              <a:grpSpLocks/>
            </p:cNvGrpSpPr>
            <p:nvPr/>
          </p:nvGrpSpPr>
          <p:grpSpPr bwMode="auto">
            <a:xfrm>
              <a:off x="5081170" y="848267"/>
              <a:ext cx="3714467" cy="4609630"/>
              <a:chOff x="4094149" y="3663808"/>
              <a:chExt cx="1513371" cy="1920508"/>
            </a:xfrm>
          </p:grpSpPr>
          <p:grpSp>
            <p:nvGrpSpPr>
              <p:cNvPr id="30726" name="Группа 30"/>
              <p:cNvGrpSpPr>
                <a:grpSpLocks/>
              </p:cNvGrpSpPr>
              <p:nvPr/>
            </p:nvGrpSpPr>
            <p:grpSpPr bwMode="auto">
              <a:xfrm>
                <a:off x="4094149" y="3663808"/>
                <a:ext cx="1513371" cy="1920508"/>
                <a:chOff x="4593084" y="4147850"/>
                <a:chExt cx="1626255" cy="1942147"/>
              </a:xfrm>
            </p:grpSpPr>
            <p:pic>
              <p:nvPicPr>
                <p:cNvPr id="30728" name="Picture 2" descr="F:\для доски\гласный уу.gif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4593084" y="4147850"/>
                  <a:ext cx="1626255" cy="19421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0729" name="Группа 33"/>
                <p:cNvGrpSpPr>
                  <a:grpSpLocks/>
                </p:cNvGrpSpPr>
                <p:nvPr/>
              </p:nvGrpSpPr>
              <p:grpSpPr bwMode="auto">
                <a:xfrm>
                  <a:off x="5693967" y="4246762"/>
                  <a:ext cx="236293" cy="249374"/>
                  <a:chOff x="5249917" y="1724077"/>
                  <a:chExt cx="691982" cy="687154"/>
                </a:xfrm>
              </p:grpSpPr>
              <p:sp>
                <p:nvSpPr>
                  <p:cNvPr id="38" name="Месяц 37"/>
                  <p:cNvSpPr/>
                  <p:nvPr/>
                </p:nvSpPr>
                <p:spPr>
                  <a:xfrm rot="7081969">
                    <a:off x="5315891" y="1925604"/>
                    <a:ext cx="444127" cy="527128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39" name="Месяц 38"/>
                  <p:cNvSpPr/>
                  <p:nvPr/>
                </p:nvSpPr>
                <p:spPr>
                  <a:xfrm rot="4292088">
                    <a:off x="5373844" y="1600150"/>
                    <a:ext cx="444127" cy="691982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0730" name="Группа 34"/>
                <p:cNvGrpSpPr>
                  <a:grpSpLocks/>
                </p:cNvGrpSpPr>
                <p:nvPr/>
              </p:nvGrpSpPr>
              <p:grpSpPr bwMode="auto">
                <a:xfrm>
                  <a:off x="4873174" y="4349536"/>
                  <a:ext cx="223926" cy="227257"/>
                  <a:chOff x="2846232" y="2007273"/>
                  <a:chExt cx="655763" cy="626211"/>
                </a:xfrm>
              </p:grpSpPr>
              <p:sp>
                <p:nvSpPr>
                  <p:cNvPr id="36" name="Месяц 35"/>
                  <p:cNvSpPr/>
                  <p:nvPr/>
                </p:nvSpPr>
                <p:spPr>
                  <a:xfrm rot="1840851">
                    <a:off x="3080246" y="2127847"/>
                    <a:ext cx="390766" cy="504940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37" name="Месяц 36"/>
                  <p:cNvSpPr/>
                  <p:nvPr/>
                </p:nvSpPr>
                <p:spPr>
                  <a:xfrm rot="4319856" flipV="1">
                    <a:off x="2951805" y="1902452"/>
                    <a:ext cx="444125" cy="655346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32" name="Прямоугольник 31"/>
              <p:cNvSpPr/>
              <p:nvPr/>
            </p:nvSpPr>
            <p:spPr>
              <a:xfrm>
                <a:off x="4491247" y="4293396"/>
                <a:ext cx="795490" cy="529066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endPara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" name="Прямоугольник 29"/>
            <p:cNvSpPr/>
            <p:nvPr/>
          </p:nvSpPr>
          <p:spPr>
            <a:xfrm>
              <a:off x="6504747" y="2670692"/>
              <a:ext cx="1197013" cy="156966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96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У</a:t>
              </a:r>
            </a:p>
          </p:txBody>
        </p:sp>
      </p:grpSp>
      <p:grpSp>
        <p:nvGrpSpPr>
          <p:cNvPr id="40" name="Группа 25"/>
          <p:cNvGrpSpPr>
            <a:grpSpLocks/>
          </p:cNvGrpSpPr>
          <p:nvPr/>
        </p:nvGrpSpPr>
        <p:grpSpPr bwMode="auto">
          <a:xfrm>
            <a:off x="5021325" y="1402484"/>
            <a:ext cx="3541177" cy="4474787"/>
            <a:chOff x="5174824" y="1007000"/>
            <a:chExt cx="3714467" cy="4609630"/>
          </a:xfrm>
        </p:grpSpPr>
        <p:grpSp>
          <p:nvGrpSpPr>
            <p:cNvPr id="41" name="Группа 26"/>
            <p:cNvGrpSpPr>
              <a:grpSpLocks/>
            </p:cNvGrpSpPr>
            <p:nvPr/>
          </p:nvGrpSpPr>
          <p:grpSpPr bwMode="auto">
            <a:xfrm>
              <a:off x="5174824" y="1007000"/>
              <a:ext cx="3714467" cy="4609630"/>
              <a:chOff x="4132306" y="3729941"/>
              <a:chExt cx="1513371" cy="1920508"/>
            </a:xfrm>
          </p:grpSpPr>
          <p:grpSp>
            <p:nvGrpSpPr>
              <p:cNvPr id="43" name="Группа 30"/>
              <p:cNvGrpSpPr>
                <a:grpSpLocks/>
              </p:cNvGrpSpPr>
              <p:nvPr/>
            </p:nvGrpSpPr>
            <p:grpSpPr bwMode="auto">
              <a:xfrm>
                <a:off x="4132306" y="3729941"/>
                <a:ext cx="1513371" cy="1920508"/>
                <a:chOff x="4634087" y="4214728"/>
                <a:chExt cx="1626255" cy="1942147"/>
              </a:xfrm>
            </p:grpSpPr>
            <p:pic>
              <p:nvPicPr>
                <p:cNvPr id="45" name="Picture 2" descr="F:\для доски\гласный уу.gif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4634087" y="4214728"/>
                  <a:ext cx="1626255" cy="19421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46" name="Группа 33"/>
                <p:cNvGrpSpPr>
                  <a:grpSpLocks/>
                </p:cNvGrpSpPr>
                <p:nvPr/>
              </p:nvGrpSpPr>
              <p:grpSpPr bwMode="auto">
                <a:xfrm>
                  <a:off x="5693967" y="4246762"/>
                  <a:ext cx="236293" cy="249374"/>
                  <a:chOff x="5249917" y="1724077"/>
                  <a:chExt cx="691982" cy="687154"/>
                </a:xfrm>
              </p:grpSpPr>
              <p:sp>
                <p:nvSpPr>
                  <p:cNvPr id="50" name="Месяц 49"/>
                  <p:cNvSpPr/>
                  <p:nvPr/>
                </p:nvSpPr>
                <p:spPr>
                  <a:xfrm rot="7081969">
                    <a:off x="5315891" y="1925604"/>
                    <a:ext cx="444127" cy="527128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51" name="Месяц 50"/>
                  <p:cNvSpPr/>
                  <p:nvPr/>
                </p:nvSpPr>
                <p:spPr>
                  <a:xfrm rot="4292088">
                    <a:off x="5373844" y="1600150"/>
                    <a:ext cx="444127" cy="691982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47" name="Группа 34"/>
                <p:cNvGrpSpPr>
                  <a:grpSpLocks/>
                </p:cNvGrpSpPr>
                <p:nvPr/>
              </p:nvGrpSpPr>
              <p:grpSpPr bwMode="auto">
                <a:xfrm>
                  <a:off x="4873174" y="4349536"/>
                  <a:ext cx="223926" cy="227257"/>
                  <a:chOff x="2846232" y="2007273"/>
                  <a:chExt cx="655763" cy="626211"/>
                </a:xfrm>
              </p:grpSpPr>
              <p:sp>
                <p:nvSpPr>
                  <p:cNvPr id="48" name="Месяц 47"/>
                  <p:cNvSpPr/>
                  <p:nvPr/>
                </p:nvSpPr>
                <p:spPr>
                  <a:xfrm rot="1840851">
                    <a:off x="3080246" y="2127847"/>
                    <a:ext cx="390766" cy="504940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49" name="Месяц 48"/>
                  <p:cNvSpPr/>
                  <p:nvPr/>
                </p:nvSpPr>
                <p:spPr>
                  <a:xfrm rot="4319856" flipV="1">
                    <a:off x="2951805" y="1902452"/>
                    <a:ext cx="444125" cy="655346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44" name="Прямоугольник 43"/>
              <p:cNvSpPr/>
              <p:nvPr/>
            </p:nvSpPr>
            <p:spPr>
              <a:xfrm>
                <a:off x="4491247" y="4293396"/>
                <a:ext cx="795490" cy="529066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endPara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2" name="Прямоугольник 41"/>
            <p:cNvSpPr/>
            <p:nvPr/>
          </p:nvSpPr>
          <p:spPr>
            <a:xfrm>
              <a:off x="6504747" y="2670692"/>
              <a:ext cx="1197013" cy="156966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96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У</a:t>
              </a:r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901" y="3764665"/>
            <a:ext cx="2704595" cy="3004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3" name="Группа 25"/>
          <p:cNvGrpSpPr>
            <a:grpSpLocks/>
          </p:cNvGrpSpPr>
          <p:nvPr/>
        </p:nvGrpSpPr>
        <p:grpSpPr bwMode="auto">
          <a:xfrm>
            <a:off x="683568" y="1564802"/>
            <a:ext cx="3397161" cy="4289820"/>
            <a:chOff x="5081170" y="848267"/>
            <a:chExt cx="3714467" cy="4609630"/>
          </a:xfrm>
        </p:grpSpPr>
        <p:grpSp>
          <p:nvGrpSpPr>
            <p:cNvPr id="30724" name="Группа 26"/>
            <p:cNvGrpSpPr>
              <a:grpSpLocks/>
            </p:cNvGrpSpPr>
            <p:nvPr/>
          </p:nvGrpSpPr>
          <p:grpSpPr bwMode="auto">
            <a:xfrm>
              <a:off x="5081170" y="848267"/>
              <a:ext cx="3714467" cy="4609630"/>
              <a:chOff x="4094149" y="3663808"/>
              <a:chExt cx="1513371" cy="1920508"/>
            </a:xfrm>
          </p:grpSpPr>
          <p:grpSp>
            <p:nvGrpSpPr>
              <p:cNvPr id="30726" name="Группа 30"/>
              <p:cNvGrpSpPr>
                <a:grpSpLocks/>
              </p:cNvGrpSpPr>
              <p:nvPr/>
            </p:nvGrpSpPr>
            <p:grpSpPr bwMode="auto">
              <a:xfrm>
                <a:off x="4094149" y="3663808"/>
                <a:ext cx="1513371" cy="1920508"/>
                <a:chOff x="4593084" y="4147850"/>
                <a:chExt cx="1626255" cy="1942147"/>
              </a:xfrm>
            </p:grpSpPr>
            <p:pic>
              <p:nvPicPr>
                <p:cNvPr id="30728" name="Picture 2" descr="F:\для доски\гласный уу.gif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4593084" y="4147850"/>
                  <a:ext cx="1626255" cy="19421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0729" name="Группа 33"/>
                <p:cNvGrpSpPr>
                  <a:grpSpLocks/>
                </p:cNvGrpSpPr>
                <p:nvPr/>
              </p:nvGrpSpPr>
              <p:grpSpPr bwMode="auto">
                <a:xfrm>
                  <a:off x="5693967" y="4246762"/>
                  <a:ext cx="236293" cy="249374"/>
                  <a:chOff x="5249917" y="1724077"/>
                  <a:chExt cx="691982" cy="687154"/>
                </a:xfrm>
              </p:grpSpPr>
              <p:sp>
                <p:nvSpPr>
                  <p:cNvPr id="38" name="Месяц 37"/>
                  <p:cNvSpPr/>
                  <p:nvPr/>
                </p:nvSpPr>
                <p:spPr>
                  <a:xfrm rot="7081969">
                    <a:off x="5315891" y="1925604"/>
                    <a:ext cx="444127" cy="527128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9" name="Месяц 38"/>
                  <p:cNvSpPr/>
                  <p:nvPr/>
                </p:nvSpPr>
                <p:spPr>
                  <a:xfrm rot="4292088">
                    <a:off x="5373844" y="1600150"/>
                    <a:ext cx="444127" cy="691982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30730" name="Группа 34"/>
                <p:cNvGrpSpPr>
                  <a:grpSpLocks/>
                </p:cNvGrpSpPr>
                <p:nvPr/>
              </p:nvGrpSpPr>
              <p:grpSpPr bwMode="auto">
                <a:xfrm>
                  <a:off x="4873174" y="4349536"/>
                  <a:ext cx="223926" cy="227257"/>
                  <a:chOff x="2846232" y="2007273"/>
                  <a:chExt cx="655763" cy="626211"/>
                </a:xfrm>
              </p:grpSpPr>
              <p:sp>
                <p:nvSpPr>
                  <p:cNvPr id="36" name="Месяц 35"/>
                  <p:cNvSpPr/>
                  <p:nvPr/>
                </p:nvSpPr>
                <p:spPr>
                  <a:xfrm rot="1840851">
                    <a:off x="3080246" y="2127847"/>
                    <a:ext cx="390766" cy="504940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7" name="Месяц 36"/>
                  <p:cNvSpPr/>
                  <p:nvPr/>
                </p:nvSpPr>
                <p:spPr>
                  <a:xfrm rot="4319856" flipV="1">
                    <a:off x="2951805" y="1902452"/>
                    <a:ext cx="444125" cy="655346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32" name="Прямоугольник 31"/>
              <p:cNvSpPr/>
              <p:nvPr/>
            </p:nvSpPr>
            <p:spPr>
              <a:xfrm>
                <a:off x="4491247" y="4293396"/>
                <a:ext cx="795490" cy="529066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endPara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" name="Прямоугольник 29"/>
            <p:cNvSpPr/>
            <p:nvPr/>
          </p:nvSpPr>
          <p:spPr>
            <a:xfrm>
              <a:off x="6504747" y="2670692"/>
              <a:ext cx="1197013" cy="156966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96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У</a:t>
              </a:r>
            </a:p>
          </p:txBody>
        </p:sp>
      </p:grpSp>
      <p:grpSp>
        <p:nvGrpSpPr>
          <p:cNvPr id="27" name="Группа 39"/>
          <p:cNvGrpSpPr>
            <a:grpSpLocks/>
          </p:cNvGrpSpPr>
          <p:nvPr/>
        </p:nvGrpSpPr>
        <p:grpSpPr bwMode="auto">
          <a:xfrm>
            <a:off x="4976489" y="1512515"/>
            <a:ext cx="3238772" cy="4260825"/>
            <a:chOff x="0" y="884859"/>
            <a:chExt cx="3553967" cy="4536445"/>
          </a:xfrm>
        </p:grpSpPr>
        <p:grpSp>
          <p:nvGrpSpPr>
            <p:cNvPr id="28" name="Группа 40"/>
            <p:cNvGrpSpPr>
              <a:grpSpLocks/>
            </p:cNvGrpSpPr>
            <p:nvPr/>
          </p:nvGrpSpPr>
          <p:grpSpPr bwMode="auto">
            <a:xfrm>
              <a:off x="0" y="884859"/>
              <a:ext cx="3553967" cy="4536445"/>
              <a:chOff x="3823256" y="576567"/>
              <a:chExt cx="1498076" cy="1900625"/>
            </a:xfrm>
          </p:grpSpPr>
          <p:grpSp>
            <p:nvGrpSpPr>
              <p:cNvPr id="31" name="Группа 42"/>
              <p:cNvGrpSpPr>
                <a:grpSpLocks/>
              </p:cNvGrpSpPr>
              <p:nvPr/>
            </p:nvGrpSpPr>
            <p:grpSpPr bwMode="auto">
              <a:xfrm>
                <a:off x="3823256" y="576567"/>
                <a:ext cx="1498076" cy="1900625"/>
                <a:chOff x="3823256" y="576567"/>
                <a:chExt cx="1498076" cy="1900625"/>
              </a:xfrm>
            </p:grpSpPr>
            <p:pic>
              <p:nvPicPr>
                <p:cNvPr id="34" name="Picture 20" descr="гласныйаа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3823256" y="576567"/>
                  <a:ext cx="1498076" cy="19006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5" name="Группа 45"/>
                <p:cNvGrpSpPr>
                  <a:grpSpLocks/>
                </p:cNvGrpSpPr>
                <p:nvPr/>
              </p:nvGrpSpPr>
              <p:grpSpPr bwMode="auto">
                <a:xfrm>
                  <a:off x="4862131" y="772656"/>
                  <a:ext cx="236065" cy="237536"/>
                  <a:chOff x="5366022" y="1877792"/>
                  <a:chExt cx="691313" cy="654535"/>
                </a:xfrm>
              </p:grpSpPr>
              <p:sp>
                <p:nvSpPr>
                  <p:cNvPr id="55" name="Месяц 54"/>
                  <p:cNvSpPr/>
                  <p:nvPr/>
                </p:nvSpPr>
                <p:spPr>
                  <a:xfrm rot="7081969">
                    <a:off x="5550569" y="2046052"/>
                    <a:ext cx="445290" cy="527078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56" name="Месяц 55"/>
                  <p:cNvSpPr/>
                  <p:nvPr/>
                </p:nvSpPr>
                <p:spPr>
                  <a:xfrm rot="4292088">
                    <a:off x="5489827" y="1754856"/>
                    <a:ext cx="445290" cy="691668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52" name="Группа 46"/>
                <p:cNvGrpSpPr>
                  <a:grpSpLocks/>
                </p:cNvGrpSpPr>
                <p:nvPr/>
              </p:nvGrpSpPr>
              <p:grpSpPr bwMode="auto">
                <a:xfrm>
                  <a:off x="4042718" y="833898"/>
                  <a:ext cx="223926" cy="227257"/>
                  <a:chOff x="2846232" y="2007273"/>
                  <a:chExt cx="655763" cy="626211"/>
                </a:xfrm>
              </p:grpSpPr>
              <p:sp>
                <p:nvSpPr>
                  <p:cNvPr id="53" name="Месяц 52"/>
                  <p:cNvSpPr/>
                  <p:nvPr/>
                </p:nvSpPr>
                <p:spPr>
                  <a:xfrm rot="1840851">
                    <a:off x="3081351" y="2128304"/>
                    <a:ext cx="389919" cy="505763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54" name="Месяц 53"/>
                  <p:cNvSpPr/>
                  <p:nvPr/>
                </p:nvSpPr>
                <p:spPr>
                  <a:xfrm rot="4319856" flipV="1">
                    <a:off x="2951777" y="1901807"/>
                    <a:ext cx="445291" cy="656397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33" name="Прямоугольник 32"/>
              <p:cNvSpPr/>
              <p:nvPr/>
            </p:nvSpPr>
            <p:spPr>
              <a:xfrm>
                <a:off x="4558578" y="1173754"/>
                <a:ext cx="101032" cy="529355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endPara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9" name="Прямоугольник 28"/>
            <p:cNvSpPr/>
            <p:nvPr/>
          </p:nvSpPr>
          <p:spPr>
            <a:xfrm>
              <a:off x="1265338" y="2636912"/>
              <a:ext cx="1197013" cy="156966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96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А</a:t>
              </a:r>
            </a:p>
          </p:txBody>
        </p:sp>
      </p:grpSp>
      <p:pic>
        <p:nvPicPr>
          <p:cNvPr id="10243" name="Picture 3" descr="C:\Users\Елизавета\Desktop\малышка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112" y="3371349"/>
            <a:ext cx="3190494" cy="32251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3732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713763"/>
            <a:ext cx="3487737" cy="423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13763"/>
            <a:ext cx="3487737" cy="423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 descr="https://4.bp.blogspot.com/-crZhwUnH5FY/Wm-RUcE0XzI/AAAAAAAAEI4/1NRDmdKmTdsenmm1ZIzAeluj61Z6zcwBACKgBGAs/s1600/2031904184e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750" y="2852936"/>
            <a:ext cx="3102750" cy="41666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1"/>
            <a:ext cx="3515462" cy="4260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99456"/>
            <a:ext cx="3387279" cy="426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 descr="http://amurskdetsad52.ucoz.ru/leto2017/0_150b9f_3187aa87_ori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369614"/>
            <a:ext cx="2454746" cy="30430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12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волшебницы\56c507670a47dd95c4a9b1a972b7f33d копия.g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31" t="3163" r="2739" b="2188"/>
          <a:stretch/>
        </p:blipFill>
        <p:spPr bwMode="auto">
          <a:xfrm>
            <a:off x="395536" y="599091"/>
            <a:ext cx="4288221" cy="58174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лизавета\Desktop\59874-Plena-En-Plena-Vida-Gifs-De-Estrellas-Gifs-Para-Todos-Los-Gustos-...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99090"/>
            <a:ext cx="5572901" cy="50768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1794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G:\ВЫСТУПЛЕНИЕ МО 2018\звуки, буквы\File010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22843" b="63388" l="9801" r="84735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20926" y="3637325"/>
            <a:ext cx="3336175" cy="26850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G:\ВЫСТУПЛЕНИЕ МО 2018\звуки, буквы\File010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13706" b="71193" l="25239" r="81440">
                        <a14:foregroundMark x1="56722" y1="19734" x2="56722" y2="19734"/>
                        <a14:foregroundMark x1="40850" y1="19987" x2="40850" y2="19987"/>
                        <a14:foregroundMark x1="32784" y1="20685" x2="32784" y2="20685"/>
                        <a14:foregroundMark x1="34085" y1="21193" x2="34085" y2="21193"/>
                        <a14:foregroundMark x1="32437" y1="29378" x2="32437" y2="29378"/>
                        <a14:foregroundMark x1="61839" y1="29378" x2="61839" y2="29378"/>
                        <a14:foregroundMark x1="56722" y1="23858" x2="56722" y2="23858"/>
                        <a14:foregroundMark x1="68257" y1="31536" x2="69297" y2="31536"/>
                        <a14:foregroundMark x1="67910" y1="39213" x2="67910" y2="39213"/>
                        <a14:foregroundMark x1="40850" y1="52919" x2="42238" y2="52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3996" y="389749"/>
            <a:ext cx="2006930" cy="28975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G:\ВЫСТУПЛЕНИЕ МО 2018\звуки, буквы\File0102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23731" b="66307" l="13010" r="87858">
                        <a14:foregroundMark x1="26019" y1="40102" x2="26019" y2="401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51494" y="389749"/>
            <a:ext cx="3443214" cy="26966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G:\ВЫСТУПЛЕНИЕ МО 2018\звуки, буквы\File0103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13896" b="72018" l="25239" r="71899">
                        <a14:foregroundMark x1="42585" y1="22843" x2="42585" y2="22843"/>
                        <a14:foregroundMark x1="52038" y1="22589" x2="52038" y2="22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1154" y="3445160"/>
            <a:ext cx="1792614" cy="30693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G:\ВЫСТУПЛЕНИЕ МО 2018\звуки, буквы\File0104.JPG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9962" b="72970" l="14484" r="88465">
                        <a14:foregroundMark x1="46574" y1="27728" x2="46574" y2="277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15816" y="623451"/>
            <a:ext cx="2121553" cy="25544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G:\о9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backgroundRemoval t="209" b="99791" l="0" r="100000"/>
                    </a14:imgEffect>
                    <a14:imgEffect>
                      <a14:sharpenSoften amount="50000"/>
                    </a14:imgEffect>
                    <a14:imgEffect>
                      <a14:brightnessContrast bright="-18000" contrast="26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64364">
            <a:off x="5753914" y="3804316"/>
            <a:ext cx="3059888" cy="27230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8478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0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3951724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Ы</a:t>
            </a:r>
            <a:endParaRPr lang="ru-RU" sz="30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9" name="Picture 3" descr="C:\Users\Елизавета\Desktop\0_17c6a2_bea689b7_orig копия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87341" flipH="1">
            <a:off x="-80529" y="665310"/>
            <a:ext cx="4988472" cy="42899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сканирование000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28" y="-5499992"/>
            <a:ext cx="8664839" cy="60486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Елизавета\Desktop\img11 копия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28647" y="3507541"/>
            <a:ext cx="7452320" cy="29241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10586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146 -0.07107 C -0.12032 -0.07338 -0.13143 -0.07593 -0.13872 -0.08889 C -0.1441 -0.09861 -0.14705 -0.11366 -0.15296 -0.12223 C -0.15938 -0.14375 -0.15018 -0.11598 -0.15782 -0.13102 C -0.15938 -0.1338 -0.16042 -0.13866 -0.16198 -0.1419 C -0.16632 -0.15162 -0.1724 -0.15672 -0.17605 -0.16852 C -0.18108 -0.18635 -0.18473 -0.2051 -0.18907 -0.22385 C -0.1908 -0.24051 -0.19584 -0.26551 -0.20122 -0.27755 C -0.20296 -0.28843 -0.20434 -0.29723 -0.20521 -0.30834 C -0.20504 -0.32246 -0.20539 -0.33658 -0.20434 -0.3507 C -0.204 -0.35463 -0.20122 -0.35579 -0.20018 -0.35926 C -0.19931 -0.36204 -0.19914 -0.36551 -0.19809 -0.36806 C -0.19636 -0.37338 -0.18785 -0.38704 -0.1849 -0.39028 C -0.18143 -0.39445 -0.17691 -0.39607 -0.17292 -0.39931 C -0.16806 -0.40996 -0.16042 -0.41227 -0.154 -0.4169 C -0.15139 -0.41875 -0.14931 -0.42199 -0.14688 -0.42338 C -0.14393 -0.4257 -0.13369 -0.42755 -0.1316 -0.42824 C -0.12344 -0.43102 -0.11598 -0.43496 -0.10747 -0.43704 C -0.09566 -0.44375 -0.08195 -0.44329 -0.06945 -0.44607 C -0.06528 -0.44699 -0.06129 -0.44723 -0.0573 -0.44792 C -0.05278 -0.44931 -0.04323 -0.45209 -0.04323 -0.45185 C -0.04115 -0.45185 -0.03907 -0.45139 -0.03698 -0.45023 C -0.03507 -0.44931 -0.03125 -0.44607 -0.03125 -0.4456 C -0.03091 -0.44375 -0.03073 -0.44144 -0.03021 -0.43935 C -0.029 -0.43449 -0.02622 -0.42593 -0.02622 -0.4257 C -0.02691 -0.40718 -0.02622 -0.39723 -0.03299 -0.38611 C -0.03837 -0.37732 -0.06198 -0.37732 -0.06216 -0.37709 C -0.0849 -0.36852 -0.10695 -0.34954 -0.12987 -0.33935 C -0.13542 -0.3331 -0.13924 -0.33241 -0.14584 -0.33056 C -0.1573 -0.32385 -0.14289 -0.3331 -0.15296 -0.32361 C -0.16146 -0.31574 -0.15226 -0.32848 -0.16094 -0.31736 C -0.17188 -0.30348 -0.16528 -0.3088 -0.17205 -0.30394 C -0.17292 -0.30162 -0.17518 -0.30023 -0.17518 -0.29723 C -0.17518 -0.28658 -0.17379 -0.27593 -0.17205 -0.26621 C -0.17153 -0.26389 -0.16997 -0.26459 -0.16893 -0.26389 C -0.16598 -0.26273 -0.16303 -0.2625 -0.1599 -0.26181 C -0.15539 -0.26065 -0.15053 -0.25996 -0.14584 -0.25949 C -0.13559 -0.2551 -0.125 -0.25209 -0.11459 -0.24838 C -0.10209 -0.25093 -0.10035 -0.25417 -0.08959 -0.26621 C -0.08421 -0.27199 -0.07813 -0.26898 -0.0724 -0.2706 C -0.04671 -0.26968 -0.01806 -0.27338 0.00816 -0.26389 C 0.01475 -0.24954 0.01649 -0.25371 0.01215 -0.2331 C 0.01145 -0.2301 0.01006 -0.22848 0.0092 -0.22593 C 0.00833 -0.22408 0.00816 -0.22084 0.00711 -0.21968 C 0.00451 -0.21713 -0.00105 -0.21528 -0.00105 -0.21505 C -0.00869 -0.20648 -0.01684 -0.20857 -0.025 -0.2044 C -0.03525 -0.19861 -0.04428 -0.18635 -0.05434 -0.17986 C -0.06164 -0.17477 -0.0698 -0.17315 -0.07744 -0.1706 C -0.07952 -0.16852 -0.0816 -0.16621 -0.08334 -0.16412 C -0.08577 -0.16181 -0.08803 -0.15996 -0.09046 -0.15764 C -0.09705 -0.15047 -0.10278 -0.14074 -0.10955 -0.13542 C -0.11528 -0.13102 -0.11962 -0.12778 -0.12466 -0.12223 C -0.12587 -0.12084 -0.12674 -0.11922 -0.12778 -0.1176 C -0.12917 -0.11528 -0.13039 -0.11273 -0.1316 -0.11088 C -0.13594 -0.10625 -0.13768 -0.1088 -0.1408 -0.10232 C -0.14688 -0.08889 -0.1507 -0.0713 -0.15678 -0.05787 C -0.16025 -0.03611 -0.15504 -0.06667 -0.16094 -0.04676 C -0.16164 -0.04398 -0.16164 -0.04051 -0.16198 -0.03773 C -0.15608 -0.02477 -0.16198 -0.03565 -0.15504 -0.02871 C -0.15382 -0.02778 -0.15296 -0.02593 -0.15191 -0.02454 C -0.15 -0.02246 -0.14792 -0.0213 -0.14584 -0.02014 C -0.13716 -0.01505 -0.1283 -0.0132 -0.11962 -0.00648 C -0.11198 -0.00718 -0.10434 -0.00718 -0.09653 -0.0088 C -0.09306 -0.00949 -0.08646 -0.01343 -0.08646 -0.0132 C -0.07726 -0.01042 -0.06875 -0.00463 -0.05921 -0.00209 C -0.05573 2.96296E-6 -0.05191 0.00023 -0.04827 0.00231 C -0.04705 0.00324 -0.04619 0.00532 -0.04514 0.00648 C -0.04428 0.00764 -0.04323 0.00833 -0.04219 0.00856 C -0.03525 0.01203 -0.02865 0.01504 -0.02205 0.0199 C -0.02032 0.02129 -0.01875 0.02268 -0.01702 0.02453 C -0.01598 0.02569 -0.01511 0.02754 -0.01407 0.02893 C -0.01112 0.03171 -0.004 0.03264 -0.00209 0.03333 C -0.0007 0.03379 0.00069 0.03449 0.00208 0.03541 C 0.00312 0.03611 0.00625 0.03796 0.00503 0.03796 C 0.00138 0.03796 -0.00261 0.03518 -0.00608 0.03102 L 4.72222E-6 0.03541 " pathEditMode="relative" rAng="0" ptsTypes="ffffffffffffffffffffffffffffffffffffffffffffffffffffffffffffffffffffffffffAA">
                                      <p:cBhvr>
                                        <p:cTn id="9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1" y="-1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1111E-6 -7.40741E-6 C -0.01181 0.00555 -0.02414 -7.40741E-6 -0.03612 -0.00232 C -0.06876 -0.00834 -0.09966 -0.01181 -0.13282 -0.01343 C -0.1415 -0.01575 -0.15001 -0.01852 -0.15869 -0.02038 C -0.17483 -0.02755 -0.1908 -0.03218 -0.20695 -0.03866 C -0.21303 -0.04723 -0.21476 -0.05649 -0.21893 -0.06644 C -0.22362 -0.07755 -0.23021 -0.08704 -0.23455 -0.09862 C -0.23855 -0.10926 -0.23837 -0.12038 -0.24133 -0.13079 C -0.24202 -0.13334 -0.24393 -0.13519 -0.2448 -0.13774 C -0.25139 -0.15533 -0.24584 -0.14283 -0.25001 -0.15834 C -0.25209 -0.16598 -0.25695 -0.18126 -0.25695 -0.18126 C -0.2599 -0.20834 -0.26615 -0.24445 -0.25521 -0.26876 C -0.24636 -0.28843 -0.2481 -0.28172 -0.23612 -0.2963 C -0.23247 -0.3007 -0.22935 -0.30533 -0.22587 -0.30996 C -0.22362 -0.31297 -0.21997 -0.31297 -0.21719 -0.31459 C -0.21424 -0.31667 -0.21164 -0.31968 -0.20869 -0.32153 C -0.17153 -0.34839 -0.12379 -0.34815 -0.08282 -0.35371 C -0.06303 -0.36436 -0.08594 -0.35348 -0.04827 -0.36065 C -0.04011 -0.36251 -0.02622 -0.36829 -0.01893 -0.372 C -0.01546 -0.37385 -0.01233 -0.37709 -0.00869 -0.37894 C 0.00017 -0.38357 0.00538 -0.38311 0.01388 -0.38843 C 0.02569 -0.39538 0.03524 -0.40533 0.04826 -0.4088 C 0.06249 -0.41829 0.07604 -0.43241 0.09131 -0.43866 C 0.09426 -0.44144 0.10138 -0.44746 0.10347 -0.45047 C 0.10833 -0.45695 0.11058 -0.46667 0.11546 -0.47315 C 0.11683 -0.47501 0.11909 -0.47593 0.12065 -0.47778 C 0.1243 -0.48218 0.13107 -0.49167 0.13107 -0.49167 C 0.13367 -0.50209 0.1394 -0.5095 0.14305 -0.51945 C 0.1552 -0.55139 0.14999 -0.53751 0.15867 -0.56065 C 0.16805 -0.58589 0.17135 -0.61505 0.17933 -0.64098 C 0.1842 -0.69376 0.18194 -0.73033 0.18107 -0.79051 C 0.18159 -0.81042 0.18124 -0.83033 0.18281 -0.85024 C 0.18298 -0.85371 0.18611 -0.85602 0.18628 -0.8595 C 0.18749 -0.8801 0.18454 -0.90093 0.18454 -0.92153 L 0.18454 -0.90325 " pathEditMode="relative" ptsTypes="fffffffffffffffffffffffffffffffffAA">
                                      <p:cBhvr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Росинка\Desktop\сканирование000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61179"/>
            <a:ext cx="8558578" cy="59744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29112" y="5229200"/>
            <a:ext cx="5613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66263" y="4040955"/>
            <a:ext cx="59022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94940" y="4521314"/>
            <a:ext cx="5597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60018" y="5733256"/>
            <a:ext cx="5100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18347" y="3683358"/>
            <a:ext cx="5100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2636912"/>
            <a:ext cx="5597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63889" y="2420888"/>
            <a:ext cx="6621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40331" y="3128774"/>
            <a:ext cx="5100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54709" y="3365546"/>
            <a:ext cx="59022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88449" y="1484784"/>
            <a:ext cx="5613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5430" y="4761217"/>
            <a:ext cx="5597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15483" y="1340768"/>
            <a:ext cx="5597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08104" y="594349"/>
            <a:ext cx="6621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970492" y="1440505"/>
            <a:ext cx="5597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915209" y="2966298"/>
            <a:ext cx="5100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660232" y="1955816"/>
            <a:ext cx="6621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596336" y="1130841"/>
            <a:ext cx="5597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884208" y="3294483"/>
            <a:ext cx="59022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88065" y="4053331"/>
            <a:ext cx="5613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876220" y="4823663"/>
            <a:ext cx="5597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187427" y="5229200"/>
            <a:ext cx="59022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16016" y="5379313"/>
            <a:ext cx="5100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27637">
            <a:off x="3197808" y="5344101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7650">
            <a:off x="2131904" y="4636738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96032">
            <a:off x="2701025" y="3478643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381" y="2515844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96032">
            <a:off x="4589706" y="1393209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92388">
            <a:off x="5994466" y="3103716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972134" y="4153438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483" y="3347516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4980">
            <a:off x="7633799" y="1262835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085" y="661179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974" y="6165877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12476">
            <a:off x="4786265" y="5457991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Елизавета\Desktop\ОКН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091" y="4300091"/>
            <a:ext cx="669567" cy="44244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Елизавета\Desktop\ИНДЮК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153" y="5133067"/>
            <a:ext cx="463046" cy="54379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Елизавета\Desktop\ЭЛЬФ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784" y="2638511"/>
            <a:ext cx="505397" cy="52127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13796">
            <a:off x="5995271" y="1547874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Елизавета\Desktop\huge.jpe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33" t="2514" r="4362" b="6741"/>
          <a:stretch/>
        </p:blipFill>
        <p:spPr bwMode="auto">
          <a:xfrm>
            <a:off x="1818921" y="3066772"/>
            <a:ext cx="488280" cy="597003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Елизавета\Desktop\АИСТ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377" y="4616890"/>
            <a:ext cx="349813" cy="54651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Елизавета\Desktop\94620de31b775e1c5fb944670ad559b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841" y="1369049"/>
            <a:ext cx="373248" cy="517381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Елизавета\Desktop\13-drawing-duck-mallard-female-an-example-of-coloring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676" t="12208" r="19883" b="8893"/>
          <a:stretch/>
        </p:blipFill>
        <p:spPr bwMode="auto">
          <a:xfrm>
            <a:off x="5502268" y="5324424"/>
            <a:ext cx="384611" cy="31602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Елизавета\Desktop\7b985c48a528ff456f2c9ee5692c52ec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682" t="14588" r="14129" b="13342"/>
          <a:stretch/>
        </p:blipFill>
        <p:spPr bwMode="auto">
          <a:xfrm>
            <a:off x="6748558" y="2733732"/>
            <a:ext cx="475972" cy="426049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Елизавета\Desktop\13105113uplakatzvirubkoyuajbolitq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022" y="5875327"/>
            <a:ext cx="410402" cy="5811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Елизавета\Desktop\ИГЛЫ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290" y="1130841"/>
            <a:ext cx="626965" cy="476417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Елизавета\Desktop\АПЕЛЬСИН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48" y="872562"/>
            <a:ext cx="539719" cy="56174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Елизавета\Desktop\467204_164d075a1bf2eb0d669991221b2166fa.jp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285" t="14445" r="23599" b="10980"/>
          <a:stretch/>
        </p:blipFill>
        <p:spPr bwMode="auto">
          <a:xfrm>
            <a:off x="611560" y="1317219"/>
            <a:ext cx="356061" cy="499909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Прямоугольник 63"/>
          <p:cNvSpPr/>
          <p:nvPr/>
        </p:nvSpPr>
        <p:spPr>
          <a:xfrm>
            <a:off x="910431" y="778850"/>
            <a:ext cx="6621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87" name="Picture 15" descr="C:\Users\Елизавета\Desktop\ОЗЕРО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127"/>
          <a:stretch/>
        </p:blipFill>
        <p:spPr bwMode="auto">
          <a:xfrm>
            <a:off x="4310797" y="4073432"/>
            <a:ext cx="764455" cy="339699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:\Users\Елизавета\Desktop\b041a8b9c2d8da3024721a51b4b1ac60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689" y="935080"/>
            <a:ext cx="559020" cy="483553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C:\Users\Елизавета\Desktop\маленький индеец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72" y="3756784"/>
            <a:ext cx="497142" cy="516419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416" y="43820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12476">
            <a:off x="5165165" y="5753120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64478">
            <a:off x="4094699" y="5207171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04352">
            <a:off x="2615248" y="5205333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10733">
            <a:off x="2023346" y="3927844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34752">
            <a:off x="3361777" y="3223843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01966">
            <a:off x="3917402" y="1790938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09748">
            <a:off x="5303220" y="1274412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43458">
            <a:off x="6120771" y="2321123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84225">
            <a:off x="6214575" y="3909397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70640">
            <a:off x="7665286" y="4021729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26197">
            <a:off x="7834266" y="2715591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4980">
            <a:off x="7453511" y="1980354"/>
            <a:ext cx="393235" cy="550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9298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2" grpId="0"/>
      <p:bldP spid="14" grpId="0"/>
      <p:bldP spid="17" grpId="0"/>
      <p:bldP spid="19" grpId="0"/>
      <p:bldP spid="20" grpId="0"/>
      <p:bldP spid="22" grpId="0"/>
      <p:bldP spid="23" grpId="0"/>
      <p:bldP spid="24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3951724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Ы</a:t>
            </a:r>
          </a:p>
        </p:txBody>
      </p:sp>
      <p:pic>
        <p:nvPicPr>
          <p:cNvPr id="4099" name="Picture 3" descr="C:\Users\Елизавета\Desktop\0_17c6a2_bea689b7_orig копия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87341" flipH="1">
            <a:off x="-48117" y="824453"/>
            <a:ext cx="4988472" cy="42899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989222"/>
            <a:ext cx="594693" cy="8325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8427">
            <a:off x="7524328" y="5139899"/>
            <a:ext cx="594693" cy="8325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80111">
            <a:off x="6887676" y="4388381"/>
            <a:ext cx="594693" cy="8325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01651">
            <a:off x="6126127" y="3847587"/>
            <a:ext cx="594693" cy="8325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Елизавета\Desktop\СЛЕД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70552">
            <a:off x="5208662" y="3847586"/>
            <a:ext cx="594693" cy="8325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Елизавета\Desktop\ЛАДОШКА копия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62716">
            <a:off x="227544" y="1252051"/>
            <a:ext cx="1252857" cy="13061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9379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6 C 0.0224 -0.01504 0.04687 -0.02616 0.07066 -0.0368 C 0.07743 -0.03981 0.08594 -0.04444 0.09306 -0.04606 C 0.10937 -0.04977 0.12517 -0.05301 0.14149 -0.05741 C 0.15903 -0.06204 0.17708 -0.05995 0.19479 -0.06204 C 0.21441 -0.06736 0.20642 -0.06481 0.21892 -0.06898 C 0.24358 -0.06667 0.26302 -0.06157 0.28802 -0.05972 C 0.30243 -0.05324 0.30122 -0.05301 0.31042 -0.03449 C 0.31163 -0.03217 0.31267 -0.02986 0.31389 -0.02754 C 0.31493 -0.02523 0.31719 -0.0206 0.31719 -0.0206 C 0.31562 -0.00717 0.31389 -0.00116 0.30347 0.00463 C 0.29913 0.00718 0.28976 0.00926 0.28976 0.00926 C 0.2783 0.02408 0.26111 0.03125 0.24653 0.03912 C 0.21875 0.05394 0.18993 0.05857 0.16042 0.06435 C 0.15642 0.06644 0.14531 0.07269 0.14149 0.07361 C 0.12986 0.07662 0.11823 0.0757 0.10694 0.08056 C 0.08316 0.09074 0.11736 0.07847 0.08455 0.08958 C 0.08229 0.09028 0.0776 0.0919 0.0776 0.0919 C 0.0651 0.10301 0.05365 0.10533 0.03976 0.11273 C 0.02917 0.11829 0.01997 0.12338 0.00868 0.12639 C -0.00469 0.13519 -0.02031 0.13611 -0.03438 0.14259 C -0.03958 0.14931 -0.04253 0.15394 -0.04479 0.1632 C -0.04201 0.17384 -0.0342 0.18102 -0.02587 0.1838 C 0.02187 0.18033 0.06944 0.17338 0.11719 0.17014 C 0.13889 0.16597 0.16094 0.16389 0.18281 0.16088 C 0.18976 0.15857 0.19653 0.15371 0.20347 0.15162 C 0.22743 0.14421 0.2533 0.14583 0.2776 0.14259 C 0.34201 0.14421 0.35295 0.14283 0.39826 0.15162 C 0.40538 0.15486 0.40799 0.15833 0.41042 0.16783 C 0.40816 0.18843 0.4099 0.17871 0.40521 0.19769 C 0.40451 0.20023 0.40139 0.20046 0.4 0.20208 C 0.39045 0.21505 0.39306 0.21181 0.38108 0.2206 C 0.3441 0.24746 0.35885 0.23218 0.28281 0.23449 C 0.26701 0.24144 0.24896 0.24028 0.23281 0.24144 C 0.22014 0.24699 0.20729 0.25185 0.19479 0.25741 C 0.19062 0.25926 0.18715 0.2632 0.18281 0.26435 C 0.17552 0.26644 0.16788 0.26574 0.16042 0.26667 C 0.1316 0.2706 0.10312 0.27384 0.07413 0.27593 C 0.06337 0.28079 0.0526 0.28426 0.04149 0.28727 C 0.03194 0.29491 0.02153 0.3007 0.01215 0.3081 C 0.00799 0.31158 0.00399 0.31551 3.05556E-6 0.31945 C -0.00243 0.32176 -0.00694 0.32639 -0.00694 0.32639 C -0.01354 0.33982 -0.01667 0.33982 -0.01198 0.35625 C -0.01059 0.36134 -0.00747 0.36551 -0.00521 0.37014 C -0.00521 0.37014 0.00781 0.37593 0.01042 0.37708 C 0.02639 0.38426 0.04184 0.39398 0.05868 0.39769 C 0.07361 0.39699 0.08854 0.39722 0.10347 0.39537 C 0.11354 0.39398 0.13003 0.38218 0.14149 0.3794 C 0.15747 0.36852 0.16719 0.37153 0.18802 0.37014 C 0.19531 0.3669 0.19774 0.37107 0.20521 0.37246 C 0.21927 0.375 0.21962 0.37477 0.22934 0.37477 L 0.24826 0.37014 " pathEditMode="relative" ptsTypes="ffffffffffffffffffffffffffffffffffffffffffffffffffAA">
                                      <p:cBhvr>
                                        <p:cTn id="2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detskie-raskraski-domik-v-derevne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788" y="-44574"/>
            <a:ext cx="1427163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787" y="-50924"/>
            <a:ext cx="1427163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292" y="5877272"/>
            <a:ext cx="1427163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884" y="5870922"/>
            <a:ext cx="1427163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04664"/>
            <a:ext cx="1408113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805264"/>
            <a:ext cx="1408113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921" y="398314"/>
            <a:ext cx="1408113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531" y="5798914"/>
            <a:ext cx="1408113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06991"/>
            <a:ext cx="1481137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431" y="3861048"/>
            <a:ext cx="1481137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5" y="1506990"/>
            <a:ext cx="1481137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431" y="3861048"/>
            <a:ext cx="1481137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539" y="2852936"/>
            <a:ext cx="1371600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3431381"/>
            <a:ext cx="1371600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3429000"/>
            <a:ext cx="1371600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539" y="2852935"/>
            <a:ext cx="1371600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326" y="1933221"/>
            <a:ext cx="1622425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732507"/>
            <a:ext cx="1622425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737" y="1933221"/>
            <a:ext cx="1606013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35" y="735682"/>
            <a:ext cx="1622425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797152"/>
            <a:ext cx="1431925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1" name="Picture 2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841" y="1772816"/>
            <a:ext cx="1431925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2" name="Picture 2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842" y="1772816"/>
            <a:ext cx="1431925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3" name="Picture 23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3877" b="30660"/>
          <a:stretch/>
        </p:blipFill>
        <p:spPr bwMode="auto">
          <a:xfrm>
            <a:off x="7092280" y="4790803"/>
            <a:ext cx="1090023" cy="1086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991639" y="1514639"/>
            <a:ext cx="1656184" cy="1656184"/>
            <a:chOff x="-29382" y="-326020"/>
            <a:chExt cx="1656184" cy="1656184"/>
          </a:xfrm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-29382" y="-326020"/>
              <a:ext cx="1656184" cy="1656184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416354" y="-138567"/>
              <a:ext cx="764711" cy="1190843"/>
              <a:chOff x="2265301" y="374628"/>
              <a:chExt cx="764711" cy="1190843"/>
            </a:xfrm>
          </p:grpSpPr>
          <p:cxnSp>
            <p:nvCxnSpPr>
              <p:cNvPr id="30" name="Прямая соединительная линия 29"/>
              <p:cNvCxnSpPr/>
              <p:nvPr/>
            </p:nvCxnSpPr>
            <p:spPr>
              <a:xfrm flipH="1">
                <a:off x="2265301" y="374628"/>
                <a:ext cx="317513" cy="1190843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2603325" y="374628"/>
                <a:ext cx="426687" cy="1190843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2350220" y="1260793"/>
                <a:ext cx="642711" cy="0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Группа 18"/>
          <p:cNvGrpSpPr/>
          <p:nvPr/>
        </p:nvGrpSpPr>
        <p:grpSpPr>
          <a:xfrm>
            <a:off x="3638014" y="1487084"/>
            <a:ext cx="1656184" cy="1656184"/>
            <a:chOff x="2905112" y="-379990"/>
            <a:chExt cx="1656184" cy="1656184"/>
          </a:xfrm>
        </p:grpSpPr>
        <p:sp>
          <p:nvSpPr>
            <p:cNvPr id="67" name="Скругленный прямоугольник 66"/>
            <p:cNvSpPr/>
            <p:nvPr/>
          </p:nvSpPr>
          <p:spPr>
            <a:xfrm>
              <a:off x="2905112" y="-379990"/>
              <a:ext cx="1656184" cy="1656184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3373163" y="-144673"/>
              <a:ext cx="720081" cy="1196949"/>
              <a:chOff x="4775371" y="407747"/>
              <a:chExt cx="720081" cy="1196949"/>
            </a:xfrm>
          </p:grpSpPr>
          <p:cxnSp>
            <p:nvCxnSpPr>
              <p:cNvPr id="35" name="Прямая соединительная линия 34"/>
              <p:cNvCxnSpPr/>
              <p:nvPr/>
            </p:nvCxnSpPr>
            <p:spPr>
              <a:xfrm>
                <a:off x="4775371" y="409782"/>
                <a:ext cx="1" cy="1194914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5495451" y="407747"/>
                <a:ext cx="1" cy="1194914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 flipH="1">
                <a:off x="4775372" y="503859"/>
                <a:ext cx="720079" cy="1083219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Группа 21"/>
          <p:cNvGrpSpPr/>
          <p:nvPr/>
        </p:nvGrpSpPr>
        <p:grpSpPr>
          <a:xfrm>
            <a:off x="6368534" y="1469421"/>
            <a:ext cx="1656184" cy="1656184"/>
            <a:chOff x="5196432" y="-416352"/>
            <a:chExt cx="1656184" cy="1656184"/>
          </a:xfrm>
        </p:grpSpPr>
        <p:sp>
          <p:nvSpPr>
            <p:cNvPr id="68" name="Скругленный прямоугольник 67"/>
            <p:cNvSpPr/>
            <p:nvPr/>
          </p:nvSpPr>
          <p:spPr>
            <a:xfrm>
              <a:off x="5196432" y="-416352"/>
              <a:ext cx="1656184" cy="1656184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5628480" y="-187642"/>
              <a:ext cx="792088" cy="1288991"/>
              <a:chOff x="6593555" y="502072"/>
              <a:chExt cx="792088" cy="1288991"/>
            </a:xfrm>
          </p:grpSpPr>
          <p:cxnSp>
            <p:nvCxnSpPr>
              <p:cNvPr id="47" name="Прямая соединительная линия 46"/>
              <p:cNvCxnSpPr/>
              <p:nvPr/>
            </p:nvCxnSpPr>
            <p:spPr>
              <a:xfrm flipH="1">
                <a:off x="6953595" y="502072"/>
                <a:ext cx="432048" cy="1288991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Прямая соединительная линия 47"/>
              <p:cNvCxnSpPr/>
              <p:nvPr/>
            </p:nvCxnSpPr>
            <p:spPr>
              <a:xfrm>
                <a:off x="6593555" y="630923"/>
                <a:ext cx="498725" cy="602290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Группа 24"/>
          <p:cNvGrpSpPr/>
          <p:nvPr/>
        </p:nvGrpSpPr>
        <p:grpSpPr>
          <a:xfrm>
            <a:off x="924434" y="3797828"/>
            <a:ext cx="1793654" cy="1656184"/>
            <a:chOff x="1713719" y="4985448"/>
            <a:chExt cx="1793654" cy="1656184"/>
          </a:xfrm>
        </p:grpSpPr>
        <p:sp>
          <p:nvSpPr>
            <p:cNvPr id="71" name="Скругленный прямоугольник 70"/>
            <p:cNvSpPr/>
            <p:nvPr/>
          </p:nvSpPr>
          <p:spPr>
            <a:xfrm>
              <a:off x="1851189" y="4985448"/>
              <a:ext cx="1656184" cy="1656184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1713719" y="5193991"/>
              <a:ext cx="1304772" cy="1269914"/>
              <a:chOff x="1045449" y="3030245"/>
              <a:chExt cx="1304772" cy="1269914"/>
            </a:xfrm>
          </p:grpSpPr>
          <p:cxnSp>
            <p:nvCxnSpPr>
              <p:cNvPr id="49" name="Прямая соединительная линия 48"/>
              <p:cNvCxnSpPr/>
              <p:nvPr/>
            </p:nvCxnSpPr>
            <p:spPr>
              <a:xfrm>
                <a:off x="1574162" y="3030245"/>
                <a:ext cx="1" cy="1194914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>
                <a:off x="2350220" y="3030245"/>
                <a:ext cx="1" cy="1194914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3" name="Группа 52"/>
              <p:cNvGrpSpPr/>
              <p:nvPr/>
            </p:nvGrpSpPr>
            <p:grpSpPr>
              <a:xfrm>
                <a:off x="1045449" y="3591114"/>
                <a:ext cx="1080120" cy="709045"/>
                <a:chOff x="2699792" y="548680"/>
                <a:chExt cx="1080120" cy="809798"/>
              </a:xfrm>
            </p:grpSpPr>
            <p:sp>
              <p:nvSpPr>
                <p:cNvPr id="54" name="Дуга 53"/>
                <p:cNvSpPr/>
                <p:nvPr/>
              </p:nvSpPr>
              <p:spPr>
                <a:xfrm>
                  <a:off x="2699792" y="548680"/>
                  <a:ext cx="1080120" cy="809798"/>
                </a:xfrm>
                <a:prstGeom prst="arc">
                  <a:avLst/>
                </a:prstGeom>
                <a:ln w="762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5" name="Дуга 54"/>
                <p:cNvSpPr/>
                <p:nvPr/>
              </p:nvSpPr>
              <p:spPr>
                <a:xfrm flipV="1">
                  <a:off x="2699792" y="649432"/>
                  <a:ext cx="1080120" cy="608293"/>
                </a:xfrm>
                <a:prstGeom prst="arc">
                  <a:avLst/>
                </a:prstGeom>
                <a:ln w="762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</p:grpSp>
      <p:grpSp>
        <p:nvGrpSpPr>
          <p:cNvPr id="24" name="Группа 23"/>
          <p:cNvGrpSpPr/>
          <p:nvPr/>
        </p:nvGrpSpPr>
        <p:grpSpPr>
          <a:xfrm>
            <a:off x="3669234" y="3827365"/>
            <a:ext cx="1656184" cy="1656184"/>
            <a:chOff x="5325418" y="5061158"/>
            <a:chExt cx="1656184" cy="1656184"/>
          </a:xfrm>
        </p:grpSpPr>
        <p:sp>
          <p:nvSpPr>
            <p:cNvPr id="70" name="Скругленный прямоугольник 69"/>
            <p:cNvSpPr/>
            <p:nvPr/>
          </p:nvSpPr>
          <p:spPr>
            <a:xfrm>
              <a:off x="5325418" y="5061158"/>
              <a:ext cx="1656184" cy="1656184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5747657" y="5322057"/>
              <a:ext cx="811706" cy="1134386"/>
              <a:chOff x="4104113" y="3013309"/>
              <a:chExt cx="811706" cy="1134386"/>
            </a:xfrm>
          </p:grpSpPr>
          <p:grpSp>
            <p:nvGrpSpPr>
              <p:cNvPr id="57" name="Группа 56"/>
              <p:cNvGrpSpPr/>
              <p:nvPr/>
            </p:nvGrpSpPr>
            <p:grpSpPr>
              <a:xfrm rot="16013752">
                <a:off x="4004715" y="3236591"/>
                <a:ext cx="1113163" cy="709045"/>
                <a:chOff x="2699792" y="548680"/>
                <a:chExt cx="1080120" cy="809798"/>
              </a:xfrm>
            </p:grpSpPr>
            <p:sp>
              <p:nvSpPr>
                <p:cNvPr id="58" name="Дуга 57"/>
                <p:cNvSpPr/>
                <p:nvPr/>
              </p:nvSpPr>
              <p:spPr>
                <a:xfrm>
                  <a:off x="2699792" y="548680"/>
                  <a:ext cx="1080120" cy="809798"/>
                </a:xfrm>
                <a:prstGeom prst="arc">
                  <a:avLst/>
                </a:prstGeom>
                <a:ln w="762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9" name="Дуга 58"/>
                <p:cNvSpPr/>
                <p:nvPr/>
              </p:nvSpPr>
              <p:spPr>
                <a:xfrm flipV="1">
                  <a:off x="2699792" y="649432"/>
                  <a:ext cx="1080120" cy="608293"/>
                </a:xfrm>
                <a:prstGeom prst="arc">
                  <a:avLst/>
                </a:prstGeom>
                <a:ln w="762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60" name="Группа 59"/>
              <p:cNvGrpSpPr/>
              <p:nvPr/>
            </p:nvGrpSpPr>
            <p:grpSpPr>
              <a:xfrm rot="4973358">
                <a:off x="3902054" y="3215368"/>
                <a:ext cx="1113163" cy="709045"/>
                <a:chOff x="2699792" y="548680"/>
                <a:chExt cx="1080120" cy="809798"/>
              </a:xfrm>
            </p:grpSpPr>
            <p:sp>
              <p:nvSpPr>
                <p:cNvPr id="61" name="Дуга 60"/>
                <p:cNvSpPr/>
                <p:nvPr/>
              </p:nvSpPr>
              <p:spPr>
                <a:xfrm>
                  <a:off x="2699792" y="548680"/>
                  <a:ext cx="1080120" cy="809798"/>
                </a:xfrm>
                <a:prstGeom prst="arc">
                  <a:avLst/>
                </a:prstGeom>
                <a:ln w="762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2" name="Дуга 61"/>
                <p:cNvSpPr/>
                <p:nvPr/>
              </p:nvSpPr>
              <p:spPr>
                <a:xfrm flipV="1">
                  <a:off x="2699792" y="649432"/>
                  <a:ext cx="1080120" cy="608293"/>
                </a:xfrm>
                <a:prstGeom prst="arc">
                  <a:avLst/>
                </a:prstGeom>
                <a:ln w="762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</p:grpSp>
      <p:grpSp>
        <p:nvGrpSpPr>
          <p:cNvPr id="23" name="Группа 22"/>
          <p:cNvGrpSpPr/>
          <p:nvPr/>
        </p:nvGrpSpPr>
        <p:grpSpPr>
          <a:xfrm>
            <a:off x="6435567" y="3839055"/>
            <a:ext cx="1656184" cy="1656184"/>
            <a:chOff x="8146404" y="3337985"/>
            <a:chExt cx="1656184" cy="1656184"/>
          </a:xfrm>
        </p:grpSpPr>
        <p:sp>
          <p:nvSpPr>
            <p:cNvPr id="69" name="Скругленный прямоугольник 68"/>
            <p:cNvSpPr/>
            <p:nvPr/>
          </p:nvSpPr>
          <p:spPr>
            <a:xfrm>
              <a:off x="8146404" y="3337985"/>
              <a:ext cx="1656184" cy="1656184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8587912" y="3453013"/>
              <a:ext cx="800100" cy="1376835"/>
              <a:chOff x="7889030" y="2614399"/>
              <a:chExt cx="800100" cy="1376835"/>
            </a:xfrm>
          </p:grpSpPr>
          <p:pic>
            <p:nvPicPr>
              <p:cNvPr id="63" name="Picture 3" descr="C:\Users\Елизавета\Desktop\э часть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=""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89030" y="2614399"/>
                <a:ext cx="800100" cy="7905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4" name="Picture 3" descr="C:\Users\Елизавета\Desktop\э часть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=""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7897042" y="3148545"/>
                <a:ext cx="792088" cy="8426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65" name="Прямая соединительная линия 64"/>
              <p:cNvCxnSpPr/>
              <p:nvPr/>
            </p:nvCxnSpPr>
            <p:spPr>
              <a:xfrm>
                <a:off x="8146404" y="3295533"/>
                <a:ext cx="472615" cy="21223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Группа 26"/>
          <p:cNvGrpSpPr/>
          <p:nvPr/>
        </p:nvGrpSpPr>
        <p:grpSpPr>
          <a:xfrm>
            <a:off x="1015557" y="1515903"/>
            <a:ext cx="1656184" cy="1656184"/>
            <a:chOff x="1043608" y="1358478"/>
            <a:chExt cx="1656184" cy="1656184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1043608" y="1358478"/>
              <a:ext cx="1656184" cy="1656184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2056167" y="1708310"/>
              <a:ext cx="317513" cy="1190843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1393044" y="1700808"/>
              <a:ext cx="426687" cy="1190843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1763926" y="1604696"/>
              <a:ext cx="642711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Группа 27"/>
          <p:cNvGrpSpPr/>
          <p:nvPr/>
        </p:nvGrpSpPr>
        <p:grpSpPr>
          <a:xfrm>
            <a:off x="3638013" y="1532030"/>
            <a:ext cx="1656184" cy="1656184"/>
            <a:chOff x="3563888" y="1374061"/>
            <a:chExt cx="1656184" cy="1656184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563888" y="1374061"/>
              <a:ext cx="1656184" cy="1656184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>
              <a:off x="4265465" y="1557998"/>
              <a:ext cx="1" cy="1194914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3966592" y="1644960"/>
              <a:ext cx="1" cy="1194914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flipH="1">
              <a:off x="4365510" y="1815934"/>
              <a:ext cx="720079" cy="1083219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" name="Группа 2047"/>
          <p:cNvGrpSpPr/>
          <p:nvPr/>
        </p:nvGrpSpPr>
        <p:grpSpPr>
          <a:xfrm>
            <a:off x="6355846" y="1455915"/>
            <a:ext cx="1656184" cy="1656184"/>
            <a:chOff x="6266899" y="1374061"/>
            <a:chExt cx="1656184" cy="1656184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6266899" y="1374061"/>
              <a:ext cx="1656184" cy="1656184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 flipH="1">
              <a:off x="6570978" y="1597921"/>
              <a:ext cx="432048" cy="1288991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7070107" y="2056398"/>
              <a:ext cx="498725" cy="60229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52" name="Группа 2051"/>
          <p:cNvGrpSpPr/>
          <p:nvPr/>
        </p:nvGrpSpPr>
        <p:grpSpPr>
          <a:xfrm>
            <a:off x="1043608" y="3773457"/>
            <a:ext cx="1656184" cy="1656184"/>
            <a:chOff x="1043608" y="3773457"/>
            <a:chExt cx="1656184" cy="165618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043608" y="3773457"/>
              <a:ext cx="1656184" cy="1656184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>
              <a:off x="1371839" y="4045748"/>
              <a:ext cx="1" cy="1194914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1713719" y="4098458"/>
              <a:ext cx="1" cy="1194914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Группа 37"/>
            <p:cNvGrpSpPr/>
            <p:nvPr/>
          </p:nvGrpSpPr>
          <p:grpSpPr>
            <a:xfrm>
              <a:off x="1326517" y="4005092"/>
              <a:ext cx="1080120" cy="709045"/>
              <a:chOff x="2699792" y="548680"/>
              <a:chExt cx="1080120" cy="809798"/>
            </a:xfrm>
          </p:grpSpPr>
          <p:sp>
            <p:nvSpPr>
              <p:cNvPr id="36" name="Дуга 35"/>
              <p:cNvSpPr/>
              <p:nvPr/>
            </p:nvSpPr>
            <p:spPr>
              <a:xfrm>
                <a:off x="2699792" y="548680"/>
                <a:ext cx="1080120" cy="809798"/>
              </a:xfrm>
              <a:prstGeom prst="arc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Дуга 36"/>
              <p:cNvSpPr/>
              <p:nvPr/>
            </p:nvSpPr>
            <p:spPr>
              <a:xfrm flipV="1">
                <a:off x="2699792" y="649432"/>
                <a:ext cx="1080120" cy="608293"/>
              </a:xfrm>
              <a:prstGeom prst="arc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050" name="Группа 2049"/>
          <p:cNvGrpSpPr/>
          <p:nvPr/>
        </p:nvGrpSpPr>
        <p:grpSpPr>
          <a:xfrm>
            <a:off x="3669234" y="3673478"/>
            <a:ext cx="1656184" cy="2259189"/>
            <a:chOff x="3669234" y="3232458"/>
            <a:chExt cx="1656184" cy="2259189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3669234" y="3415496"/>
              <a:ext cx="1656184" cy="1656184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9" name="Группа 38"/>
            <p:cNvGrpSpPr/>
            <p:nvPr/>
          </p:nvGrpSpPr>
          <p:grpSpPr>
            <a:xfrm rot="16013752">
              <a:off x="4219540" y="4580543"/>
              <a:ext cx="1113163" cy="709045"/>
              <a:chOff x="2699792" y="548680"/>
              <a:chExt cx="1080120" cy="809798"/>
            </a:xfrm>
          </p:grpSpPr>
          <p:sp>
            <p:nvSpPr>
              <p:cNvPr id="40" name="Дуга 39"/>
              <p:cNvSpPr/>
              <p:nvPr/>
            </p:nvSpPr>
            <p:spPr>
              <a:xfrm>
                <a:off x="2699792" y="548680"/>
                <a:ext cx="1080120" cy="809798"/>
              </a:xfrm>
              <a:prstGeom prst="arc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Дуга 40"/>
              <p:cNvSpPr/>
              <p:nvPr/>
            </p:nvSpPr>
            <p:spPr>
              <a:xfrm flipV="1">
                <a:off x="2699792" y="649432"/>
                <a:ext cx="1080120" cy="608293"/>
              </a:xfrm>
              <a:prstGeom prst="arc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2" name="Группа 41"/>
            <p:cNvGrpSpPr/>
            <p:nvPr/>
          </p:nvGrpSpPr>
          <p:grpSpPr>
            <a:xfrm rot="4973358">
              <a:off x="3772870" y="3434517"/>
              <a:ext cx="1113163" cy="709045"/>
              <a:chOff x="2699792" y="548680"/>
              <a:chExt cx="1080120" cy="809798"/>
            </a:xfrm>
          </p:grpSpPr>
          <p:sp>
            <p:nvSpPr>
              <p:cNvPr id="43" name="Дуга 42"/>
              <p:cNvSpPr/>
              <p:nvPr/>
            </p:nvSpPr>
            <p:spPr>
              <a:xfrm>
                <a:off x="2699792" y="548680"/>
                <a:ext cx="1080120" cy="809798"/>
              </a:xfrm>
              <a:prstGeom prst="arc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Дуга 43"/>
              <p:cNvSpPr/>
              <p:nvPr/>
            </p:nvSpPr>
            <p:spPr>
              <a:xfrm flipV="1">
                <a:off x="2699792" y="649432"/>
                <a:ext cx="1080120" cy="608293"/>
              </a:xfrm>
              <a:prstGeom prst="arc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049" name="Группа 2048"/>
          <p:cNvGrpSpPr/>
          <p:nvPr/>
        </p:nvGrpSpPr>
        <p:grpSpPr>
          <a:xfrm>
            <a:off x="6402486" y="3867823"/>
            <a:ext cx="1656184" cy="1656184"/>
            <a:chOff x="6266899" y="3789040"/>
            <a:chExt cx="1656184" cy="165618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6266899" y="3789040"/>
              <a:ext cx="1656184" cy="1656184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1" name="Picture 3" descr="C:\Users\Елизавета\Desktop\э часть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9346" y="3830358"/>
              <a:ext cx="800100" cy="79057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3" descr="C:\Users\Елизавета\Desktop\э часть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7070107" y="4413280"/>
              <a:ext cx="792088" cy="84268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1" name="Прямая соединительная линия 50"/>
            <p:cNvCxnSpPr/>
            <p:nvPr/>
          </p:nvCxnSpPr>
          <p:spPr>
            <a:xfrm>
              <a:off x="6622376" y="5123364"/>
              <a:ext cx="472615" cy="21223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53" name="Прямоугольник 2052"/>
          <p:cNvSpPr/>
          <p:nvPr/>
        </p:nvSpPr>
        <p:spPr>
          <a:xfrm>
            <a:off x="1688033" y="332656"/>
            <a:ext cx="52469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 О  У  Э  Ы  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666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волшебницы\56c507670a47dd95c4a9b1a972b7f33d копия.g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31" t="3163" r="2739" b="2188"/>
          <a:stretch/>
        </p:blipFill>
        <p:spPr bwMode="auto">
          <a:xfrm>
            <a:off x="3119887" y="1484784"/>
            <a:ext cx="3303114" cy="4481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4.bp.blogspot.com/-S3qPcLDAojo/WjepLy1upgI/AAAAAAAALOk/bK4azGhbHTEtL-3eqfuz9IhpC1Wb5f_HwCLcBGAs/s1600/kartinki-animashki-4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797" y="-171400"/>
            <a:ext cx="5715000" cy="207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0666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0" descr="гласныйа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3907052"/>
            <a:ext cx="2232327" cy="2663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6" name="Группа 20"/>
          <p:cNvGrpSpPr>
            <a:grpSpLocks/>
          </p:cNvGrpSpPr>
          <p:nvPr/>
        </p:nvGrpSpPr>
        <p:grpSpPr bwMode="auto">
          <a:xfrm>
            <a:off x="6459939" y="3569727"/>
            <a:ext cx="2341166" cy="2839120"/>
            <a:chOff x="7017899" y="149494"/>
            <a:chExt cx="1796759" cy="2086828"/>
          </a:xfrm>
        </p:grpSpPr>
        <p:pic>
          <p:nvPicPr>
            <p:cNvPr id="16453" name="Picture 2" descr="F:\для доски\э.gif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017899" y="149494"/>
              <a:ext cx="1796759" cy="2086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Прямоугольник 22"/>
            <p:cNvSpPr/>
            <p:nvPr/>
          </p:nvSpPr>
          <p:spPr>
            <a:xfrm>
              <a:off x="7667664" y="1052168"/>
              <a:ext cx="576469" cy="648373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16387" name="Picture 2" descr="F:\для доски\гласный уу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44208" y="723312"/>
            <a:ext cx="2335728" cy="2789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 descr="F:\для доски\гласный оо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1519" y="596874"/>
            <a:ext cx="2273651" cy="271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3" descr="F:\для доски\гласный ыы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39752" y="188640"/>
            <a:ext cx="2304256" cy="2749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4" descr="F:\для доски\гласный ии.gif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422540" y="222817"/>
            <a:ext cx="2262832" cy="269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www.pngpix.com/wp-content/uploads/2016/10/PNGPIX-COM-Mouth-PNG-Transparent-Image-1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566" y="5517232"/>
            <a:ext cx="1028884" cy="644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liparts.co/cliparts/zcX/e7o/zcXe7o6cB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320" y="3282379"/>
            <a:ext cx="1359839" cy="15836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0601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91" name="Группа 10"/>
          <p:cNvGrpSpPr>
            <a:grpSpLocks/>
          </p:cNvGrpSpPr>
          <p:nvPr/>
        </p:nvGrpSpPr>
        <p:grpSpPr bwMode="auto">
          <a:xfrm>
            <a:off x="4438399" y="265495"/>
            <a:ext cx="2011527" cy="2404479"/>
            <a:chOff x="4090516" y="3663808"/>
            <a:chExt cx="1513371" cy="1920508"/>
          </a:xfrm>
        </p:grpSpPr>
        <p:grpSp>
          <p:nvGrpSpPr>
            <p:cNvPr id="16444" name="Группа 5"/>
            <p:cNvGrpSpPr>
              <a:grpSpLocks/>
            </p:cNvGrpSpPr>
            <p:nvPr/>
          </p:nvGrpSpPr>
          <p:grpSpPr bwMode="auto">
            <a:xfrm>
              <a:off x="4090516" y="3663808"/>
              <a:ext cx="1513371" cy="1920508"/>
              <a:chOff x="4589181" y="4147850"/>
              <a:chExt cx="1626255" cy="1942147"/>
            </a:xfrm>
          </p:grpSpPr>
          <p:pic>
            <p:nvPicPr>
              <p:cNvPr id="16446" name="Picture 2" descr="F:\для доски\гласный уу.gif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589181" y="4147850"/>
                <a:ext cx="1626255" cy="19421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6447" name="Группа 46"/>
              <p:cNvGrpSpPr>
                <a:grpSpLocks/>
              </p:cNvGrpSpPr>
              <p:nvPr/>
            </p:nvGrpSpPr>
            <p:grpSpPr bwMode="auto">
              <a:xfrm>
                <a:off x="5733617" y="4302546"/>
                <a:ext cx="236065" cy="237536"/>
                <a:chOff x="5366022" y="1877792"/>
                <a:chExt cx="691313" cy="654535"/>
              </a:xfrm>
            </p:grpSpPr>
            <p:sp>
              <p:nvSpPr>
                <p:cNvPr id="48" name="Месяц 47"/>
                <p:cNvSpPr/>
                <p:nvPr/>
              </p:nvSpPr>
              <p:spPr>
                <a:xfrm rot="7081969">
                  <a:off x="5551921" y="2044980"/>
                  <a:ext cx="446708" cy="524722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9" name="Месяц 48"/>
                <p:cNvSpPr/>
                <p:nvPr/>
              </p:nvSpPr>
              <p:spPr>
                <a:xfrm rot="4292088">
                  <a:off x="5489456" y="1754651"/>
                  <a:ext cx="446705" cy="689632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6448" name="Группа 49"/>
              <p:cNvGrpSpPr>
                <a:grpSpLocks/>
              </p:cNvGrpSpPr>
              <p:nvPr/>
            </p:nvGrpSpPr>
            <p:grpSpPr bwMode="auto">
              <a:xfrm>
                <a:off x="4873174" y="4349536"/>
                <a:ext cx="223926" cy="227257"/>
                <a:chOff x="2846232" y="2007273"/>
                <a:chExt cx="655763" cy="626211"/>
              </a:xfrm>
            </p:grpSpPr>
            <p:sp>
              <p:nvSpPr>
                <p:cNvPr id="51" name="Месяц 50"/>
                <p:cNvSpPr/>
                <p:nvPr/>
              </p:nvSpPr>
              <p:spPr>
                <a:xfrm rot="1840851">
                  <a:off x="3079216" y="2128215"/>
                  <a:ext cx="394787" cy="504202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" name="Месяц 51"/>
                <p:cNvSpPr/>
                <p:nvPr/>
              </p:nvSpPr>
              <p:spPr>
                <a:xfrm rot="4319856" flipV="1">
                  <a:off x="2953023" y="1900117"/>
                  <a:ext cx="442283" cy="659648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9" name="Прямоугольник 8"/>
            <p:cNvSpPr/>
            <p:nvPr/>
          </p:nvSpPr>
          <p:spPr>
            <a:xfrm>
              <a:off x="4482088" y="4374200"/>
              <a:ext cx="795354" cy="92333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У</a:t>
              </a:r>
            </a:p>
          </p:txBody>
        </p:sp>
      </p:grpSp>
      <p:grpSp>
        <p:nvGrpSpPr>
          <p:cNvPr id="16392" name="Группа 16"/>
          <p:cNvGrpSpPr>
            <a:grpSpLocks/>
          </p:cNvGrpSpPr>
          <p:nvPr/>
        </p:nvGrpSpPr>
        <p:grpSpPr bwMode="auto">
          <a:xfrm>
            <a:off x="6771417" y="4108227"/>
            <a:ext cx="1993136" cy="2233115"/>
            <a:chOff x="4611440" y="4108874"/>
            <a:chExt cx="1512168" cy="1805899"/>
          </a:xfrm>
        </p:grpSpPr>
        <p:grpSp>
          <p:nvGrpSpPr>
            <p:cNvPr id="16435" name="Группа 12"/>
            <p:cNvGrpSpPr>
              <a:grpSpLocks/>
            </p:cNvGrpSpPr>
            <p:nvPr/>
          </p:nvGrpSpPr>
          <p:grpSpPr bwMode="auto">
            <a:xfrm>
              <a:off x="4611440" y="4108874"/>
              <a:ext cx="1512168" cy="1805899"/>
              <a:chOff x="4611440" y="4108874"/>
              <a:chExt cx="1512168" cy="1805899"/>
            </a:xfrm>
          </p:grpSpPr>
          <p:pic>
            <p:nvPicPr>
              <p:cNvPr id="16442" name="Picture 3" descr="F:\для доски\гласный ыы.gif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611440" y="4108874"/>
                <a:ext cx="1512168" cy="18058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Прямоугольник 11"/>
              <p:cNvSpPr/>
              <p:nvPr/>
            </p:nvSpPr>
            <p:spPr>
              <a:xfrm>
                <a:off x="4945430" y="4758113"/>
                <a:ext cx="881972" cy="923330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r>
                  <a:rPr lang="ru-RU" sz="5200" b="1" spc="150" dirty="0">
                    <a:ln w="11430"/>
                    <a:solidFill>
                      <a:srgbClr val="F8F8F8"/>
                    </a:solidFill>
                    <a:effectLst>
                      <a:outerShdw blurRad="25400" algn="tl" rotWithShape="0">
                        <a:srgbClr val="000000">
                          <a:alpha val="43000"/>
                        </a:srgbClr>
                      </a:outerShdw>
                    </a:effectLst>
                  </a:rPr>
                  <a:t>Ы</a:t>
                </a:r>
              </a:p>
            </p:txBody>
          </p:sp>
        </p:grpSp>
        <p:grpSp>
          <p:nvGrpSpPr>
            <p:cNvPr id="16436" name="Группа 57"/>
            <p:cNvGrpSpPr>
              <a:grpSpLocks/>
            </p:cNvGrpSpPr>
            <p:nvPr/>
          </p:nvGrpSpPr>
          <p:grpSpPr bwMode="auto">
            <a:xfrm>
              <a:off x="5620850" y="4253601"/>
              <a:ext cx="236065" cy="237536"/>
              <a:chOff x="5366022" y="1877792"/>
              <a:chExt cx="691313" cy="654535"/>
            </a:xfrm>
          </p:grpSpPr>
          <p:sp>
            <p:nvSpPr>
              <p:cNvPr id="59" name="Месяц 58"/>
              <p:cNvSpPr/>
              <p:nvPr/>
            </p:nvSpPr>
            <p:spPr>
              <a:xfrm rot="7081969">
                <a:off x="5547582" y="2047728"/>
                <a:ext cx="446413" cy="525638"/>
              </a:xfrm>
              <a:prstGeom prst="moon">
                <a:avLst/>
              </a:prstGeom>
              <a:solidFill>
                <a:srgbClr val="C40000"/>
              </a:solidFill>
              <a:ln>
                <a:solidFill>
                  <a:srgbClr val="C4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Месяц 59"/>
              <p:cNvSpPr/>
              <p:nvPr/>
            </p:nvSpPr>
            <p:spPr>
              <a:xfrm rot="4292088">
                <a:off x="5487112" y="1753922"/>
                <a:ext cx="446413" cy="693095"/>
              </a:xfrm>
              <a:prstGeom prst="moon">
                <a:avLst/>
              </a:prstGeom>
              <a:solidFill>
                <a:srgbClr val="C40000"/>
              </a:solidFill>
              <a:ln>
                <a:solidFill>
                  <a:srgbClr val="C4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437" name="Группа 60"/>
            <p:cNvGrpSpPr>
              <a:grpSpLocks/>
            </p:cNvGrpSpPr>
            <p:nvPr/>
          </p:nvGrpSpPr>
          <p:grpSpPr bwMode="auto">
            <a:xfrm>
              <a:off x="4810695" y="4270793"/>
              <a:ext cx="223926" cy="227257"/>
              <a:chOff x="2846232" y="2007273"/>
              <a:chExt cx="655763" cy="626211"/>
            </a:xfrm>
          </p:grpSpPr>
          <p:sp>
            <p:nvSpPr>
              <p:cNvPr id="62" name="Месяц 61"/>
              <p:cNvSpPr/>
              <p:nvPr/>
            </p:nvSpPr>
            <p:spPr>
              <a:xfrm rot="1840851">
                <a:off x="3081404" y="2130060"/>
                <a:ext cx="386088" cy="503308"/>
              </a:xfrm>
              <a:prstGeom prst="moon">
                <a:avLst/>
              </a:prstGeom>
              <a:solidFill>
                <a:srgbClr val="C40000"/>
              </a:solidFill>
              <a:ln>
                <a:solidFill>
                  <a:srgbClr val="C4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Месяц 62"/>
              <p:cNvSpPr/>
              <p:nvPr/>
            </p:nvSpPr>
            <p:spPr>
              <a:xfrm rot="4319856" flipV="1">
                <a:off x="2948906" y="1902782"/>
                <a:ext cx="446413" cy="655880"/>
              </a:xfrm>
              <a:prstGeom prst="moon">
                <a:avLst/>
              </a:prstGeom>
              <a:solidFill>
                <a:srgbClr val="C40000"/>
              </a:solidFill>
              <a:ln>
                <a:solidFill>
                  <a:srgbClr val="C4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6393" name="Группа 72"/>
          <p:cNvGrpSpPr>
            <a:grpSpLocks/>
          </p:cNvGrpSpPr>
          <p:nvPr/>
        </p:nvGrpSpPr>
        <p:grpSpPr bwMode="auto">
          <a:xfrm>
            <a:off x="2360688" y="188641"/>
            <a:ext cx="2077710" cy="2529362"/>
            <a:chOff x="4886637" y="4108874"/>
            <a:chExt cx="1518501" cy="1813462"/>
          </a:xfrm>
        </p:grpSpPr>
        <p:grpSp>
          <p:nvGrpSpPr>
            <p:cNvPr id="16426" name="Группа 17"/>
            <p:cNvGrpSpPr>
              <a:grpSpLocks/>
            </p:cNvGrpSpPr>
            <p:nvPr/>
          </p:nvGrpSpPr>
          <p:grpSpPr bwMode="auto">
            <a:xfrm>
              <a:off x="4886637" y="4108874"/>
              <a:ext cx="1518501" cy="1813462"/>
              <a:chOff x="4886637" y="4108874"/>
              <a:chExt cx="1518501" cy="1813462"/>
            </a:xfrm>
          </p:grpSpPr>
          <p:pic>
            <p:nvPicPr>
              <p:cNvPr id="16428" name="Picture 3" descr="F:\для доски\гласный оо.gif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4886637" y="4108874"/>
                <a:ext cx="1518501" cy="18134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6429" name="Группа 64"/>
              <p:cNvGrpSpPr>
                <a:grpSpLocks/>
              </p:cNvGrpSpPr>
              <p:nvPr/>
            </p:nvGrpSpPr>
            <p:grpSpPr bwMode="auto">
              <a:xfrm>
                <a:off x="5923398" y="4247806"/>
                <a:ext cx="236065" cy="237536"/>
                <a:chOff x="5366022" y="1877792"/>
                <a:chExt cx="691313" cy="654535"/>
              </a:xfrm>
            </p:grpSpPr>
            <p:sp>
              <p:nvSpPr>
                <p:cNvPr id="66" name="Месяц 65"/>
                <p:cNvSpPr/>
                <p:nvPr/>
              </p:nvSpPr>
              <p:spPr>
                <a:xfrm rot="7081969">
                  <a:off x="5551215" y="2046024"/>
                  <a:ext cx="446319" cy="525629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" name="Месяц 66"/>
                <p:cNvSpPr/>
                <p:nvPr/>
              </p:nvSpPr>
              <p:spPr>
                <a:xfrm rot="4292088">
                  <a:off x="5488419" y="1754589"/>
                  <a:ext cx="446319" cy="688433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6430" name="Группа 67"/>
              <p:cNvGrpSpPr>
                <a:grpSpLocks/>
              </p:cNvGrpSpPr>
              <p:nvPr/>
            </p:nvGrpSpPr>
            <p:grpSpPr bwMode="auto">
              <a:xfrm>
                <a:off x="5085782" y="4293172"/>
                <a:ext cx="223926" cy="227257"/>
                <a:chOff x="2846232" y="2007273"/>
                <a:chExt cx="655763" cy="626211"/>
              </a:xfrm>
            </p:grpSpPr>
            <p:sp>
              <p:nvSpPr>
                <p:cNvPr id="69" name="Месяц 68"/>
                <p:cNvSpPr/>
                <p:nvPr/>
              </p:nvSpPr>
              <p:spPr>
                <a:xfrm rot="1840851">
                  <a:off x="3081717" y="2129536"/>
                  <a:ext cx="386081" cy="503201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" name="Месяц 69"/>
                <p:cNvSpPr/>
                <p:nvPr/>
              </p:nvSpPr>
              <p:spPr>
                <a:xfrm rot="4319856" flipV="1">
                  <a:off x="2949263" y="1902242"/>
                  <a:ext cx="446319" cy="655868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9" name="Прямоугольник 18"/>
            <p:cNvSpPr/>
            <p:nvPr/>
          </p:nvSpPr>
          <p:spPr>
            <a:xfrm>
              <a:off x="5298919" y="4726158"/>
              <a:ext cx="742511" cy="92333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О</a:t>
              </a:r>
            </a:p>
          </p:txBody>
        </p:sp>
      </p:grpSp>
      <p:grpSp>
        <p:nvGrpSpPr>
          <p:cNvPr id="16394" name="Группа 1024"/>
          <p:cNvGrpSpPr>
            <a:grpSpLocks/>
          </p:cNvGrpSpPr>
          <p:nvPr/>
        </p:nvGrpSpPr>
        <p:grpSpPr bwMode="auto">
          <a:xfrm>
            <a:off x="384301" y="721724"/>
            <a:ext cx="1976387" cy="2350958"/>
            <a:chOff x="3823256" y="576567"/>
            <a:chExt cx="1498076" cy="1900625"/>
          </a:xfrm>
        </p:grpSpPr>
        <p:grpSp>
          <p:nvGrpSpPr>
            <p:cNvPr id="16417" name="Группа 1023"/>
            <p:cNvGrpSpPr>
              <a:grpSpLocks/>
            </p:cNvGrpSpPr>
            <p:nvPr/>
          </p:nvGrpSpPr>
          <p:grpSpPr bwMode="auto">
            <a:xfrm>
              <a:off x="3823256" y="576567"/>
              <a:ext cx="1498076" cy="1900625"/>
              <a:chOff x="3823256" y="576567"/>
              <a:chExt cx="1498076" cy="1900625"/>
            </a:xfrm>
          </p:grpSpPr>
          <p:pic>
            <p:nvPicPr>
              <p:cNvPr id="16419" name="Picture 20" descr="гласныйаа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3823256" y="576567"/>
                <a:ext cx="1498076" cy="1900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6420" name="Группа 2"/>
              <p:cNvGrpSpPr>
                <a:grpSpLocks/>
              </p:cNvGrpSpPr>
              <p:nvPr/>
            </p:nvGrpSpPr>
            <p:grpSpPr bwMode="auto">
              <a:xfrm>
                <a:off x="4862131" y="772656"/>
                <a:ext cx="236065" cy="237536"/>
                <a:chOff x="5366022" y="1877792"/>
                <a:chExt cx="691313" cy="654535"/>
              </a:xfrm>
            </p:grpSpPr>
            <p:sp>
              <p:nvSpPr>
                <p:cNvPr id="38" name="Месяц 37"/>
                <p:cNvSpPr/>
                <p:nvPr/>
              </p:nvSpPr>
              <p:spPr>
                <a:xfrm rot="7081969">
                  <a:off x="5551206" y="2046201"/>
                  <a:ext cx="446278" cy="525148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" name="Месяц 14"/>
                <p:cNvSpPr/>
                <p:nvPr/>
              </p:nvSpPr>
              <p:spPr>
                <a:xfrm rot="4292088">
                  <a:off x="5488465" y="1754860"/>
                  <a:ext cx="446278" cy="687806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6421" name="Группа 1"/>
              <p:cNvGrpSpPr>
                <a:grpSpLocks/>
              </p:cNvGrpSpPr>
              <p:nvPr/>
            </p:nvGrpSpPr>
            <p:grpSpPr bwMode="auto">
              <a:xfrm>
                <a:off x="4042718" y="833898"/>
                <a:ext cx="223926" cy="227257"/>
                <a:chOff x="2846232" y="2007273"/>
                <a:chExt cx="655763" cy="626211"/>
              </a:xfrm>
            </p:grpSpPr>
            <p:sp>
              <p:nvSpPr>
                <p:cNvPr id="39" name="Месяц 38"/>
                <p:cNvSpPr/>
                <p:nvPr/>
              </p:nvSpPr>
              <p:spPr>
                <a:xfrm rot="1840851">
                  <a:off x="3081887" y="2129497"/>
                  <a:ext cx="385731" cy="503155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" name="Месяц 15"/>
                <p:cNvSpPr/>
                <p:nvPr/>
              </p:nvSpPr>
              <p:spPr>
                <a:xfrm rot="4319856" flipV="1">
                  <a:off x="2949372" y="1902491"/>
                  <a:ext cx="446278" cy="655274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72" name="Прямоугольник 71"/>
            <p:cNvSpPr/>
            <p:nvPr/>
          </p:nvSpPr>
          <p:spPr>
            <a:xfrm>
              <a:off x="4258334" y="1208767"/>
              <a:ext cx="704039" cy="92333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А</a:t>
              </a:r>
            </a:p>
          </p:txBody>
        </p:sp>
      </p:grpSp>
      <p:grpSp>
        <p:nvGrpSpPr>
          <p:cNvPr id="16395" name="Группа 83"/>
          <p:cNvGrpSpPr>
            <a:grpSpLocks/>
          </p:cNvGrpSpPr>
          <p:nvPr/>
        </p:nvGrpSpPr>
        <p:grpSpPr bwMode="auto">
          <a:xfrm>
            <a:off x="6771417" y="647848"/>
            <a:ext cx="2109426" cy="2340865"/>
            <a:chOff x="4924847" y="4208173"/>
            <a:chExt cx="1550825" cy="1804582"/>
          </a:xfrm>
        </p:grpSpPr>
        <p:grpSp>
          <p:nvGrpSpPr>
            <p:cNvPr id="16406" name="Группа 73"/>
            <p:cNvGrpSpPr>
              <a:grpSpLocks/>
            </p:cNvGrpSpPr>
            <p:nvPr/>
          </p:nvGrpSpPr>
          <p:grpSpPr bwMode="auto">
            <a:xfrm>
              <a:off x="4924847" y="4208173"/>
              <a:ext cx="1550825" cy="1804582"/>
              <a:chOff x="4924847" y="4208173"/>
              <a:chExt cx="1550825" cy="1804582"/>
            </a:xfrm>
          </p:grpSpPr>
          <p:grpSp>
            <p:nvGrpSpPr>
              <p:cNvPr id="16408" name="Группа 74"/>
              <p:cNvGrpSpPr>
                <a:grpSpLocks/>
              </p:cNvGrpSpPr>
              <p:nvPr/>
            </p:nvGrpSpPr>
            <p:grpSpPr bwMode="auto">
              <a:xfrm>
                <a:off x="4924847" y="4208173"/>
                <a:ext cx="1550825" cy="1804582"/>
                <a:chOff x="7017899" y="149494"/>
                <a:chExt cx="1796759" cy="2086828"/>
              </a:xfrm>
            </p:grpSpPr>
            <p:pic>
              <p:nvPicPr>
                <p:cNvPr id="16415" name="Picture 2" descr="F:\для доски\э.gif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7017899" y="149494"/>
                  <a:ext cx="1796759" cy="20868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7" name="Прямоугольник 76"/>
                <p:cNvSpPr/>
                <p:nvPr/>
              </p:nvSpPr>
              <p:spPr>
                <a:xfrm>
                  <a:off x="7668925" y="1052502"/>
                  <a:ext cx="575625" cy="647889"/>
                </a:xfrm>
                <a:prstGeom prst="rect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6409" name="Группа 77"/>
              <p:cNvGrpSpPr>
                <a:grpSpLocks/>
              </p:cNvGrpSpPr>
              <p:nvPr/>
            </p:nvGrpSpPr>
            <p:grpSpPr bwMode="auto">
              <a:xfrm>
                <a:off x="5964587" y="4394846"/>
                <a:ext cx="236065" cy="237536"/>
                <a:chOff x="5366022" y="1877792"/>
                <a:chExt cx="691313" cy="654535"/>
              </a:xfrm>
            </p:grpSpPr>
            <p:sp>
              <p:nvSpPr>
                <p:cNvPr id="79" name="Месяц 78"/>
                <p:cNvSpPr/>
                <p:nvPr/>
              </p:nvSpPr>
              <p:spPr>
                <a:xfrm rot="7081969">
                  <a:off x="5551800" y="2047614"/>
                  <a:ext cx="441713" cy="525280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0" name="Месяц 79"/>
                <p:cNvSpPr/>
                <p:nvPr/>
              </p:nvSpPr>
              <p:spPr>
                <a:xfrm rot="4292088">
                  <a:off x="5491371" y="1754018"/>
                  <a:ext cx="441713" cy="692622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6410" name="Группа 80"/>
              <p:cNvGrpSpPr>
                <a:grpSpLocks/>
              </p:cNvGrpSpPr>
              <p:nvPr/>
            </p:nvGrpSpPr>
            <p:grpSpPr bwMode="auto">
              <a:xfrm>
                <a:off x="5157466" y="4442678"/>
                <a:ext cx="223926" cy="227257"/>
                <a:chOff x="2846232" y="2007273"/>
                <a:chExt cx="655763" cy="626211"/>
              </a:xfrm>
            </p:grpSpPr>
            <p:sp>
              <p:nvSpPr>
                <p:cNvPr id="82" name="Месяц 81"/>
                <p:cNvSpPr/>
                <p:nvPr/>
              </p:nvSpPr>
              <p:spPr>
                <a:xfrm rot="1840851">
                  <a:off x="3085411" y="2130808"/>
                  <a:ext cx="385824" cy="502940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Месяц 82"/>
                <p:cNvSpPr/>
                <p:nvPr/>
              </p:nvSpPr>
              <p:spPr>
                <a:xfrm rot="4319856" flipV="1">
                  <a:off x="2953013" y="1903681"/>
                  <a:ext cx="446087" cy="655432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85" name="Прямоугольник 84"/>
            <p:cNvSpPr/>
            <p:nvPr/>
          </p:nvSpPr>
          <p:spPr>
            <a:xfrm>
              <a:off x="5387168" y="4878876"/>
              <a:ext cx="696024" cy="92333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Э</a:t>
              </a:r>
            </a:p>
          </p:txBody>
        </p:sp>
      </p:grpSp>
      <p:grpSp>
        <p:nvGrpSpPr>
          <p:cNvPr id="16396" name="Группа 93"/>
          <p:cNvGrpSpPr>
            <a:grpSpLocks/>
          </p:cNvGrpSpPr>
          <p:nvPr/>
        </p:nvGrpSpPr>
        <p:grpSpPr bwMode="auto">
          <a:xfrm>
            <a:off x="342835" y="3958960"/>
            <a:ext cx="2125035" cy="2382382"/>
            <a:chOff x="4856132" y="4187199"/>
            <a:chExt cx="1611698" cy="1924762"/>
          </a:xfrm>
        </p:grpSpPr>
        <p:grpSp>
          <p:nvGrpSpPr>
            <p:cNvPr id="16397" name="Группа 85"/>
            <p:cNvGrpSpPr>
              <a:grpSpLocks/>
            </p:cNvGrpSpPr>
            <p:nvPr/>
          </p:nvGrpSpPr>
          <p:grpSpPr bwMode="auto">
            <a:xfrm>
              <a:off x="4856132" y="4187199"/>
              <a:ext cx="1611698" cy="1924762"/>
              <a:chOff x="4856132" y="4187199"/>
              <a:chExt cx="1611698" cy="1924762"/>
            </a:xfrm>
          </p:grpSpPr>
          <p:pic>
            <p:nvPicPr>
              <p:cNvPr id="16399" name="Picture 4" descr="F:\для доски\гласный ии.gif"/>
              <p:cNvPicPr>
                <a:picLocks noChangeAspect="1" noChangeArrowheads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4856132" y="4187199"/>
                <a:ext cx="1611698" cy="1924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6400" name="Группа 87"/>
              <p:cNvGrpSpPr>
                <a:grpSpLocks/>
              </p:cNvGrpSpPr>
              <p:nvPr/>
            </p:nvGrpSpPr>
            <p:grpSpPr bwMode="auto">
              <a:xfrm>
                <a:off x="5974706" y="4329437"/>
                <a:ext cx="236065" cy="237536"/>
                <a:chOff x="5366022" y="1877792"/>
                <a:chExt cx="691313" cy="654535"/>
              </a:xfrm>
            </p:grpSpPr>
            <p:sp>
              <p:nvSpPr>
                <p:cNvPr id="89" name="Месяц 88"/>
                <p:cNvSpPr/>
                <p:nvPr/>
              </p:nvSpPr>
              <p:spPr>
                <a:xfrm rot="7081969">
                  <a:off x="5550030" y="2047318"/>
                  <a:ext cx="441611" cy="525462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0" name="Месяц 89"/>
                <p:cNvSpPr/>
                <p:nvPr/>
              </p:nvSpPr>
              <p:spPr>
                <a:xfrm rot="4292088">
                  <a:off x="5489580" y="1753742"/>
                  <a:ext cx="441611" cy="692863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6401" name="Группа 90"/>
              <p:cNvGrpSpPr>
                <a:grpSpLocks/>
              </p:cNvGrpSpPr>
              <p:nvPr/>
            </p:nvGrpSpPr>
            <p:grpSpPr bwMode="auto">
              <a:xfrm>
                <a:off x="5114263" y="4376427"/>
                <a:ext cx="223926" cy="227257"/>
                <a:chOff x="2846232" y="2007273"/>
                <a:chExt cx="655763" cy="626211"/>
              </a:xfrm>
            </p:grpSpPr>
            <p:sp>
              <p:nvSpPr>
                <p:cNvPr id="92" name="Месяц 91"/>
                <p:cNvSpPr/>
                <p:nvPr/>
              </p:nvSpPr>
              <p:spPr>
                <a:xfrm rot="1840851">
                  <a:off x="3085418" y="2128593"/>
                  <a:ext cx="385956" cy="502828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" name="Месяц 92"/>
                <p:cNvSpPr/>
                <p:nvPr/>
              </p:nvSpPr>
              <p:spPr>
                <a:xfrm rot="4319856" flipV="1">
                  <a:off x="2953100" y="1901328"/>
                  <a:ext cx="445985" cy="655663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95" name="Прямоугольник 94"/>
            <p:cNvSpPr/>
            <p:nvPr/>
          </p:nvSpPr>
          <p:spPr>
            <a:xfrm>
              <a:off x="5234955" y="4867110"/>
              <a:ext cx="904864" cy="92333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defRPr/>
              </a:pPr>
              <a:r>
                <a:rPr lang="ru-RU" sz="5400" b="1" spc="150" dirty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И</a:t>
              </a:r>
            </a:p>
          </p:txBody>
        </p:sp>
      </p:grpSp>
      <p:sp>
        <p:nvSpPr>
          <p:cNvPr id="2" name="AutoShape 4" descr="http://png.clipart-library.com/images/1/brown-eye-human-eyes-clip-art/human-eye-brown-clip-art-eyes-5ab5dc7eeee4f2.275544681521867902978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://png.clipart-library.com/images/1/brown-eye-human-eyes-clip-art/human-eye-brown-clip-art-eyes-5ab5dc7eeee4f2.275544681521867902978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://png.clipart-library.com/images/1/brown-eye-human-eyes-clip-art/human-eye-brown-clip-art-eyes-5ab5dc7eeee4f2.2755446815218679029785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http://images.clipartpanda.com/eyes-clip-art-pi5X9x5iB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698" y="3215347"/>
            <a:ext cx="1915747" cy="584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mologoped.files.wordpress.com/2017/11/39371452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0" b="100000" l="1389" r="99722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843" y="4625403"/>
            <a:ext cx="2309852" cy="15399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315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0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F:\для доски\гласный уу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7650" y="1798638"/>
            <a:ext cx="2008188" cy="239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3" descr="F:\для доски\гласный оо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4825" y="1946275"/>
            <a:ext cx="2084388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3" descr="F:\для доски\гласный ыы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6700" y="3929063"/>
            <a:ext cx="2160588" cy="257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F:\для доски\гласный ии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29275" y="3929063"/>
            <a:ext cx="211931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"/>
          <p:cNvGrpSpPr/>
          <p:nvPr/>
        </p:nvGrpSpPr>
        <p:grpSpPr>
          <a:xfrm>
            <a:off x="1644650" y="446088"/>
            <a:ext cx="4040188" cy="5603875"/>
            <a:chOff x="1644650" y="446088"/>
            <a:chExt cx="4040188" cy="5603875"/>
          </a:xfrm>
        </p:grpSpPr>
        <p:pic>
          <p:nvPicPr>
            <p:cNvPr id="17409" name="Picture 20" descr="гласныйаа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644650" y="446088"/>
              <a:ext cx="1895475" cy="2262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7415" name="Группа 1024"/>
            <p:cNvGrpSpPr>
              <a:grpSpLocks/>
            </p:cNvGrpSpPr>
            <p:nvPr/>
          </p:nvGrpSpPr>
          <p:grpSpPr bwMode="auto">
            <a:xfrm>
              <a:off x="3668713" y="3573463"/>
              <a:ext cx="2016125" cy="2476500"/>
              <a:chOff x="3859869" y="465066"/>
              <a:chExt cx="1498076" cy="1900625"/>
            </a:xfrm>
          </p:grpSpPr>
          <p:grpSp>
            <p:nvGrpSpPr>
              <p:cNvPr id="17428" name="Группа 1023"/>
              <p:cNvGrpSpPr>
                <a:grpSpLocks/>
              </p:cNvGrpSpPr>
              <p:nvPr/>
            </p:nvGrpSpPr>
            <p:grpSpPr bwMode="auto">
              <a:xfrm>
                <a:off x="3859869" y="465066"/>
                <a:ext cx="1498076" cy="1900625"/>
                <a:chOff x="3859869" y="465066"/>
                <a:chExt cx="1498076" cy="1900625"/>
              </a:xfrm>
            </p:grpSpPr>
            <p:pic>
              <p:nvPicPr>
                <p:cNvPr id="17430" name="Picture 20" descr="гласныйаа"/>
                <p:cNvPicPr>
                  <a:picLocks noChangeAspect="1" noChangeArrowheads="1"/>
                </p:cNvPicPr>
                <p:nvPr/>
              </p:nvPicPr>
              <p:blipFill>
                <a:blip r:embed="rId7" cstate="email"/>
                <a:srcRect/>
                <a:stretch>
                  <a:fillRect/>
                </a:stretch>
              </p:blipFill>
              <p:spPr bwMode="auto">
                <a:xfrm>
                  <a:off x="3859869" y="465066"/>
                  <a:ext cx="1498076" cy="19006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7431" name="Группа 2"/>
                <p:cNvGrpSpPr>
                  <a:grpSpLocks/>
                </p:cNvGrpSpPr>
                <p:nvPr/>
              </p:nvGrpSpPr>
              <p:grpSpPr bwMode="auto">
                <a:xfrm>
                  <a:off x="4862131" y="772656"/>
                  <a:ext cx="236065" cy="237536"/>
                  <a:chOff x="5366022" y="1877792"/>
                  <a:chExt cx="691313" cy="654535"/>
                </a:xfrm>
              </p:grpSpPr>
              <p:sp>
                <p:nvSpPr>
                  <p:cNvPr id="38" name="Месяц 37"/>
                  <p:cNvSpPr/>
                  <p:nvPr/>
                </p:nvSpPr>
                <p:spPr>
                  <a:xfrm rot="7081969">
                    <a:off x="5551522" y="2045097"/>
                    <a:ext cx="446504" cy="525069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15" name="Месяц 14"/>
                  <p:cNvSpPr/>
                  <p:nvPr/>
                </p:nvSpPr>
                <p:spPr>
                  <a:xfrm rot="4292088">
                    <a:off x="5489343" y="1754046"/>
                    <a:ext cx="446504" cy="690880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7432" name="Группа 1"/>
                <p:cNvGrpSpPr>
                  <a:grpSpLocks/>
                </p:cNvGrpSpPr>
                <p:nvPr/>
              </p:nvGrpSpPr>
              <p:grpSpPr bwMode="auto">
                <a:xfrm>
                  <a:off x="4042718" y="833898"/>
                  <a:ext cx="223926" cy="227257"/>
                  <a:chOff x="2846232" y="2007273"/>
                  <a:chExt cx="655763" cy="626211"/>
                </a:xfrm>
              </p:grpSpPr>
              <p:sp>
                <p:nvSpPr>
                  <p:cNvPr id="39" name="Месяц 38"/>
                  <p:cNvSpPr/>
                  <p:nvPr/>
                </p:nvSpPr>
                <p:spPr>
                  <a:xfrm rot="1840851">
                    <a:off x="3081092" y="2129035"/>
                    <a:ext cx="390348" cy="503578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16" name="Месяц 15"/>
                  <p:cNvSpPr/>
                  <p:nvPr/>
                </p:nvSpPr>
                <p:spPr>
                  <a:xfrm rot="4319856" flipV="1">
                    <a:off x="2952787" y="1901582"/>
                    <a:ext cx="443149" cy="656335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72" name="Прямоугольник 71"/>
              <p:cNvSpPr/>
              <p:nvPr/>
            </p:nvSpPr>
            <p:spPr>
              <a:xfrm>
                <a:off x="4246562" y="1097657"/>
                <a:ext cx="733602" cy="921089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r>
                  <a:rPr lang="ru-RU" sz="7200" b="1" spc="150" dirty="0">
                    <a:ln w="11430"/>
                    <a:solidFill>
                      <a:srgbClr val="F8F8F8"/>
                    </a:solidFill>
                    <a:effectLst>
                      <a:outerShdw blurRad="25400" algn="tl" rotWithShape="0">
                        <a:srgbClr val="000000">
                          <a:alpha val="43000"/>
                        </a:srgbClr>
                      </a:outerShdw>
                    </a:effectLst>
                  </a:rPr>
                  <a:t>А</a:t>
                </a:r>
              </a:p>
            </p:txBody>
          </p:sp>
        </p:grpSp>
      </p:grpSp>
      <p:grpSp>
        <p:nvGrpSpPr>
          <p:cNvPr id="3" name="Группа 2"/>
          <p:cNvGrpSpPr/>
          <p:nvPr/>
        </p:nvGrpSpPr>
        <p:grpSpPr>
          <a:xfrm>
            <a:off x="3540125" y="306508"/>
            <a:ext cx="3935412" cy="2749550"/>
            <a:chOff x="3541713" y="428625"/>
            <a:chExt cx="3935412" cy="2749550"/>
          </a:xfrm>
        </p:grpSpPr>
        <p:grpSp>
          <p:nvGrpSpPr>
            <p:cNvPr id="17410" name="Группа 20"/>
            <p:cNvGrpSpPr>
              <a:grpSpLocks/>
            </p:cNvGrpSpPr>
            <p:nvPr/>
          </p:nvGrpSpPr>
          <p:grpSpPr bwMode="auto">
            <a:xfrm>
              <a:off x="5508625" y="428625"/>
              <a:ext cx="1968500" cy="2468563"/>
              <a:chOff x="7017899" y="149494"/>
              <a:chExt cx="1796759" cy="2086828"/>
            </a:xfrm>
          </p:grpSpPr>
          <p:pic>
            <p:nvPicPr>
              <p:cNvPr id="17437" name="Picture 2" descr="F:\для доски\э.gif"/>
              <p:cNvPicPr>
                <a:picLocks noChangeAspect="1" noChangeArrowheads="1"/>
              </p:cNvPicPr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>
                <a:off x="7017899" y="149494"/>
                <a:ext cx="1796759" cy="20868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" name="Прямоугольник 22"/>
              <p:cNvSpPr/>
              <p:nvPr/>
            </p:nvSpPr>
            <p:spPr>
              <a:xfrm>
                <a:off x="7668500" y="1052668"/>
                <a:ext cx="575252" cy="648191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grpSp>
          <p:nvGrpSpPr>
            <p:cNvPr id="17416" name="Группа 83"/>
            <p:cNvGrpSpPr>
              <a:grpSpLocks/>
            </p:cNvGrpSpPr>
            <p:nvPr/>
          </p:nvGrpSpPr>
          <p:grpSpPr bwMode="auto">
            <a:xfrm>
              <a:off x="3541713" y="746125"/>
              <a:ext cx="2087562" cy="2432050"/>
              <a:chOff x="4924847" y="4208173"/>
              <a:chExt cx="1550825" cy="1804582"/>
            </a:xfrm>
          </p:grpSpPr>
          <p:grpSp>
            <p:nvGrpSpPr>
              <p:cNvPr id="17417" name="Группа 73"/>
              <p:cNvGrpSpPr>
                <a:grpSpLocks/>
              </p:cNvGrpSpPr>
              <p:nvPr/>
            </p:nvGrpSpPr>
            <p:grpSpPr bwMode="auto">
              <a:xfrm>
                <a:off x="4924847" y="4208173"/>
                <a:ext cx="1550825" cy="1804582"/>
                <a:chOff x="4924847" y="4208173"/>
                <a:chExt cx="1550825" cy="1804582"/>
              </a:xfrm>
            </p:grpSpPr>
            <p:grpSp>
              <p:nvGrpSpPr>
                <p:cNvPr id="17419" name="Группа 74"/>
                <p:cNvGrpSpPr>
                  <a:grpSpLocks/>
                </p:cNvGrpSpPr>
                <p:nvPr/>
              </p:nvGrpSpPr>
              <p:grpSpPr bwMode="auto">
                <a:xfrm>
                  <a:off x="4924847" y="4208173"/>
                  <a:ext cx="1550825" cy="1804582"/>
                  <a:chOff x="7017899" y="149494"/>
                  <a:chExt cx="1796759" cy="2086828"/>
                </a:xfrm>
              </p:grpSpPr>
              <p:pic>
                <p:nvPicPr>
                  <p:cNvPr id="17426" name="Picture 2" descr="F:\для доски\э.gif"/>
                  <p:cNvPicPr>
                    <a:picLocks noChangeAspect="1" noChangeArrowheads="1"/>
                  </p:cNvPicPr>
                  <p:nvPr/>
                </p:nvPicPr>
                <p:blipFill>
                  <a:blip r:embed="rId9" cstate="email"/>
                  <a:srcRect/>
                  <a:stretch>
                    <a:fillRect/>
                  </a:stretch>
                </p:blipFill>
                <p:spPr bwMode="auto">
                  <a:xfrm>
                    <a:off x="7017899" y="149494"/>
                    <a:ext cx="1796759" cy="208682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77" name="Прямоугольник 76"/>
                  <p:cNvSpPr/>
                  <p:nvPr/>
                </p:nvSpPr>
                <p:spPr>
                  <a:xfrm>
                    <a:off x="7668285" y="1052606"/>
                    <a:ext cx="576603" cy="648388"/>
                  </a:xfrm>
                  <a:prstGeom prst="rect">
                    <a:avLst/>
                  </a:pr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7420" name="Группа 77"/>
                <p:cNvGrpSpPr>
                  <a:grpSpLocks/>
                </p:cNvGrpSpPr>
                <p:nvPr/>
              </p:nvGrpSpPr>
              <p:grpSpPr bwMode="auto">
                <a:xfrm>
                  <a:off x="5964587" y="4394846"/>
                  <a:ext cx="236065" cy="237536"/>
                  <a:chOff x="5366022" y="1877792"/>
                  <a:chExt cx="691313" cy="654535"/>
                </a:xfrm>
              </p:grpSpPr>
              <p:sp>
                <p:nvSpPr>
                  <p:cNvPr id="79" name="Месяц 78"/>
                  <p:cNvSpPr/>
                  <p:nvPr/>
                </p:nvSpPr>
                <p:spPr>
                  <a:xfrm rot="7081969">
                    <a:off x="5552485" y="2047084"/>
                    <a:ext cx="444673" cy="524956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80" name="Месяц 79"/>
                  <p:cNvSpPr/>
                  <p:nvPr/>
                </p:nvSpPr>
                <p:spPr>
                  <a:xfrm rot="4292088">
                    <a:off x="5490319" y="1753218"/>
                    <a:ext cx="444675" cy="690732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7421" name="Группа 80"/>
                <p:cNvGrpSpPr>
                  <a:grpSpLocks/>
                </p:cNvGrpSpPr>
                <p:nvPr/>
              </p:nvGrpSpPr>
              <p:grpSpPr bwMode="auto">
                <a:xfrm>
                  <a:off x="5157466" y="4442678"/>
                  <a:ext cx="223926" cy="227257"/>
                  <a:chOff x="2846232" y="2007273"/>
                  <a:chExt cx="655763" cy="626211"/>
                </a:xfrm>
              </p:grpSpPr>
              <p:sp>
                <p:nvSpPr>
                  <p:cNvPr id="82" name="Месяц 81"/>
                  <p:cNvSpPr/>
                  <p:nvPr/>
                </p:nvSpPr>
                <p:spPr>
                  <a:xfrm rot="1840851">
                    <a:off x="3080230" y="2127099"/>
                    <a:ext cx="390265" cy="506344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83" name="Месяц 82"/>
                  <p:cNvSpPr/>
                  <p:nvPr/>
                </p:nvSpPr>
                <p:spPr>
                  <a:xfrm rot="4319856" flipV="1">
                    <a:off x="2951143" y="1901244"/>
                    <a:ext cx="444673" cy="656196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85" name="Прямоугольник 84"/>
              <p:cNvSpPr/>
              <p:nvPr/>
            </p:nvSpPr>
            <p:spPr>
              <a:xfrm>
                <a:off x="5414930" y="4824050"/>
                <a:ext cx="639877" cy="890821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r>
                  <a:rPr lang="ru-RU" sz="7200" b="1" spc="150" dirty="0">
                    <a:ln w="11430"/>
                    <a:solidFill>
                      <a:srgbClr val="F8F8F8"/>
                    </a:solidFill>
                    <a:effectLst>
                      <a:outerShdw blurRad="25400" algn="tl" rotWithShape="0">
                        <a:srgbClr val="000000">
                          <a:alpha val="43000"/>
                        </a:srgbClr>
                      </a:outerShdw>
                    </a:effectLst>
                  </a:rPr>
                  <a:t>Э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0" descr="гласныйа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4650" y="446088"/>
            <a:ext cx="1895475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4" name="Группа 20"/>
          <p:cNvGrpSpPr>
            <a:grpSpLocks/>
          </p:cNvGrpSpPr>
          <p:nvPr/>
        </p:nvGrpSpPr>
        <p:grpSpPr bwMode="auto">
          <a:xfrm>
            <a:off x="5508625" y="428625"/>
            <a:ext cx="1968500" cy="2468563"/>
            <a:chOff x="7017899" y="149494"/>
            <a:chExt cx="1796759" cy="2086828"/>
          </a:xfrm>
        </p:grpSpPr>
        <p:pic>
          <p:nvPicPr>
            <p:cNvPr id="18459" name="Picture 2" descr="F:\для доски\э.gif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017899" y="149494"/>
              <a:ext cx="1796759" cy="2086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Прямоугольник 22"/>
            <p:cNvSpPr/>
            <p:nvPr/>
          </p:nvSpPr>
          <p:spPr>
            <a:xfrm>
              <a:off x="7668500" y="1052668"/>
              <a:ext cx="575252" cy="648191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18437" name="Picture 3" descr="F:\для доски\гласный ыы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36700" y="3929063"/>
            <a:ext cx="2160588" cy="257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4" descr="F:\для доски\гласный ии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29275" y="3929063"/>
            <a:ext cx="211931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2"/>
          <p:cNvGrpSpPr/>
          <p:nvPr/>
        </p:nvGrpSpPr>
        <p:grpSpPr>
          <a:xfrm>
            <a:off x="247650" y="1798638"/>
            <a:ext cx="5378450" cy="4024312"/>
            <a:chOff x="247650" y="1798638"/>
            <a:chExt cx="5378450" cy="4024312"/>
          </a:xfrm>
        </p:grpSpPr>
        <p:pic>
          <p:nvPicPr>
            <p:cNvPr id="18435" name="Picture 2" descr="F:\для доски\гласный уу.gif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47650" y="1798638"/>
              <a:ext cx="2008188" cy="2398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8439" name="Группа 95"/>
            <p:cNvGrpSpPr>
              <a:grpSpLocks/>
            </p:cNvGrpSpPr>
            <p:nvPr/>
          </p:nvGrpSpPr>
          <p:grpSpPr bwMode="auto">
            <a:xfrm>
              <a:off x="3443288" y="3446463"/>
              <a:ext cx="2182812" cy="2376487"/>
              <a:chOff x="4111230" y="3663808"/>
              <a:chExt cx="1513371" cy="1920508"/>
            </a:xfrm>
          </p:grpSpPr>
          <p:grpSp>
            <p:nvGrpSpPr>
              <p:cNvPr id="18450" name="Группа 96"/>
              <p:cNvGrpSpPr>
                <a:grpSpLocks/>
              </p:cNvGrpSpPr>
              <p:nvPr/>
            </p:nvGrpSpPr>
            <p:grpSpPr bwMode="auto">
              <a:xfrm>
                <a:off x="4111230" y="3663808"/>
                <a:ext cx="1513371" cy="1920508"/>
                <a:chOff x="4611440" y="4147850"/>
                <a:chExt cx="1626255" cy="1942147"/>
              </a:xfrm>
            </p:grpSpPr>
            <p:pic>
              <p:nvPicPr>
                <p:cNvPr id="18452" name="Picture 2" descr="F:\для доски\гласный уу.gif"/>
                <p:cNvPicPr>
                  <a:picLocks noChangeAspect="1" noChangeArrowheads="1"/>
                </p:cNvPicPr>
                <p:nvPr/>
              </p:nvPicPr>
              <p:blipFill>
                <a:blip r:embed="rId7" cstate="email"/>
                <a:srcRect/>
                <a:stretch>
                  <a:fillRect/>
                </a:stretch>
              </p:blipFill>
              <p:spPr bwMode="auto">
                <a:xfrm>
                  <a:off x="4611440" y="4147850"/>
                  <a:ext cx="1626255" cy="19421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8453" name="Группа 99"/>
                <p:cNvGrpSpPr>
                  <a:grpSpLocks/>
                </p:cNvGrpSpPr>
                <p:nvPr/>
              </p:nvGrpSpPr>
              <p:grpSpPr bwMode="auto">
                <a:xfrm>
                  <a:off x="5733617" y="4302546"/>
                  <a:ext cx="236065" cy="237536"/>
                  <a:chOff x="5366022" y="1877792"/>
                  <a:chExt cx="691313" cy="654535"/>
                </a:xfrm>
              </p:grpSpPr>
              <p:sp>
                <p:nvSpPr>
                  <p:cNvPr id="104" name="Месяц 103"/>
                  <p:cNvSpPr/>
                  <p:nvPr/>
                </p:nvSpPr>
                <p:spPr>
                  <a:xfrm rot="7081969">
                    <a:off x="5550309" y="2046266"/>
                    <a:ext cx="443288" cy="526469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105" name="Месяц 104"/>
                  <p:cNvSpPr/>
                  <p:nvPr/>
                </p:nvSpPr>
                <p:spPr>
                  <a:xfrm rot="4292088">
                    <a:off x="5489696" y="1753949"/>
                    <a:ext cx="443288" cy="689260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8454" name="Группа 100"/>
                <p:cNvGrpSpPr>
                  <a:grpSpLocks/>
                </p:cNvGrpSpPr>
                <p:nvPr/>
              </p:nvGrpSpPr>
              <p:grpSpPr bwMode="auto">
                <a:xfrm>
                  <a:off x="4873174" y="4349536"/>
                  <a:ext cx="223926" cy="227257"/>
                  <a:chOff x="2846232" y="2007273"/>
                  <a:chExt cx="655763" cy="626211"/>
                </a:xfrm>
              </p:grpSpPr>
              <p:sp>
                <p:nvSpPr>
                  <p:cNvPr id="102" name="Месяц 101"/>
                  <p:cNvSpPr/>
                  <p:nvPr/>
                </p:nvSpPr>
                <p:spPr>
                  <a:xfrm rot="1840851">
                    <a:off x="3080729" y="2127178"/>
                    <a:ext cx="391388" cy="507635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103" name="Месяц 102"/>
                  <p:cNvSpPr/>
                  <p:nvPr/>
                </p:nvSpPr>
                <p:spPr>
                  <a:xfrm rot="4319856" flipV="1">
                    <a:off x="2950816" y="1900019"/>
                    <a:ext cx="446863" cy="658084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98" name="Прямоугольник 97"/>
              <p:cNvSpPr/>
              <p:nvPr/>
            </p:nvSpPr>
            <p:spPr>
              <a:xfrm>
                <a:off x="4491444" y="4271332"/>
                <a:ext cx="795354" cy="814888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r>
                  <a:rPr lang="ru-RU" sz="7200" b="1" spc="150" dirty="0">
                    <a:ln w="11430"/>
                    <a:solidFill>
                      <a:srgbClr val="F8F8F8"/>
                    </a:solidFill>
                    <a:effectLst>
                      <a:outerShdw blurRad="25400" algn="tl" rotWithShape="0">
                        <a:srgbClr val="000000">
                          <a:alpha val="43000"/>
                        </a:srgbClr>
                      </a:outerShdw>
                    </a:effectLst>
                  </a:rPr>
                  <a:t>У</a:t>
                </a:r>
              </a:p>
            </p:txBody>
          </p:sp>
        </p:grpSp>
      </p:grpSp>
      <p:grpSp>
        <p:nvGrpSpPr>
          <p:cNvPr id="2" name="Группа 1"/>
          <p:cNvGrpSpPr/>
          <p:nvPr/>
        </p:nvGrpSpPr>
        <p:grpSpPr>
          <a:xfrm>
            <a:off x="3360738" y="485775"/>
            <a:ext cx="5578475" cy="3949700"/>
            <a:chOff x="3360738" y="485775"/>
            <a:chExt cx="5578475" cy="3949700"/>
          </a:xfrm>
        </p:grpSpPr>
        <p:pic>
          <p:nvPicPr>
            <p:cNvPr id="18436" name="Picture 3" descr="F:\для доски\гласный оо.gif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854825" y="1946275"/>
              <a:ext cx="2084388" cy="248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8440" name="Группа 105"/>
            <p:cNvGrpSpPr>
              <a:grpSpLocks/>
            </p:cNvGrpSpPr>
            <p:nvPr/>
          </p:nvGrpSpPr>
          <p:grpSpPr bwMode="auto">
            <a:xfrm>
              <a:off x="3360738" y="485775"/>
              <a:ext cx="2265362" cy="2452688"/>
              <a:chOff x="4886637" y="4108874"/>
              <a:chExt cx="1518501" cy="1813462"/>
            </a:xfrm>
          </p:grpSpPr>
          <p:grpSp>
            <p:nvGrpSpPr>
              <p:cNvPr id="18441" name="Группа 106"/>
              <p:cNvGrpSpPr>
                <a:grpSpLocks/>
              </p:cNvGrpSpPr>
              <p:nvPr/>
            </p:nvGrpSpPr>
            <p:grpSpPr bwMode="auto">
              <a:xfrm>
                <a:off x="4886637" y="4108874"/>
                <a:ext cx="1518501" cy="1813462"/>
                <a:chOff x="4886637" y="4108874"/>
                <a:chExt cx="1518501" cy="1813462"/>
              </a:xfrm>
            </p:grpSpPr>
            <p:pic>
              <p:nvPicPr>
                <p:cNvPr id="18443" name="Picture 3" descr="F:\для доски\гласный оо.gif"/>
                <p:cNvPicPr>
                  <a:picLocks noChangeAspect="1" noChangeArrowheads="1"/>
                </p:cNvPicPr>
                <p:nvPr/>
              </p:nvPicPr>
              <p:blipFill>
                <a:blip r:embed="rId9" cstate="email"/>
                <a:srcRect/>
                <a:stretch>
                  <a:fillRect/>
                </a:stretch>
              </p:blipFill>
              <p:spPr bwMode="auto">
                <a:xfrm>
                  <a:off x="4886637" y="4108874"/>
                  <a:ext cx="1518501" cy="18134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8444" name="Группа 109"/>
                <p:cNvGrpSpPr>
                  <a:grpSpLocks/>
                </p:cNvGrpSpPr>
                <p:nvPr/>
              </p:nvGrpSpPr>
              <p:grpSpPr bwMode="auto">
                <a:xfrm>
                  <a:off x="5923398" y="4247806"/>
                  <a:ext cx="236065" cy="237536"/>
                  <a:chOff x="5366022" y="1877792"/>
                  <a:chExt cx="691313" cy="654535"/>
                </a:xfrm>
              </p:grpSpPr>
              <p:sp>
                <p:nvSpPr>
                  <p:cNvPr id="114" name="Месяц 113"/>
                  <p:cNvSpPr/>
                  <p:nvPr/>
                </p:nvSpPr>
                <p:spPr>
                  <a:xfrm rot="7081969">
                    <a:off x="5548627" y="2046688"/>
                    <a:ext cx="446336" cy="526648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115" name="Месяц 114"/>
                  <p:cNvSpPr/>
                  <p:nvPr/>
                </p:nvSpPr>
                <p:spPr>
                  <a:xfrm rot="4292088">
                    <a:off x="5487861" y="1753875"/>
                    <a:ext cx="446336" cy="691812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8445" name="Группа 110"/>
                <p:cNvGrpSpPr>
                  <a:grpSpLocks/>
                </p:cNvGrpSpPr>
                <p:nvPr/>
              </p:nvGrpSpPr>
              <p:grpSpPr bwMode="auto">
                <a:xfrm>
                  <a:off x="5085782" y="4293172"/>
                  <a:ext cx="223926" cy="227257"/>
                  <a:chOff x="2846232" y="2007273"/>
                  <a:chExt cx="655763" cy="626211"/>
                </a:xfrm>
              </p:grpSpPr>
              <p:sp>
                <p:nvSpPr>
                  <p:cNvPr id="112" name="Месяц 111"/>
                  <p:cNvSpPr/>
                  <p:nvPr/>
                </p:nvSpPr>
                <p:spPr>
                  <a:xfrm rot="1840851">
                    <a:off x="3082614" y="2126895"/>
                    <a:ext cx="389533" cy="507789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113" name="Месяц 112"/>
                  <p:cNvSpPr/>
                  <p:nvPr/>
                </p:nvSpPr>
                <p:spPr>
                  <a:xfrm rot="4319856" flipV="1">
                    <a:off x="2951376" y="1901628"/>
                    <a:ext cx="446336" cy="657532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108" name="Прямоугольник 107"/>
              <p:cNvSpPr/>
              <p:nvPr/>
            </p:nvSpPr>
            <p:spPr>
              <a:xfrm>
                <a:off x="5377027" y="4672138"/>
                <a:ext cx="586294" cy="814888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r>
                  <a:rPr lang="ru-RU" sz="7200" b="1" spc="150" dirty="0">
                    <a:ln w="11430"/>
                    <a:solidFill>
                      <a:srgbClr val="F8F8F8"/>
                    </a:solidFill>
                    <a:effectLst>
                      <a:outerShdw blurRad="25400" algn="tl" rotWithShape="0">
                        <a:srgbClr val="000000">
                          <a:alpha val="43000"/>
                        </a:srgbClr>
                      </a:outerShdw>
                    </a:effectLst>
                  </a:rPr>
                  <a:t>О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0" descr="гласныйа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4650" y="446088"/>
            <a:ext cx="1895475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58" name="Группа 20"/>
          <p:cNvGrpSpPr>
            <a:grpSpLocks/>
          </p:cNvGrpSpPr>
          <p:nvPr/>
        </p:nvGrpSpPr>
        <p:grpSpPr bwMode="auto">
          <a:xfrm>
            <a:off x="5508625" y="428625"/>
            <a:ext cx="1968500" cy="2468563"/>
            <a:chOff x="7017899" y="149494"/>
            <a:chExt cx="1796759" cy="2086828"/>
          </a:xfrm>
        </p:grpSpPr>
        <p:pic>
          <p:nvPicPr>
            <p:cNvPr id="19483" name="Picture 2" descr="F:\для доски\э.gif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017899" y="149494"/>
              <a:ext cx="1796759" cy="2086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Прямоугольник 22"/>
            <p:cNvSpPr/>
            <p:nvPr/>
          </p:nvSpPr>
          <p:spPr>
            <a:xfrm>
              <a:off x="7668500" y="1052668"/>
              <a:ext cx="575252" cy="648191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19459" name="Picture 2" descr="F:\для доски\гласный уу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7650" y="1798638"/>
            <a:ext cx="2008188" cy="239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 descr="F:\для доски\гласный оо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54825" y="1946275"/>
            <a:ext cx="2084388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"/>
          <p:cNvGrpSpPr/>
          <p:nvPr/>
        </p:nvGrpSpPr>
        <p:grpSpPr>
          <a:xfrm>
            <a:off x="1536700" y="785813"/>
            <a:ext cx="4148138" cy="5722937"/>
            <a:chOff x="1536700" y="785813"/>
            <a:chExt cx="4148138" cy="5722937"/>
          </a:xfrm>
        </p:grpSpPr>
        <p:pic>
          <p:nvPicPr>
            <p:cNvPr id="19461" name="Picture 3" descr="F:\для доски\гласный ыы.gif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536700" y="3929063"/>
              <a:ext cx="2160588" cy="2579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463" name="Группа 56"/>
            <p:cNvGrpSpPr>
              <a:grpSpLocks/>
            </p:cNvGrpSpPr>
            <p:nvPr/>
          </p:nvGrpSpPr>
          <p:grpSpPr bwMode="auto">
            <a:xfrm>
              <a:off x="3668713" y="785813"/>
              <a:ext cx="2016125" cy="2498725"/>
              <a:chOff x="4611440" y="4108874"/>
              <a:chExt cx="1512168" cy="1805899"/>
            </a:xfrm>
          </p:grpSpPr>
          <p:grpSp>
            <p:nvGrpSpPr>
              <p:cNvPr id="19474" name="Группа 57"/>
              <p:cNvGrpSpPr>
                <a:grpSpLocks/>
              </p:cNvGrpSpPr>
              <p:nvPr/>
            </p:nvGrpSpPr>
            <p:grpSpPr bwMode="auto">
              <a:xfrm>
                <a:off x="4611440" y="4108874"/>
                <a:ext cx="1512168" cy="1805899"/>
                <a:chOff x="4611440" y="4108874"/>
                <a:chExt cx="1512168" cy="1805899"/>
              </a:xfrm>
            </p:grpSpPr>
            <p:pic>
              <p:nvPicPr>
                <p:cNvPr id="19481" name="Picture 3" descr="F:\для доски\гласный ыы.gif"/>
                <p:cNvPicPr>
                  <a:picLocks noChangeAspect="1" noChangeArrowheads="1"/>
                </p:cNvPicPr>
                <p:nvPr/>
              </p:nvPicPr>
              <p:blipFill>
                <a:blip r:embed="rId7" cstate="email"/>
                <a:srcRect/>
                <a:stretch>
                  <a:fillRect/>
                </a:stretch>
              </p:blipFill>
              <p:spPr bwMode="auto">
                <a:xfrm>
                  <a:off x="4611440" y="4108874"/>
                  <a:ext cx="1512168" cy="18058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6" name="Прямоугольник 65"/>
                <p:cNvSpPr/>
                <p:nvPr/>
              </p:nvSpPr>
              <p:spPr>
                <a:xfrm>
                  <a:off x="4990508" y="4703622"/>
                  <a:ext cx="831056" cy="867178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  <a:scene3d>
                    <a:camera prst="orthographicFront"/>
                    <a:lightRig rig="soft" dir="t">
                      <a:rot lat="0" lon="0" rev="10800000"/>
                    </a:lightRig>
                  </a:scene3d>
                  <a:sp3d>
                    <a:bevelT w="27940" h="12700"/>
                    <a:contourClr>
                      <a:srgbClr val="DDDDDD"/>
                    </a:contourClr>
                  </a:sp3d>
                </a:bodyPr>
                <a:lstStyle/>
                <a:p>
                  <a:pPr algn="ctr">
                    <a:defRPr/>
                  </a:pPr>
                  <a:r>
                    <a:rPr lang="ru-RU" sz="7200" b="1" spc="150" dirty="0">
                      <a:ln w="11430"/>
                      <a:solidFill>
                        <a:srgbClr val="F8F8F8"/>
                      </a:solidFill>
                      <a:effectLst>
                        <a:outerShdw blurRad="25400" algn="tl" rotWithShape="0">
                          <a:srgbClr val="000000">
                            <a:alpha val="43000"/>
                          </a:srgbClr>
                        </a:outerShdw>
                      </a:effectLst>
                    </a:rPr>
                    <a:t>Ы</a:t>
                  </a:r>
                </a:p>
              </p:txBody>
            </p:sp>
          </p:grpSp>
          <p:grpSp>
            <p:nvGrpSpPr>
              <p:cNvPr id="19475" name="Группа 58"/>
              <p:cNvGrpSpPr>
                <a:grpSpLocks/>
              </p:cNvGrpSpPr>
              <p:nvPr/>
            </p:nvGrpSpPr>
            <p:grpSpPr bwMode="auto">
              <a:xfrm>
                <a:off x="5620850" y="4253601"/>
                <a:ext cx="236065" cy="237536"/>
                <a:chOff x="5366022" y="1877792"/>
                <a:chExt cx="691313" cy="654535"/>
              </a:xfrm>
            </p:grpSpPr>
            <p:sp>
              <p:nvSpPr>
                <p:cNvPr id="63" name="Месяц 62"/>
                <p:cNvSpPr/>
                <p:nvPr/>
              </p:nvSpPr>
              <p:spPr>
                <a:xfrm rot="7081969">
                  <a:off x="5550208" y="2045623"/>
                  <a:ext cx="445769" cy="526523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64" name="Месяц 63"/>
                <p:cNvSpPr/>
                <p:nvPr/>
              </p:nvSpPr>
              <p:spPr>
                <a:xfrm rot="4292088">
                  <a:off x="5489188" y="1755024"/>
                  <a:ext cx="445769" cy="690406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grpSp>
            <p:nvGrpSpPr>
              <p:cNvPr id="19476" name="Группа 59"/>
              <p:cNvGrpSpPr>
                <a:grpSpLocks/>
              </p:cNvGrpSpPr>
              <p:nvPr/>
            </p:nvGrpSpPr>
            <p:grpSpPr bwMode="auto">
              <a:xfrm>
                <a:off x="4810695" y="4270793"/>
                <a:ext cx="223926" cy="227257"/>
                <a:chOff x="2846232" y="2007273"/>
                <a:chExt cx="655763" cy="626211"/>
              </a:xfrm>
            </p:grpSpPr>
            <p:sp>
              <p:nvSpPr>
                <p:cNvPr id="61" name="Месяц 60"/>
                <p:cNvSpPr/>
                <p:nvPr/>
              </p:nvSpPr>
              <p:spPr>
                <a:xfrm rot="1840851">
                  <a:off x="3078652" y="2127008"/>
                  <a:ext cx="390533" cy="505839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62" name="Месяц 61"/>
                <p:cNvSpPr/>
                <p:nvPr/>
              </p:nvSpPr>
              <p:spPr>
                <a:xfrm rot="4319856" flipV="1">
                  <a:off x="2949911" y="1901988"/>
                  <a:ext cx="445772" cy="655537"/>
                </a:xfrm>
                <a:prstGeom prst="moon">
                  <a:avLst/>
                </a:prstGeom>
                <a:solidFill>
                  <a:srgbClr val="C40000"/>
                </a:solidFill>
                <a:ln>
                  <a:solidFill>
                    <a:srgbClr val="C4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3" name="Группа 2"/>
          <p:cNvGrpSpPr/>
          <p:nvPr/>
        </p:nvGrpSpPr>
        <p:grpSpPr>
          <a:xfrm>
            <a:off x="3722688" y="3871913"/>
            <a:ext cx="4025900" cy="2587625"/>
            <a:chOff x="3722688" y="3871913"/>
            <a:chExt cx="4025900" cy="2587625"/>
          </a:xfrm>
        </p:grpSpPr>
        <p:pic>
          <p:nvPicPr>
            <p:cNvPr id="19462" name="Picture 4" descr="F:\для доски\гласный ии.gif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5629275" y="3929063"/>
              <a:ext cx="2119313" cy="2530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464" name="Группа 66"/>
            <p:cNvGrpSpPr>
              <a:grpSpLocks/>
            </p:cNvGrpSpPr>
            <p:nvPr/>
          </p:nvGrpSpPr>
          <p:grpSpPr bwMode="auto">
            <a:xfrm>
              <a:off x="3722688" y="3871913"/>
              <a:ext cx="1962150" cy="2413000"/>
              <a:chOff x="4856132" y="4187199"/>
              <a:chExt cx="1611698" cy="1924762"/>
            </a:xfrm>
          </p:grpSpPr>
          <p:grpSp>
            <p:nvGrpSpPr>
              <p:cNvPr id="19465" name="Группа 67"/>
              <p:cNvGrpSpPr>
                <a:grpSpLocks/>
              </p:cNvGrpSpPr>
              <p:nvPr/>
            </p:nvGrpSpPr>
            <p:grpSpPr bwMode="auto">
              <a:xfrm>
                <a:off x="4856132" y="4187199"/>
                <a:ext cx="1611698" cy="1924762"/>
                <a:chOff x="4856132" y="4187199"/>
                <a:chExt cx="1611698" cy="1924762"/>
              </a:xfrm>
            </p:grpSpPr>
            <p:pic>
              <p:nvPicPr>
                <p:cNvPr id="19467" name="Picture 4" descr="F:\для доски\гласный ии.gif"/>
                <p:cNvPicPr>
                  <a:picLocks noChangeAspect="1" noChangeArrowheads="1"/>
                </p:cNvPicPr>
                <p:nvPr/>
              </p:nvPicPr>
              <p:blipFill>
                <a:blip r:embed="rId9" cstate="email"/>
                <a:srcRect/>
                <a:stretch>
                  <a:fillRect/>
                </a:stretch>
              </p:blipFill>
              <p:spPr bwMode="auto">
                <a:xfrm>
                  <a:off x="4856132" y="4187199"/>
                  <a:ext cx="1611698" cy="19247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9468" name="Группа 70"/>
                <p:cNvGrpSpPr>
                  <a:grpSpLocks/>
                </p:cNvGrpSpPr>
                <p:nvPr/>
              </p:nvGrpSpPr>
              <p:grpSpPr bwMode="auto">
                <a:xfrm>
                  <a:off x="5974706" y="4329437"/>
                  <a:ext cx="236065" cy="237536"/>
                  <a:chOff x="5366022" y="1877792"/>
                  <a:chExt cx="691313" cy="654535"/>
                </a:xfrm>
              </p:grpSpPr>
              <p:sp>
                <p:nvSpPr>
                  <p:cNvPr id="88" name="Месяц 87"/>
                  <p:cNvSpPr/>
                  <p:nvPr/>
                </p:nvSpPr>
                <p:spPr>
                  <a:xfrm rot="7081969">
                    <a:off x="5550054" y="2047748"/>
                    <a:ext cx="446629" cy="523151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89" name="Месяц 88"/>
                  <p:cNvSpPr/>
                  <p:nvPr/>
                </p:nvSpPr>
                <p:spPr>
                  <a:xfrm rot="4292088">
                    <a:off x="5488956" y="1754381"/>
                    <a:ext cx="446629" cy="691171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9469" name="Группа 72"/>
                <p:cNvGrpSpPr>
                  <a:grpSpLocks/>
                </p:cNvGrpSpPr>
                <p:nvPr/>
              </p:nvGrpSpPr>
              <p:grpSpPr bwMode="auto">
                <a:xfrm>
                  <a:off x="5114263" y="4376427"/>
                  <a:ext cx="223926" cy="227257"/>
                  <a:chOff x="2846232" y="2007273"/>
                  <a:chExt cx="655763" cy="626211"/>
                </a:xfrm>
              </p:grpSpPr>
              <p:sp>
                <p:nvSpPr>
                  <p:cNvPr id="86" name="Месяц 85"/>
                  <p:cNvSpPr/>
                  <p:nvPr/>
                </p:nvSpPr>
                <p:spPr>
                  <a:xfrm rot="1840851">
                    <a:off x="3083143" y="2127881"/>
                    <a:ext cx="389500" cy="505946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87" name="Месяц 86"/>
                  <p:cNvSpPr/>
                  <p:nvPr/>
                </p:nvSpPr>
                <p:spPr>
                  <a:xfrm rot="4319856" flipV="1">
                    <a:off x="2951476" y="1900667"/>
                    <a:ext cx="446629" cy="656805"/>
                  </a:xfrm>
                  <a:prstGeom prst="moon">
                    <a:avLst/>
                  </a:prstGeom>
                  <a:solidFill>
                    <a:srgbClr val="C40000"/>
                  </a:solidFill>
                  <a:ln>
                    <a:solidFill>
                      <a:srgbClr val="C4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69" name="Прямоугольник 68"/>
              <p:cNvSpPr/>
              <p:nvPr/>
            </p:nvSpPr>
            <p:spPr>
              <a:xfrm>
                <a:off x="5226226" y="4818614"/>
                <a:ext cx="910516" cy="957575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soft" dir="t">
                    <a:rot lat="0" lon="0" rev="10800000"/>
                  </a:lightRig>
                </a:scene3d>
                <a:sp3d>
                  <a:bevelT w="27940" h="12700"/>
                  <a:contourClr>
                    <a:srgbClr val="DDDDDD"/>
                  </a:contourClr>
                </a:sp3d>
              </a:bodyPr>
              <a:lstStyle/>
              <a:p>
                <a:pPr algn="ctr">
                  <a:defRPr/>
                </a:pPr>
                <a:r>
                  <a:rPr lang="ru-RU" sz="7200" b="1" spc="150" dirty="0">
                    <a:ln w="11430"/>
                    <a:solidFill>
                      <a:srgbClr val="F8F8F8"/>
                    </a:solidFill>
                    <a:effectLst>
                      <a:outerShdw blurRad="25400" algn="tl" rotWithShape="0">
                        <a:srgbClr val="000000">
                          <a:alpha val="43000"/>
                        </a:srgbClr>
                      </a:outerShdw>
                    </a:effectLst>
                  </a:rPr>
                  <a:t>И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7325" y="1851184"/>
            <a:ext cx="3440113" cy="108108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359400" y="1860907"/>
            <a:ext cx="3440113" cy="110966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1505" name="Picture 8" descr="обруч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86513" y="5229225"/>
            <a:ext cx="105727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9" descr="ослик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5000" y="3536950"/>
            <a:ext cx="1160463" cy="10795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1507" name="Picture 13" descr="улей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34150" y="3876675"/>
            <a:ext cx="1152525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14" descr="узел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7663" y="5516563"/>
            <a:ext cx="1082675" cy="11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15" descr="уж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49550" y="5556250"/>
            <a:ext cx="1584325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7" descr="автобус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567238" y="5069928"/>
            <a:ext cx="158432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4" descr="аист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465513" y="3905250"/>
            <a:ext cx="86836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10" descr="эскимо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078434" y="3536950"/>
            <a:ext cx="671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3" descr="F:\для доски\картинки\э\эльф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686675" y="5521325"/>
            <a:ext cx="1076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8" name="Picture 7" descr="F:\для доски\картинки\о\остров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824572" y="3304381"/>
            <a:ext cx="12938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Группа 5"/>
          <p:cNvGrpSpPr/>
          <p:nvPr/>
        </p:nvGrpSpPr>
        <p:grpSpPr>
          <a:xfrm>
            <a:off x="6487613" y="804166"/>
            <a:ext cx="2060403" cy="622394"/>
            <a:chOff x="6160792" y="965085"/>
            <a:chExt cx="2571318" cy="760806"/>
          </a:xfrm>
          <a:solidFill>
            <a:schemeClr val="bg1"/>
          </a:solidFill>
        </p:grpSpPr>
        <p:sp>
          <p:nvSpPr>
            <p:cNvPr id="5" name="Прямоугольник 4"/>
            <p:cNvSpPr/>
            <p:nvPr/>
          </p:nvSpPr>
          <p:spPr>
            <a:xfrm>
              <a:off x="6160792" y="965086"/>
              <a:ext cx="857106" cy="76080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7017898" y="965086"/>
              <a:ext cx="857106" cy="760805"/>
            </a:xfrm>
            <a:prstGeom prst="rect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7875004" y="965085"/>
              <a:ext cx="857106" cy="760805"/>
            </a:xfrm>
            <a:prstGeom prst="rect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79443" y="842741"/>
            <a:ext cx="2060403" cy="622394"/>
            <a:chOff x="6160792" y="965085"/>
            <a:chExt cx="2571318" cy="760806"/>
          </a:xfrm>
          <a:solidFill>
            <a:schemeClr val="bg1"/>
          </a:solidFill>
        </p:grpSpPr>
        <p:sp>
          <p:nvSpPr>
            <p:cNvPr id="33" name="Прямоугольник 32"/>
            <p:cNvSpPr/>
            <p:nvPr/>
          </p:nvSpPr>
          <p:spPr>
            <a:xfrm>
              <a:off x="6160792" y="965086"/>
              <a:ext cx="857106" cy="76080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7017898" y="965086"/>
              <a:ext cx="857106" cy="760805"/>
            </a:xfrm>
            <a:prstGeom prst="rect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7875004" y="965085"/>
              <a:ext cx="857106" cy="760805"/>
            </a:xfrm>
            <a:prstGeom prst="rect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21521" name="Picture 20" descr="гласныйаа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244475" y="246063"/>
            <a:ext cx="1357313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522" name="Группа 39"/>
          <p:cNvGrpSpPr>
            <a:grpSpLocks/>
          </p:cNvGrpSpPr>
          <p:nvPr/>
        </p:nvGrpSpPr>
        <p:grpSpPr bwMode="auto">
          <a:xfrm>
            <a:off x="6070600" y="96838"/>
            <a:ext cx="1438275" cy="1706562"/>
            <a:chOff x="7017899" y="149494"/>
            <a:chExt cx="1796759" cy="2086828"/>
          </a:xfrm>
        </p:grpSpPr>
        <p:pic>
          <p:nvPicPr>
            <p:cNvPr id="21525" name="Picture 2" descr="F:\для доски\э.gif"/>
            <p:cNvPicPr>
              <a:picLocks noChangeAspect="1" noChangeArrowheads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7017899" y="149494"/>
              <a:ext cx="1796759" cy="2086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" name="Прямоугольник 41"/>
            <p:cNvSpPr/>
            <p:nvPr/>
          </p:nvSpPr>
          <p:spPr>
            <a:xfrm>
              <a:off x="7668381" y="1052168"/>
              <a:ext cx="575122" cy="648373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21523" name="TextBox 44"/>
          <p:cNvSpPr txBox="1">
            <a:spLocks noChangeArrowheads="1"/>
          </p:cNvSpPr>
          <p:nvPr/>
        </p:nvSpPr>
        <p:spPr bwMode="auto">
          <a:xfrm>
            <a:off x="2812550" y="246063"/>
            <a:ext cx="3675063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Выбери </a:t>
            </a:r>
            <a:r>
              <a:rPr lang="ru-RU" dirty="0" smtClean="0"/>
              <a:t>картинки</a:t>
            </a:r>
            <a:r>
              <a:rPr lang="ru-RU" dirty="0"/>
              <a:t>, названия которых начинаются на звук </a:t>
            </a:r>
            <a:r>
              <a:rPr lang="ru-RU" dirty="0" smtClean="0"/>
              <a:t>          </a:t>
            </a:r>
            <a:r>
              <a:rPr lang="en-US" dirty="0" smtClean="0"/>
              <a:t>[</a:t>
            </a:r>
            <a:r>
              <a:rPr lang="ru-RU" dirty="0"/>
              <a:t>а</a:t>
            </a:r>
            <a:r>
              <a:rPr lang="en-US" dirty="0"/>
              <a:t>]</a:t>
            </a:r>
            <a:r>
              <a:rPr lang="ru-RU" dirty="0"/>
              <a:t> и звук </a:t>
            </a:r>
            <a:r>
              <a:rPr lang="en-US" dirty="0"/>
              <a:t>[</a:t>
            </a:r>
            <a:r>
              <a:rPr lang="ru-RU" dirty="0"/>
              <a:t>э</a:t>
            </a:r>
            <a:r>
              <a:rPr lang="en-US" dirty="0"/>
              <a:t>]</a:t>
            </a:r>
            <a:endParaRPr lang="ru-RU" dirty="0"/>
          </a:p>
        </p:txBody>
      </p:sp>
      <p:pic>
        <p:nvPicPr>
          <p:cNvPr id="1034" name="Picture 10" descr="C:\Users\Росинка\Desktop\арбуз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928" y="5069929"/>
            <a:ext cx="1019175" cy="1095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Росинка\Desktop\сраус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68" y="3342481"/>
            <a:ext cx="1076325" cy="1123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15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15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5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5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48148E-6 L -0.35955 -0.3030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86" y="-1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15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L -0.11024 -0.5354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21" y="-2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15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44444E-6 L 0.00503 -0.2414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-1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96296E-6 L 0.5408 -0.216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31" y="-1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15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96296E-6 L -0.0592 -0.4662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-2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15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22222E-6 L -0.27517 -0.47338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67" y="-2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463" y="1952625"/>
            <a:ext cx="3440112" cy="10795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500688" y="1952625"/>
            <a:ext cx="3473450" cy="107950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2532" name="Picture 7" descr="автобус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67238" y="5027613"/>
            <a:ext cx="1584325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6" descr="арбуз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50988" y="5249863"/>
            <a:ext cx="985837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4" descr="аист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65513" y="3959225"/>
            <a:ext cx="86836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10" descr="эскимо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091488" y="3529013"/>
            <a:ext cx="671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3" descr="F:\для доски\картинки\э\эльф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686675" y="5521325"/>
            <a:ext cx="10763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4950" y="3529013"/>
            <a:ext cx="1036638" cy="109696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2538" name="Picture 7" descr="F:\для доски\картинки\о\остров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814888" y="3408363"/>
            <a:ext cx="1320800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Группа 5"/>
          <p:cNvGrpSpPr/>
          <p:nvPr/>
        </p:nvGrpSpPr>
        <p:grpSpPr>
          <a:xfrm>
            <a:off x="6474194" y="788860"/>
            <a:ext cx="2060403" cy="622394"/>
            <a:chOff x="6160792" y="965085"/>
            <a:chExt cx="2571318" cy="760806"/>
          </a:xfrm>
          <a:solidFill>
            <a:schemeClr val="bg1"/>
          </a:solidFill>
        </p:grpSpPr>
        <p:sp>
          <p:nvSpPr>
            <p:cNvPr id="5" name="Прямоугольник 4"/>
            <p:cNvSpPr/>
            <p:nvPr/>
          </p:nvSpPr>
          <p:spPr>
            <a:xfrm>
              <a:off x="6160792" y="965086"/>
              <a:ext cx="857106" cy="76080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7017898" y="965086"/>
              <a:ext cx="857106" cy="760805"/>
            </a:xfrm>
            <a:prstGeom prst="rect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7875004" y="965085"/>
              <a:ext cx="857106" cy="760805"/>
            </a:xfrm>
            <a:prstGeom prst="rect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56003" y="788862"/>
            <a:ext cx="2060403" cy="622394"/>
            <a:chOff x="6160792" y="965085"/>
            <a:chExt cx="2571318" cy="760806"/>
          </a:xfrm>
          <a:solidFill>
            <a:schemeClr val="bg1"/>
          </a:solidFill>
        </p:grpSpPr>
        <p:sp>
          <p:nvSpPr>
            <p:cNvPr id="33" name="Прямоугольник 32"/>
            <p:cNvSpPr/>
            <p:nvPr/>
          </p:nvSpPr>
          <p:spPr>
            <a:xfrm>
              <a:off x="6160792" y="965086"/>
              <a:ext cx="857106" cy="76080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7017898" y="965086"/>
              <a:ext cx="857106" cy="760805"/>
            </a:xfrm>
            <a:prstGeom prst="rect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7875004" y="965085"/>
              <a:ext cx="857106" cy="760805"/>
            </a:xfrm>
            <a:prstGeom prst="rect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22541" name="Picture 2" descr="F:\для доски\гласный уу.gif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44463" y="104775"/>
            <a:ext cx="1487487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3" descr="F:\для доски\гласный оо.gif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989638" y="76200"/>
            <a:ext cx="1519237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14" descr="узел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58775" y="5191125"/>
            <a:ext cx="884238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4" name="Picture 15" descr="уж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2849563" y="5230813"/>
            <a:ext cx="1484312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5" name="Picture 13" descr="улей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6453188" y="3644900"/>
            <a:ext cx="1182687" cy="110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6" name="TextBox 27"/>
          <p:cNvSpPr txBox="1">
            <a:spLocks noChangeArrowheads="1"/>
          </p:cNvSpPr>
          <p:nvPr/>
        </p:nvSpPr>
        <p:spPr bwMode="auto">
          <a:xfrm>
            <a:off x="2791647" y="327025"/>
            <a:ext cx="367506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/>
              <a:t>Выбери картинки</a:t>
            </a:r>
            <a:r>
              <a:rPr lang="ru-RU" dirty="0"/>
              <a:t>, названия которых начинаются на звук </a:t>
            </a:r>
            <a:r>
              <a:rPr lang="ru-RU" dirty="0" smtClean="0"/>
              <a:t>           </a:t>
            </a:r>
            <a:r>
              <a:rPr lang="en-US" dirty="0" smtClean="0"/>
              <a:t>[</a:t>
            </a:r>
            <a:r>
              <a:rPr lang="ru-RU" dirty="0" smtClean="0"/>
              <a:t>у</a:t>
            </a:r>
            <a:r>
              <a:rPr lang="en-US" dirty="0"/>
              <a:t>]</a:t>
            </a:r>
            <a:r>
              <a:rPr lang="ru-RU" dirty="0"/>
              <a:t> и звук </a:t>
            </a:r>
            <a:r>
              <a:rPr lang="en-US" dirty="0"/>
              <a:t>[</a:t>
            </a:r>
            <a:r>
              <a:rPr lang="ru-RU" dirty="0"/>
              <a:t>о</a:t>
            </a:r>
            <a:r>
              <a:rPr lang="en-US" dirty="0"/>
              <a:t>]</a:t>
            </a:r>
            <a:endParaRPr lang="ru-RU" dirty="0"/>
          </a:p>
        </p:txBody>
      </p:sp>
      <p:pic>
        <p:nvPicPr>
          <p:cNvPr id="22547" name="Picture 9" descr="ослик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1957388" y="3390900"/>
            <a:ext cx="116046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8" name="Picture 8" descr="обруч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6429375" y="5184775"/>
            <a:ext cx="1079500" cy="110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85185E-6 L 0.38802 -0.209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92" y="-10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5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81481E-6 L 0.20053 -0.2138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7" y="-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5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59259E-6 L 0.16302 -0.4729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42" y="-2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5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4444E-6 L -0.69548 -0.2483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4" y="-1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5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-0.17622 -0.4814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19" y="-2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25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1.11111E-6 L 0.25503 -0.4754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43" y="-2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5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25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25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25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25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5078</TotalTime>
  <Words>119</Words>
  <Application>Microsoft Office PowerPoint</Application>
  <PresentationFormat>Экран (4:3)</PresentationFormat>
  <Paragraphs>63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Росинка</dc:creator>
  <cp:lastModifiedBy>User</cp:lastModifiedBy>
  <cp:revision>170</cp:revision>
  <dcterms:created xsi:type="dcterms:W3CDTF">2014-09-01T06:52:38Z</dcterms:created>
  <dcterms:modified xsi:type="dcterms:W3CDTF">2021-11-29T16:29:41Z</dcterms:modified>
</cp:coreProperties>
</file>