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81" r:id="rId3"/>
    <p:sldId id="278" r:id="rId4"/>
    <p:sldId id="257" r:id="rId5"/>
    <p:sldId id="258" r:id="rId6"/>
    <p:sldId id="259" r:id="rId7"/>
    <p:sldId id="279" r:id="rId8"/>
    <p:sldId id="266" r:id="rId9"/>
    <p:sldId id="267" r:id="rId10"/>
    <p:sldId id="268" r:id="rId11"/>
    <p:sldId id="280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704" y="-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868F4-68C1-404F-A448-634C5F7E1D56}" type="datetimeFigureOut">
              <a:rPr lang="ru-RU" smtClean="0"/>
              <a:t>15.11.2020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BDEC9E-32A8-4382-9F88-64DD92C26F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269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DEC9E-32A8-4382-9F88-64DD92C26F9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275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BDEC9E-32A8-4382-9F88-64DD92C26F94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275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6.png"/><Relationship Id="rId4" Type="http://schemas.openxmlformats.org/officeDocument/2006/relationships/image" Target="../media/image7.png"/><Relationship Id="rId9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2" descr="http://www.clipart-fr.com/data/wallpaper/Design/wallpaper_fond_ecran_design_0222.jpg"/>
          <p:cNvPicPr>
            <a:picLocks noChangeAspect="1" noChangeArrowheads="1"/>
          </p:cNvPicPr>
          <p:nvPr userDrawn="1"/>
        </p:nvPicPr>
        <p:blipFill>
          <a:blip r:embed="rId2" cstate="print"/>
          <a:srcRect b="25000"/>
          <a:stretch>
            <a:fillRect/>
          </a:stretch>
        </p:blipFill>
        <p:spPr bwMode="auto">
          <a:xfrm>
            <a:off x="2" y="1"/>
            <a:ext cx="9143998" cy="5143500"/>
          </a:xfrm>
          <a:prstGeom prst="frame">
            <a:avLst>
              <a:gd name="adj1" fmla="val 1158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62" name="Picture 8" descr="http://bristolchiropracticclinic.com/wp-content/uploads/2015/07/sports-massage-.png"/>
          <p:cNvPicPr>
            <a:picLocks noChangeAspect="1" noChangeArrowheads="1"/>
          </p:cNvPicPr>
          <p:nvPr userDrawn="1"/>
        </p:nvPicPr>
        <p:blipFill>
          <a:blip r:embed="rId3" cstate="print">
            <a:lum contrast="-20000"/>
          </a:blip>
          <a:srcRect/>
          <a:stretch>
            <a:fillRect/>
          </a:stretch>
        </p:blipFill>
        <p:spPr bwMode="auto">
          <a:xfrm>
            <a:off x="3393273" y="3286130"/>
            <a:ext cx="2357454" cy="1411892"/>
          </a:xfrm>
          <a:prstGeom prst="rect">
            <a:avLst/>
          </a:prstGeom>
          <a:noFill/>
        </p:spPr>
      </p:pic>
      <p:pic>
        <p:nvPicPr>
          <p:cNvPr id="63" name="Picture 2" descr="http://img.clipartall.com/recount-20clipart-running-clipart-free-510_599.png"/>
          <p:cNvPicPr>
            <a:picLocks noChangeAspect="1" noChangeArrowheads="1"/>
          </p:cNvPicPr>
          <p:nvPr userDrawn="1"/>
        </p:nvPicPr>
        <p:blipFill>
          <a:blip r:embed="rId4" cstate="print">
            <a:lum contrast="40000"/>
          </a:blip>
          <a:srcRect/>
          <a:stretch>
            <a:fillRect/>
          </a:stretch>
        </p:blipFill>
        <p:spPr bwMode="auto">
          <a:xfrm flipH="1">
            <a:off x="2428860" y="3571882"/>
            <a:ext cx="939308" cy="1103227"/>
          </a:xfrm>
          <a:prstGeom prst="rect">
            <a:avLst/>
          </a:prstGeom>
          <a:noFill/>
        </p:spPr>
      </p:pic>
      <p:pic>
        <p:nvPicPr>
          <p:cNvPr id="64" name="Picture 6" descr="http://www.clipartbest.com/cliparts/LiK/4y5/LiK4y56ia.png"/>
          <p:cNvPicPr>
            <a:picLocks noChangeAspect="1" noChangeArrowheads="1"/>
          </p:cNvPicPr>
          <p:nvPr userDrawn="1"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p:blipFill>
        <p:spPr bwMode="auto">
          <a:xfrm>
            <a:off x="5857885" y="3101483"/>
            <a:ext cx="1071570" cy="1541970"/>
          </a:xfrm>
          <a:prstGeom prst="rect">
            <a:avLst/>
          </a:prstGeom>
          <a:noFill/>
        </p:spPr>
      </p:pic>
      <p:pic>
        <p:nvPicPr>
          <p:cNvPr id="65" name="Picture 8" descr="https://thetomatos.com/wp-content/uploads/2016/06/swimmers-clipart-3.png"/>
          <p:cNvPicPr>
            <a:picLocks noChangeAspect="1" noChangeArrowheads="1"/>
          </p:cNvPicPr>
          <p:nvPr userDrawn="1"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p:blipFill>
        <p:spPr bwMode="auto">
          <a:xfrm>
            <a:off x="7000892" y="3714758"/>
            <a:ext cx="1422888" cy="865590"/>
          </a:xfrm>
          <a:prstGeom prst="rect">
            <a:avLst/>
          </a:prstGeom>
          <a:noFill/>
        </p:spPr>
      </p:pic>
      <p:pic>
        <p:nvPicPr>
          <p:cNvPr id="66" name="Picture 16" descr="http://www.clipartbest.com/cliparts/yco/66y/yco66y6ai.png"/>
          <p:cNvPicPr>
            <a:picLocks noChangeAspect="1" noChangeArrowheads="1"/>
          </p:cNvPicPr>
          <p:nvPr userDrawn="1"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p:blipFill>
        <p:spPr bwMode="auto">
          <a:xfrm>
            <a:off x="642910" y="3571882"/>
            <a:ext cx="1542420" cy="1019442"/>
          </a:xfrm>
          <a:prstGeom prst="rect">
            <a:avLst/>
          </a:prstGeom>
          <a:noFill/>
        </p:spPr>
      </p:pic>
      <p:grpSp>
        <p:nvGrpSpPr>
          <p:cNvPr id="67" name="Группа 66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grpSp>
          <p:nvGrpSpPr>
            <p:cNvPr id="68" name="Группа 22"/>
            <p:cNvGrpSpPr/>
            <p:nvPr userDrawn="1"/>
          </p:nvGrpSpPr>
          <p:grpSpPr>
            <a:xfrm>
              <a:off x="0" y="0"/>
              <a:ext cx="9072626" cy="500048"/>
              <a:chOff x="0" y="0"/>
              <a:chExt cx="9072626" cy="500048"/>
            </a:xfrm>
          </p:grpSpPr>
          <p:pic>
            <p:nvPicPr>
              <p:cNvPr id="9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9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9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9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9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9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9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9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9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10" cstate="print"/>
              <a:srcRect r="4341"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69" name="Группа 23"/>
            <p:cNvGrpSpPr/>
            <p:nvPr userDrawn="1"/>
          </p:nvGrpSpPr>
          <p:grpSpPr>
            <a:xfrm>
              <a:off x="0" y="4643452"/>
              <a:ext cx="9072626" cy="500048"/>
              <a:chOff x="0" y="0"/>
              <a:chExt cx="9072626" cy="500048"/>
            </a:xfrm>
          </p:grpSpPr>
          <p:pic>
            <p:nvPicPr>
              <p:cNvPr id="8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8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8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8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8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8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8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8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9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10" cstate="print"/>
              <a:srcRect r="4341"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70" name="Группа 37"/>
            <p:cNvGrpSpPr/>
            <p:nvPr userDrawn="1"/>
          </p:nvGrpSpPr>
          <p:grpSpPr>
            <a:xfrm>
              <a:off x="0" y="500051"/>
              <a:ext cx="500050" cy="4117385"/>
              <a:chOff x="0" y="500051"/>
              <a:chExt cx="500050" cy="4117385"/>
            </a:xfrm>
          </p:grpSpPr>
          <p:grpSp>
            <p:nvGrpSpPr>
              <p:cNvPr id="77" name="Группа 18"/>
              <p:cNvGrpSpPr/>
              <p:nvPr userDrawn="1"/>
            </p:nvGrpSpPr>
            <p:grpSpPr>
              <a:xfrm rot="16200000">
                <a:off x="-1308587" y="1808640"/>
                <a:ext cx="3117225" cy="500048"/>
                <a:chOff x="0" y="0"/>
                <a:chExt cx="3117225" cy="500048"/>
              </a:xfrm>
            </p:grpSpPr>
            <p:pic>
              <p:nvPicPr>
                <p:cNvPr id="79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80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9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81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10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7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71" name="Группа 38"/>
            <p:cNvGrpSpPr/>
            <p:nvPr userDrawn="1"/>
          </p:nvGrpSpPr>
          <p:grpSpPr>
            <a:xfrm rot="10800000">
              <a:off x="8643950" y="500048"/>
              <a:ext cx="500050" cy="4117383"/>
              <a:chOff x="0" y="500053"/>
              <a:chExt cx="500050" cy="4117383"/>
            </a:xfrm>
          </p:grpSpPr>
          <p:grpSp>
            <p:nvGrpSpPr>
              <p:cNvPr id="72" name="Группа 18"/>
              <p:cNvGrpSpPr/>
              <p:nvPr userDrawn="1"/>
            </p:nvGrpSpPr>
            <p:grpSpPr>
              <a:xfrm rot="16200000">
                <a:off x="-1308587" y="1808642"/>
                <a:ext cx="3117225" cy="500048"/>
                <a:chOff x="0" y="0"/>
                <a:chExt cx="3117225" cy="500048"/>
              </a:xfrm>
            </p:grpSpPr>
            <p:pic>
              <p:nvPicPr>
                <p:cNvPr id="74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75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9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76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10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7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448521A-2B1D-4AA1-A186-F101748E4F09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72264" y="4714890"/>
            <a:ext cx="2133600" cy="273844"/>
          </a:xfrm>
          <a:prstGeom prst="rect">
            <a:avLst/>
          </a:prstGeom>
        </p:spPr>
        <p:txBody>
          <a:bodyPr/>
          <a:lstStyle/>
          <a:p>
            <a:fld id="{E1159976-0A48-4EA7-AA12-8D3FDAF9A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448521A-2B1D-4AA1-A186-F101748E4F09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72264" y="4714890"/>
            <a:ext cx="2133600" cy="273844"/>
          </a:xfrm>
          <a:prstGeom prst="rect">
            <a:avLst/>
          </a:prstGeom>
        </p:spPr>
        <p:txBody>
          <a:bodyPr/>
          <a:lstStyle/>
          <a:p>
            <a:fld id="{E1159976-0A48-4EA7-AA12-8D3FDAF9A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6" descr="http://www.clipartbest.com/cliparts/LiK/4y5/LiK4y56ia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p:blipFill>
        <p:spPr bwMode="auto">
          <a:xfrm>
            <a:off x="1285852" y="2428874"/>
            <a:ext cx="885544" cy="1466066"/>
          </a:xfrm>
          <a:prstGeom prst="rect">
            <a:avLst/>
          </a:prstGeom>
          <a:noFill/>
        </p:spPr>
      </p:pic>
      <p:pic>
        <p:nvPicPr>
          <p:cNvPr id="35" name="Picture 32" descr="http://www.clipart-fr.com/data/wallpaper/Design/wallpaper_fond_ecran_design_0222.jpg"/>
          <p:cNvPicPr>
            <a:picLocks noChangeAspect="1" noChangeArrowheads="1"/>
          </p:cNvPicPr>
          <p:nvPr userDrawn="1"/>
        </p:nvPicPr>
        <p:blipFill>
          <a:blip r:embed="rId3" cstate="print"/>
          <a:srcRect b="25000"/>
          <a:stretch>
            <a:fillRect/>
          </a:stretch>
        </p:blipFill>
        <p:spPr bwMode="auto">
          <a:xfrm>
            <a:off x="2" y="1"/>
            <a:ext cx="9143998" cy="5143500"/>
          </a:xfrm>
          <a:prstGeom prst="frame">
            <a:avLst>
              <a:gd name="adj1" fmla="val 1158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grpSp>
        <p:nvGrpSpPr>
          <p:cNvPr id="2" name="Группа 1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grpSp>
          <p:nvGrpSpPr>
            <p:cNvPr id="3" name="Группа 22"/>
            <p:cNvGrpSpPr/>
            <p:nvPr userDrawn="1"/>
          </p:nvGrpSpPr>
          <p:grpSpPr>
            <a:xfrm>
              <a:off x="0" y="0"/>
              <a:ext cx="9072626" cy="500048"/>
              <a:chOff x="0" y="0"/>
              <a:chExt cx="9072626" cy="500048"/>
            </a:xfrm>
          </p:grpSpPr>
          <p:pic>
            <p:nvPicPr>
              <p:cNvPr id="2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2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3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 r="4341"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4" name="Группа 23"/>
            <p:cNvGrpSpPr/>
            <p:nvPr userDrawn="1"/>
          </p:nvGrpSpPr>
          <p:grpSpPr>
            <a:xfrm>
              <a:off x="0" y="4643452"/>
              <a:ext cx="9072626" cy="500048"/>
              <a:chOff x="0" y="0"/>
              <a:chExt cx="9072626" cy="500048"/>
            </a:xfrm>
          </p:grpSpPr>
          <p:pic>
            <p:nvPicPr>
              <p:cNvPr id="1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1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1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2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2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 r="4341"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5" name="Группа 37"/>
            <p:cNvGrpSpPr/>
            <p:nvPr userDrawn="1"/>
          </p:nvGrpSpPr>
          <p:grpSpPr>
            <a:xfrm>
              <a:off x="0" y="500049"/>
              <a:ext cx="500050" cy="4117387"/>
              <a:chOff x="0" y="500049"/>
              <a:chExt cx="500050" cy="4117387"/>
            </a:xfrm>
          </p:grpSpPr>
          <p:grpSp>
            <p:nvGrpSpPr>
              <p:cNvPr id="12" name="Группа 18"/>
              <p:cNvGrpSpPr/>
              <p:nvPr userDrawn="1"/>
            </p:nvGrpSpPr>
            <p:grpSpPr>
              <a:xfrm rot="16200000">
                <a:off x="-1308587" y="1808638"/>
                <a:ext cx="3117225" cy="500048"/>
                <a:chOff x="0" y="0"/>
                <a:chExt cx="3117225" cy="500048"/>
              </a:xfrm>
            </p:grpSpPr>
            <p:pic>
              <p:nvPicPr>
                <p:cNvPr id="14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5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6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1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6" name="Группа 38"/>
            <p:cNvGrpSpPr/>
            <p:nvPr userDrawn="1"/>
          </p:nvGrpSpPr>
          <p:grpSpPr>
            <a:xfrm rot="10800000">
              <a:off x="8643950" y="500048"/>
              <a:ext cx="500050" cy="4117385"/>
              <a:chOff x="0" y="500051"/>
              <a:chExt cx="500050" cy="4117385"/>
            </a:xfrm>
          </p:grpSpPr>
          <p:grpSp>
            <p:nvGrpSpPr>
              <p:cNvPr id="7" name="Группа 18"/>
              <p:cNvGrpSpPr/>
              <p:nvPr userDrawn="1"/>
            </p:nvGrpSpPr>
            <p:grpSpPr>
              <a:xfrm rot="16200000">
                <a:off x="-1308587" y="1808640"/>
                <a:ext cx="3117225" cy="500048"/>
                <a:chOff x="0" y="0"/>
                <a:chExt cx="3117225" cy="500048"/>
              </a:xfrm>
            </p:grpSpPr>
            <p:pic>
              <p:nvPicPr>
                <p:cNvPr id="9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0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1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36" name="Picture 8" descr="http://bristolchiropracticclinic.com/wp-content/uploads/2015/07/sports-massage-.png"/>
          <p:cNvPicPr>
            <a:picLocks noChangeAspect="1" noChangeArrowheads="1"/>
          </p:cNvPicPr>
          <p:nvPr userDrawn="1"/>
        </p:nvPicPr>
        <p:blipFill>
          <a:blip r:embed="rId7" cstate="print">
            <a:lum contrast="-20000"/>
          </a:blip>
          <a:srcRect/>
          <a:stretch>
            <a:fillRect/>
          </a:stretch>
        </p:blipFill>
        <p:spPr bwMode="auto">
          <a:xfrm>
            <a:off x="500034" y="3357568"/>
            <a:ext cx="2222941" cy="134045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8" descr="https://thetomatos.com/wp-content/uploads/2016/06/swimmers-clipart-3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p:blipFill>
        <p:spPr bwMode="auto">
          <a:xfrm>
            <a:off x="1714480" y="3714758"/>
            <a:ext cx="1422888" cy="865590"/>
          </a:xfrm>
          <a:prstGeom prst="rect">
            <a:avLst/>
          </a:prstGeom>
          <a:noFill/>
        </p:spPr>
      </p:pic>
      <p:pic>
        <p:nvPicPr>
          <p:cNvPr id="3" name="Picture 32" descr="http://www.clipart-fr.com/data/wallpaper/Design/wallpaper_fond_ecran_design_0222.jpg"/>
          <p:cNvPicPr>
            <a:picLocks noChangeAspect="1" noChangeArrowheads="1"/>
          </p:cNvPicPr>
          <p:nvPr userDrawn="1"/>
        </p:nvPicPr>
        <p:blipFill>
          <a:blip r:embed="rId3" cstate="print"/>
          <a:srcRect b="25000"/>
          <a:stretch>
            <a:fillRect/>
          </a:stretch>
        </p:blipFill>
        <p:spPr bwMode="auto">
          <a:xfrm>
            <a:off x="2" y="1"/>
            <a:ext cx="9143998" cy="5143500"/>
          </a:xfrm>
          <a:prstGeom prst="frame">
            <a:avLst>
              <a:gd name="adj1" fmla="val 1158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grpSp>
        <p:nvGrpSpPr>
          <p:cNvPr id="4" name="Группа 3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grpSp>
          <p:nvGrpSpPr>
            <p:cNvPr id="5" name="Группа 22"/>
            <p:cNvGrpSpPr/>
            <p:nvPr userDrawn="1"/>
          </p:nvGrpSpPr>
          <p:grpSpPr>
            <a:xfrm>
              <a:off x="0" y="0"/>
              <a:ext cx="9072626" cy="500048"/>
              <a:chOff x="0" y="0"/>
              <a:chExt cx="9072626" cy="500048"/>
            </a:xfrm>
          </p:grpSpPr>
          <p:pic>
            <p:nvPicPr>
              <p:cNvPr id="2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3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3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 r="4341"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6" name="Группа 23"/>
            <p:cNvGrpSpPr/>
            <p:nvPr userDrawn="1"/>
          </p:nvGrpSpPr>
          <p:grpSpPr>
            <a:xfrm>
              <a:off x="0" y="4643452"/>
              <a:ext cx="9072626" cy="500048"/>
              <a:chOff x="0" y="0"/>
              <a:chExt cx="9072626" cy="500048"/>
            </a:xfrm>
          </p:grpSpPr>
          <p:pic>
            <p:nvPicPr>
              <p:cNvPr id="1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2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2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 r="4341"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7" name="Группа 37"/>
            <p:cNvGrpSpPr/>
            <p:nvPr userDrawn="1"/>
          </p:nvGrpSpPr>
          <p:grpSpPr>
            <a:xfrm>
              <a:off x="0" y="500051"/>
              <a:ext cx="500050" cy="4117385"/>
              <a:chOff x="0" y="500051"/>
              <a:chExt cx="500050" cy="4117385"/>
            </a:xfrm>
          </p:grpSpPr>
          <p:grpSp>
            <p:nvGrpSpPr>
              <p:cNvPr id="14" name="Группа 18"/>
              <p:cNvGrpSpPr/>
              <p:nvPr userDrawn="1"/>
            </p:nvGrpSpPr>
            <p:grpSpPr>
              <a:xfrm rot="16200000">
                <a:off x="-1308587" y="1808640"/>
                <a:ext cx="3117225" cy="500048"/>
                <a:chOff x="0" y="0"/>
                <a:chExt cx="3117225" cy="500048"/>
              </a:xfrm>
            </p:grpSpPr>
            <p:pic>
              <p:nvPicPr>
                <p:cNvPr id="16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7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8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1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8" name="Группа 38"/>
            <p:cNvGrpSpPr/>
            <p:nvPr userDrawn="1"/>
          </p:nvGrpSpPr>
          <p:grpSpPr>
            <a:xfrm rot="10800000">
              <a:off x="8643950" y="500048"/>
              <a:ext cx="500050" cy="4117383"/>
              <a:chOff x="0" y="500053"/>
              <a:chExt cx="500050" cy="4117383"/>
            </a:xfrm>
          </p:grpSpPr>
          <p:grpSp>
            <p:nvGrpSpPr>
              <p:cNvPr id="9" name="Группа 18"/>
              <p:cNvGrpSpPr/>
              <p:nvPr userDrawn="1"/>
            </p:nvGrpSpPr>
            <p:grpSpPr>
              <a:xfrm rot="16200000">
                <a:off x="-1308587" y="1808642"/>
                <a:ext cx="3117225" cy="500048"/>
                <a:chOff x="0" y="0"/>
                <a:chExt cx="3117225" cy="500048"/>
              </a:xfrm>
            </p:grpSpPr>
            <p:pic>
              <p:nvPicPr>
                <p:cNvPr id="11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2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3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1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39" name="Picture 2" descr="http://img.clipartall.com/recount-20clipart-running-clipart-free-510_599.png"/>
          <p:cNvPicPr>
            <a:picLocks noChangeAspect="1" noChangeArrowheads="1"/>
          </p:cNvPicPr>
          <p:nvPr userDrawn="1"/>
        </p:nvPicPr>
        <p:blipFill>
          <a:blip r:embed="rId7" cstate="print">
            <a:lum contrast="40000"/>
          </a:blip>
          <a:srcRect/>
          <a:stretch>
            <a:fillRect/>
          </a:stretch>
        </p:blipFill>
        <p:spPr bwMode="auto">
          <a:xfrm rot="21446184" flipH="1">
            <a:off x="598100" y="3486428"/>
            <a:ext cx="848691" cy="996796"/>
          </a:xfrm>
          <a:prstGeom prst="rect">
            <a:avLst/>
          </a:prstGeom>
          <a:noFill/>
        </p:spPr>
      </p:pic>
      <p:pic>
        <p:nvPicPr>
          <p:cNvPr id="37" name="Picture 16" descr="http://www.clipartbest.com/cliparts/yco/66y/yco66y6ai.png"/>
          <p:cNvPicPr>
            <a:picLocks noChangeAspect="1" noChangeArrowheads="1"/>
          </p:cNvPicPr>
          <p:nvPr userDrawn="1"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p:blipFill>
        <p:spPr bwMode="auto">
          <a:xfrm>
            <a:off x="857224" y="3786196"/>
            <a:ext cx="1428760" cy="94432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2" descr="http://img.clipartall.com/recount-20clipart-running-clipart-free-510_599.png"/>
          <p:cNvPicPr>
            <a:picLocks noChangeAspect="1" noChangeArrowheads="1"/>
          </p:cNvPicPr>
          <p:nvPr userDrawn="1"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 rot="21446184" flipH="1">
            <a:off x="7591038" y="3369984"/>
            <a:ext cx="574128" cy="846380"/>
          </a:xfrm>
          <a:prstGeom prst="rect">
            <a:avLst/>
          </a:prstGeom>
          <a:noFill/>
        </p:spPr>
      </p:pic>
      <p:pic>
        <p:nvPicPr>
          <p:cNvPr id="8" name="Picture 32" descr="http://www.clipart-fr.com/data/wallpaper/Design/wallpaper_fond_ecran_design_0222.jpg"/>
          <p:cNvPicPr>
            <a:picLocks noChangeAspect="1" noChangeArrowheads="1"/>
          </p:cNvPicPr>
          <p:nvPr userDrawn="1"/>
        </p:nvPicPr>
        <p:blipFill>
          <a:blip r:embed="rId3" cstate="print"/>
          <a:srcRect b="25000"/>
          <a:stretch>
            <a:fillRect/>
          </a:stretch>
        </p:blipFill>
        <p:spPr bwMode="auto">
          <a:xfrm>
            <a:off x="2" y="1"/>
            <a:ext cx="9143998" cy="5143500"/>
          </a:xfrm>
          <a:prstGeom prst="frame">
            <a:avLst>
              <a:gd name="adj1" fmla="val 1158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grpSp>
        <p:nvGrpSpPr>
          <p:cNvPr id="9" name="Группа 8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grpSp>
          <p:nvGrpSpPr>
            <p:cNvPr id="10" name="Группа 22"/>
            <p:cNvGrpSpPr/>
            <p:nvPr userDrawn="1"/>
          </p:nvGrpSpPr>
          <p:grpSpPr>
            <a:xfrm>
              <a:off x="0" y="0"/>
              <a:ext cx="9072626" cy="500048"/>
              <a:chOff x="0" y="0"/>
              <a:chExt cx="9072626" cy="500048"/>
            </a:xfrm>
          </p:grpSpPr>
          <p:pic>
            <p:nvPicPr>
              <p:cNvPr id="3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3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3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4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4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 r="4341"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11" name="Группа 23"/>
            <p:cNvGrpSpPr/>
            <p:nvPr userDrawn="1"/>
          </p:nvGrpSpPr>
          <p:grpSpPr>
            <a:xfrm>
              <a:off x="0" y="4643452"/>
              <a:ext cx="9072626" cy="500048"/>
              <a:chOff x="0" y="0"/>
              <a:chExt cx="9072626" cy="500048"/>
            </a:xfrm>
          </p:grpSpPr>
          <p:pic>
            <p:nvPicPr>
              <p:cNvPr id="2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2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3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 r="4341"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12" name="Группа 37"/>
            <p:cNvGrpSpPr/>
            <p:nvPr userDrawn="1"/>
          </p:nvGrpSpPr>
          <p:grpSpPr>
            <a:xfrm>
              <a:off x="0" y="500053"/>
              <a:ext cx="500050" cy="4117383"/>
              <a:chOff x="0" y="500053"/>
              <a:chExt cx="500050" cy="4117383"/>
            </a:xfrm>
          </p:grpSpPr>
          <p:grpSp>
            <p:nvGrpSpPr>
              <p:cNvPr id="19" name="Группа 18"/>
              <p:cNvGrpSpPr/>
              <p:nvPr userDrawn="1"/>
            </p:nvGrpSpPr>
            <p:grpSpPr>
              <a:xfrm rot="16200000">
                <a:off x="-1308587" y="1808642"/>
                <a:ext cx="3117225" cy="500048"/>
                <a:chOff x="0" y="0"/>
                <a:chExt cx="3117225" cy="500048"/>
              </a:xfrm>
            </p:grpSpPr>
            <p:pic>
              <p:nvPicPr>
                <p:cNvPr id="21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2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3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2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38"/>
            <p:cNvGrpSpPr/>
            <p:nvPr userDrawn="1"/>
          </p:nvGrpSpPr>
          <p:grpSpPr>
            <a:xfrm rot="10800000">
              <a:off x="8643950" y="500048"/>
              <a:ext cx="500050" cy="4117381"/>
              <a:chOff x="0" y="500055"/>
              <a:chExt cx="500050" cy="4117381"/>
            </a:xfrm>
          </p:grpSpPr>
          <p:grpSp>
            <p:nvGrpSpPr>
              <p:cNvPr id="14" name="Группа 18"/>
              <p:cNvGrpSpPr/>
              <p:nvPr userDrawn="1"/>
            </p:nvGrpSpPr>
            <p:grpSpPr>
              <a:xfrm rot="16200000">
                <a:off x="-1308587" y="1808644"/>
                <a:ext cx="3117225" cy="500048"/>
                <a:chOff x="0" y="0"/>
                <a:chExt cx="3117225" cy="500048"/>
              </a:xfrm>
            </p:grpSpPr>
            <p:pic>
              <p:nvPicPr>
                <p:cNvPr id="16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7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8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1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3" name="Picture 8" descr="https://thetomatos.com/wp-content/uploads/2016/06/swimmers-clipart-3.png"/>
          <p:cNvPicPr>
            <a:picLocks noChangeAspect="1" noChangeArrowheads="1"/>
          </p:cNvPicPr>
          <p:nvPr userDrawn="1"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p:blipFill>
        <p:spPr bwMode="auto">
          <a:xfrm>
            <a:off x="1428727" y="4071948"/>
            <a:ext cx="939459" cy="571504"/>
          </a:xfrm>
          <a:prstGeom prst="rect">
            <a:avLst/>
          </a:prstGeom>
          <a:noFill/>
        </p:spPr>
      </p:pic>
      <p:pic>
        <p:nvPicPr>
          <p:cNvPr id="42" name="Picture 8" descr="http://bristolchiropracticclinic.com/wp-content/uploads/2015/07/sports-massage-.png"/>
          <p:cNvPicPr>
            <a:picLocks noChangeAspect="1" noChangeArrowheads="1"/>
          </p:cNvPicPr>
          <p:nvPr userDrawn="1"/>
        </p:nvPicPr>
        <p:blipFill>
          <a:blip r:embed="rId8" cstate="print">
            <a:lum contrast="-20000"/>
          </a:blip>
          <a:srcRect/>
          <a:stretch>
            <a:fillRect/>
          </a:stretch>
        </p:blipFill>
        <p:spPr bwMode="auto">
          <a:xfrm flipH="1">
            <a:off x="7000892" y="3643320"/>
            <a:ext cx="1749064" cy="1013315"/>
          </a:xfrm>
          <a:prstGeom prst="rect">
            <a:avLst/>
          </a:prstGeom>
          <a:noFill/>
        </p:spPr>
      </p:pic>
      <p:pic>
        <p:nvPicPr>
          <p:cNvPr id="44" name="Picture 6" descr="http://www.clipartbest.com/cliparts/LiK/4y5/LiK4y56ia.png"/>
          <p:cNvPicPr>
            <a:picLocks noChangeAspect="1" noChangeArrowheads="1"/>
          </p:cNvPicPr>
          <p:nvPr userDrawn="1"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p:blipFill>
        <p:spPr bwMode="auto">
          <a:xfrm>
            <a:off x="1285852" y="3357568"/>
            <a:ext cx="690408" cy="1143009"/>
          </a:xfrm>
          <a:prstGeom prst="rect">
            <a:avLst/>
          </a:prstGeom>
          <a:noFill/>
        </p:spPr>
      </p:pic>
      <p:pic>
        <p:nvPicPr>
          <p:cNvPr id="45" name="Picture 16" descr="http://www.clipartbest.com/cliparts/yco/66y/yco66y6ai.png"/>
          <p:cNvPicPr>
            <a:picLocks noChangeAspect="1" noChangeArrowheads="1"/>
          </p:cNvPicPr>
          <p:nvPr userDrawn="1"/>
        </p:nvPicPr>
        <p:blipFill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lum contrast="40000"/>
          </a:blip>
          <a:srcRect/>
          <a:stretch>
            <a:fillRect/>
          </a:stretch>
        </p:blipFill>
        <p:spPr bwMode="auto">
          <a:xfrm>
            <a:off x="500034" y="4000510"/>
            <a:ext cx="963484" cy="63680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2" descr="http://www.clipart-fr.com/data/wallpaper/Design/wallpaper_fond_ecran_design_0222.jpg"/>
          <p:cNvPicPr>
            <a:picLocks noChangeAspect="1" noChangeArrowheads="1"/>
          </p:cNvPicPr>
          <p:nvPr userDrawn="1"/>
        </p:nvPicPr>
        <p:blipFill>
          <a:blip r:embed="rId2" cstate="print"/>
          <a:srcRect b="25000"/>
          <a:stretch>
            <a:fillRect/>
          </a:stretch>
        </p:blipFill>
        <p:spPr bwMode="auto">
          <a:xfrm>
            <a:off x="2" y="1"/>
            <a:ext cx="9143998" cy="5143500"/>
          </a:xfrm>
          <a:prstGeom prst="frame">
            <a:avLst>
              <a:gd name="adj1" fmla="val 1158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  <p:grpSp>
        <p:nvGrpSpPr>
          <p:cNvPr id="11" name="Группа 10"/>
          <p:cNvGrpSpPr/>
          <p:nvPr userDrawn="1"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grpSp>
          <p:nvGrpSpPr>
            <p:cNvPr id="12" name="Группа 22"/>
            <p:cNvGrpSpPr/>
            <p:nvPr userDrawn="1"/>
          </p:nvGrpSpPr>
          <p:grpSpPr>
            <a:xfrm>
              <a:off x="0" y="0"/>
              <a:ext cx="9072626" cy="500048"/>
              <a:chOff x="0" y="0"/>
              <a:chExt cx="9072626" cy="500048"/>
            </a:xfrm>
          </p:grpSpPr>
          <p:pic>
            <p:nvPicPr>
              <p:cNvPr id="35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3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4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4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4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4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 r="4341"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23"/>
            <p:cNvGrpSpPr/>
            <p:nvPr userDrawn="1"/>
          </p:nvGrpSpPr>
          <p:grpSpPr>
            <a:xfrm>
              <a:off x="0" y="4643452"/>
              <a:ext cx="9072626" cy="500048"/>
              <a:chOff x="0" y="0"/>
              <a:chExt cx="9072626" cy="500048"/>
            </a:xfrm>
          </p:grpSpPr>
          <p:pic>
            <p:nvPicPr>
              <p:cNvPr id="26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2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071538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28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071670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29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071802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0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071934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1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072066" y="0"/>
                <a:ext cx="1045555" cy="500048"/>
              </a:xfrm>
              <a:prstGeom prst="rect">
                <a:avLst/>
              </a:prstGeom>
              <a:noFill/>
            </p:spPr>
          </p:pic>
          <p:pic>
            <p:nvPicPr>
              <p:cNvPr id="3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072198" y="0"/>
                <a:ext cx="1091012" cy="500048"/>
              </a:xfrm>
              <a:prstGeom prst="rect">
                <a:avLst/>
              </a:prstGeom>
              <a:noFill/>
            </p:spPr>
          </p:pic>
          <p:pic>
            <p:nvPicPr>
              <p:cNvPr id="33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072330" y="0"/>
                <a:ext cx="1000096" cy="500048"/>
              </a:xfrm>
              <a:prstGeom prst="rect">
                <a:avLst/>
              </a:prstGeom>
              <a:noFill/>
            </p:spPr>
          </p:pic>
          <p:pic>
            <p:nvPicPr>
              <p:cNvPr id="34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 r="4341"/>
              <a:stretch>
                <a:fillRect/>
              </a:stretch>
            </p:blipFill>
            <p:spPr bwMode="auto">
              <a:xfrm>
                <a:off x="8072462" y="0"/>
                <a:ext cx="1000164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14" name="Группа 37"/>
            <p:cNvGrpSpPr/>
            <p:nvPr userDrawn="1"/>
          </p:nvGrpSpPr>
          <p:grpSpPr>
            <a:xfrm>
              <a:off x="0" y="500055"/>
              <a:ext cx="500050" cy="4117381"/>
              <a:chOff x="0" y="500055"/>
              <a:chExt cx="500050" cy="4117381"/>
            </a:xfrm>
          </p:grpSpPr>
          <p:grpSp>
            <p:nvGrpSpPr>
              <p:cNvPr id="21" name="Группа 18"/>
              <p:cNvGrpSpPr/>
              <p:nvPr userDrawn="1"/>
            </p:nvGrpSpPr>
            <p:grpSpPr>
              <a:xfrm rot="16200000">
                <a:off x="-1308587" y="1808644"/>
                <a:ext cx="3117225" cy="500048"/>
                <a:chOff x="0" y="0"/>
                <a:chExt cx="3117225" cy="500048"/>
              </a:xfrm>
            </p:grpSpPr>
            <p:pic>
              <p:nvPicPr>
                <p:cNvPr id="23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4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5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22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  <p:grpSp>
          <p:nvGrpSpPr>
            <p:cNvPr id="15" name="Группа 38"/>
            <p:cNvGrpSpPr/>
            <p:nvPr userDrawn="1"/>
          </p:nvGrpSpPr>
          <p:grpSpPr>
            <a:xfrm rot="10800000">
              <a:off x="8643950" y="500048"/>
              <a:ext cx="500050" cy="4117379"/>
              <a:chOff x="0" y="500057"/>
              <a:chExt cx="500050" cy="4117379"/>
            </a:xfrm>
          </p:grpSpPr>
          <p:grpSp>
            <p:nvGrpSpPr>
              <p:cNvPr id="16" name="Группа 18"/>
              <p:cNvGrpSpPr/>
              <p:nvPr userDrawn="1"/>
            </p:nvGrpSpPr>
            <p:grpSpPr>
              <a:xfrm rot="16200000">
                <a:off x="-1308587" y="1808646"/>
                <a:ext cx="3117225" cy="500048"/>
                <a:chOff x="0" y="0"/>
                <a:chExt cx="3117225" cy="500048"/>
              </a:xfrm>
            </p:grpSpPr>
            <p:pic>
              <p:nvPicPr>
                <p:cNvPr id="18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91012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19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1000100" y="0"/>
                  <a:ext cx="1000096" cy="500048"/>
                </a:xfrm>
                <a:prstGeom prst="rect">
                  <a:avLst/>
                </a:prstGeom>
                <a:noFill/>
              </p:spPr>
            </p:pic>
            <p:pic>
              <p:nvPicPr>
                <p:cNvPr id="20" name="Picture 26" descr="http://clipart-library.com/images/zqiBR4jc5.png"/>
                <p:cNvPicPr>
                  <a:picLocks noChangeAspect="1" noChangeArrowheads="1"/>
                </p:cNvPicPr>
                <p:nvPr userDrawn="1"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2071670" y="0"/>
                  <a:ext cx="1045555" cy="500048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17" name="Picture 26" descr="http://clipart-library.com/images/zqiBR4jc5.png"/>
              <p:cNvPicPr>
                <a:picLocks noChangeAspect="1" noChangeArrowheads="1"/>
              </p:cNvPicPr>
              <p:nvPr userDrawn="1"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6200000">
                <a:off x="-272754" y="3844635"/>
                <a:ext cx="1045555" cy="500048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2" descr="http://www.clipart-fr.com/data/wallpaper/Design/wallpaper_fond_ecran_design_0222.jpg"/>
          <p:cNvPicPr>
            <a:picLocks noChangeAspect="1" noChangeArrowheads="1"/>
          </p:cNvPicPr>
          <p:nvPr userDrawn="1"/>
        </p:nvPicPr>
        <p:blipFill>
          <a:blip r:embed="rId2" cstate="print"/>
          <a:srcRect b="25000"/>
          <a:stretch>
            <a:fillRect/>
          </a:stretch>
        </p:blipFill>
        <p:spPr bwMode="auto">
          <a:xfrm>
            <a:off x="2" y="1"/>
            <a:ext cx="9143998" cy="5143500"/>
          </a:xfrm>
          <a:prstGeom prst="frame">
            <a:avLst>
              <a:gd name="adj1" fmla="val 11580"/>
            </a:avLst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448521A-2B1D-4AA1-A186-F101748E4F09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72264" y="4714890"/>
            <a:ext cx="2133600" cy="273844"/>
          </a:xfrm>
          <a:prstGeom prst="rect">
            <a:avLst/>
          </a:prstGeom>
        </p:spPr>
        <p:txBody>
          <a:bodyPr/>
          <a:lstStyle/>
          <a:p>
            <a:fld id="{E1159976-0A48-4EA7-AA12-8D3FDAF9A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448521A-2B1D-4AA1-A186-F101748E4F09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72264" y="4714890"/>
            <a:ext cx="2133600" cy="273844"/>
          </a:xfrm>
          <a:prstGeom prst="rect">
            <a:avLst/>
          </a:prstGeom>
        </p:spPr>
        <p:txBody>
          <a:bodyPr/>
          <a:lstStyle/>
          <a:p>
            <a:fld id="{E1159976-0A48-4EA7-AA12-8D3FDAF9A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448521A-2B1D-4AA1-A186-F101748E4F09}" type="datetimeFigureOut">
              <a:rPr lang="ru-RU" smtClean="0"/>
              <a:pPr/>
              <a:t>15.11.2020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72264" y="4714890"/>
            <a:ext cx="2133600" cy="273844"/>
          </a:xfrm>
          <a:prstGeom prst="rect">
            <a:avLst/>
          </a:prstGeom>
        </p:spPr>
        <p:txBody>
          <a:bodyPr/>
          <a:lstStyle/>
          <a:p>
            <a:fld id="{E1159976-0A48-4EA7-AA12-8D3FDAF9AD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2" descr="http://www.clipart-fr.com/data/wallpaper/Design/wallpaper_fond_ecran_design_0222.jpg"/>
          <p:cNvPicPr>
            <a:picLocks noChangeAspect="1" noChangeArrowheads="1"/>
          </p:cNvPicPr>
          <p:nvPr userDrawn="1"/>
        </p:nvPicPr>
        <p:blipFill>
          <a:blip r:embed="rId13" cstate="print"/>
          <a:srcRect b="25000"/>
          <a:stretch>
            <a:fillRect/>
          </a:stretch>
        </p:blipFill>
        <p:spPr bwMode="auto">
          <a:xfrm>
            <a:off x="2" y="1"/>
            <a:ext cx="9143998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microsoft.com/office/2007/relationships/hdphoto" Target="../media/hdphoto20.wdp"/><Relationship Id="rId7" Type="http://schemas.openxmlformats.org/officeDocument/2006/relationships/image" Target="../media/image38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21.wdp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microsoft.com/office/2007/relationships/hdphoto" Target="../media/hdphoto22.wdp"/><Relationship Id="rId7" Type="http://schemas.microsoft.com/office/2007/relationships/hdphoto" Target="../media/hdphoto24.wdp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11" Type="http://schemas.openxmlformats.org/officeDocument/2006/relationships/image" Target="../media/image39.png"/><Relationship Id="rId5" Type="http://schemas.microsoft.com/office/2007/relationships/hdphoto" Target="../media/hdphoto23.wdp"/><Relationship Id="rId10" Type="http://schemas.openxmlformats.org/officeDocument/2006/relationships/image" Target="../media/image38.png"/><Relationship Id="rId4" Type="http://schemas.openxmlformats.org/officeDocument/2006/relationships/image" Target="../media/image46.jpeg"/><Relationship Id="rId9" Type="http://schemas.microsoft.com/office/2007/relationships/hdphoto" Target="../media/hdphoto25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26.wdp"/><Relationship Id="rId4" Type="http://schemas.openxmlformats.org/officeDocument/2006/relationships/image" Target="../media/image6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microsoft.com/office/2007/relationships/hdphoto" Target="../media/hdphoto4.wdp"/><Relationship Id="rId4" Type="http://schemas.openxmlformats.org/officeDocument/2006/relationships/image" Target="../media/image18.jpeg"/><Relationship Id="rId9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11" Type="http://schemas.microsoft.com/office/2007/relationships/hdphoto" Target="../media/hdphoto11.wdp"/><Relationship Id="rId5" Type="http://schemas.microsoft.com/office/2007/relationships/hdphoto" Target="../media/hdphoto8.wdp"/><Relationship Id="rId10" Type="http://schemas.openxmlformats.org/officeDocument/2006/relationships/image" Target="../media/image25.jpeg"/><Relationship Id="rId4" Type="http://schemas.openxmlformats.org/officeDocument/2006/relationships/image" Target="../media/image22.jpeg"/><Relationship Id="rId9" Type="http://schemas.microsoft.com/office/2007/relationships/hdphoto" Target="../media/hdphoto10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microsoft.com/office/2007/relationships/hdphoto" Target="../media/hdphoto13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microsoft.com/office/2007/relationships/hdphoto" Target="../media/hdphoto12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15.wdp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microsoft.com/office/2007/relationships/hdphoto" Target="../media/hdphoto17.wdp"/><Relationship Id="rId4" Type="http://schemas.openxmlformats.org/officeDocument/2006/relationships/image" Target="../media/image32.jpeg"/><Relationship Id="rId9" Type="http://schemas.microsoft.com/office/2007/relationships/hdphoto" Target="../media/hdphoto1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627534"/>
            <a:ext cx="75721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МБОУ «СОШ В ПОС.УСТЬ – ОМЧУГ»</a:t>
            </a:r>
          </a:p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ВНЕУРОЧНОЕ МЕРОПРИЯТИЕ ПО ФИЗИЧЕСКОЙ КУЛЬТУРЕ В 6 – Х КЛАССАХ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05178" y="1203597"/>
            <a:ext cx="5336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Спортивный КВН «Здоровье и труд рядом идут!»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Общешкольная акция «За здоровый образ жизни»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33861" y="1995686"/>
            <a:ext cx="35752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    учитель физической культуры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МАТОЛЯК  ЯНА  ВЛАДИМИРОВНА</a:t>
            </a:r>
            <a:endParaRPr lang="ru-RU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636" y="623274"/>
            <a:ext cx="2304256" cy="20423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-1"/>
            <a:ext cx="316835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308" y="623284"/>
            <a:ext cx="3113484" cy="20423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00582" y="3959046"/>
            <a:ext cx="3486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Б С У Ж Д А Е М    В О П Р О С Ы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782658"/>
            <a:ext cx="3528392" cy="1047979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1.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Какие продукты считаются вредными?</a:t>
            </a:r>
            <a:endParaRPr lang="ru-RU" sz="1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2. Как ты считаешь, пользу или вред приносят </a:t>
            </a:r>
            <a:endParaRPr lang="ru-RU" sz="1200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биологические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добавки и энергетические напитки?  </a:t>
            </a:r>
            <a:endParaRPr lang="ru-RU" sz="1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3. Как сохранить правильную осанку?</a:t>
            </a:r>
            <a:endParaRPr lang="ru-RU" sz="1200" dirty="0"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2787774"/>
            <a:ext cx="3744416" cy="1154162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228600" indent="-228600">
              <a:lnSpc>
                <a:spcPct val="115000"/>
              </a:lnSpc>
              <a:buAutoNum type="arabicPeriod"/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Какой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человек считается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здоровым?</a:t>
            </a:r>
          </a:p>
          <a:p>
            <a:pPr marL="228600" indent="-228600">
              <a:lnSpc>
                <a:spcPct val="115000"/>
              </a:lnSpc>
              <a:buAutoNum type="arabicPeriod"/>
            </a:pPr>
            <a:r>
              <a:rPr lang="ru-RU" sz="1200" dirty="0" smtClean="0">
                <a:ea typeface="Calibri"/>
                <a:cs typeface="Times New Roman"/>
              </a:rPr>
              <a:t>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2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Какие признаки здорового образа жизни ты знаешь?</a:t>
            </a:r>
            <a:endParaRPr lang="ru-RU" sz="12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3. Что должен делать человек, чтобы сохранить зрение? </a:t>
            </a:r>
            <a:endParaRPr lang="ru-RU" sz="1200" dirty="0">
              <a:ea typeface="Calibri"/>
              <a:cs typeface="Times New Roman"/>
            </a:endParaRPr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126" y="159724"/>
            <a:ext cx="15367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62899"/>
            <a:ext cx="1122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25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823" y="2630778"/>
            <a:ext cx="2088232" cy="1678662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44126"/>
            <a:ext cx="2304256" cy="1019405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18" y="656563"/>
            <a:ext cx="2232248" cy="2000513"/>
          </a:xfrm>
          <a:prstGeom prst="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19872" y="109798"/>
            <a:ext cx="2520280" cy="432048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Третий этап: основной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762890"/>
            <a:ext cx="3816424" cy="694036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1. 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Здоровым </a:t>
            </a:r>
            <a:r>
              <a:rPr lang="ru-RU" sz="11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100" dirty="0">
                <a:latin typeface="Times New Roman"/>
                <a:ea typeface="Calibri"/>
                <a:cs typeface="Times New Roman"/>
              </a:rPr>
              <a:t>можно назвать человека, 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который  …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latin typeface="Times New Roman"/>
                <a:ea typeface="Calibri"/>
                <a:cs typeface="Times New Roman"/>
              </a:rPr>
              <a:t>2. Признаки здорового образа 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жизни: занятия спортом... 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latin typeface="Times New Roman"/>
                <a:ea typeface="Calibri"/>
                <a:cs typeface="Times New Roman"/>
              </a:rPr>
              <a:t>3. Чтобы сохранить зрение, люди должны 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делать  зарядку …</a:t>
            </a:r>
            <a:endParaRPr lang="ru-RU" sz="1100" dirty="0">
              <a:ea typeface="Calibri"/>
              <a:cs typeface="Times New Roman"/>
            </a:endParaRP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9798"/>
            <a:ext cx="15367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061" y="124796"/>
            <a:ext cx="1122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20072" y="2859782"/>
            <a:ext cx="3312368" cy="1065676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dirty="0">
                <a:latin typeface="Times New Roman"/>
                <a:ea typeface="Calibri"/>
                <a:cs typeface="Times New Roman"/>
              </a:rPr>
              <a:t>1. Вредными считаются продукты, которыми можно 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отравиться...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latin typeface="Times New Roman"/>
                <a:ea typeface="Calibri"/>
                <a:cs typeface="Times New Roman"/>
              </a:rPr>
              <a:t>2. Энергетические напитки приносят 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вред…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latin typeface="Times New Roman"/>
                <a:ea typeface="Calibri"/>
                <a:cs typeface="Times New Roman"/>
              </a:rPr>
              <a:t>3. Чтобы сохранить правильную осанку нужно ровно сидеть за 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партой… 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9225" y="890666"/>
            <a:ext cx="15103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 П Р О С  -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 Т В Е Т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84391" y="3730947"/>
            <a:ext cx="18296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Медицинский работник </a:t>
            </a:r>
          </a:p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вреде биологических </a:t>
            </a:r>
          </a:p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Добавок.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786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314" y="699542"/>
            <a:ext cx="5449878" cy="15976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478" y="2571750"/>
            <a:ext cx="5507657" cy="17212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59534"/>
            <a:ext cx="15367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614" y="3867894"/>
            <a:ext cx="1122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63342"/>
            <a:ext cx="7560840" cy="457200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Капитаны, капитаны… </a:t>
            </a:r>
          </a:p>
          <a:p>
            <a:pPr algn="ctr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капитанов: утренняя зарядка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60232" y="1974067"/>
            <a:ext cx="194636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А П И Т А Н Ы </a:t>
            </a:r>
          </a:p>
          <a:p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 О Л О Д Ц Ы!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296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94906"/>
            <a:ext cx="1445712" cy="16391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21185"/>
            <a:ext cx="1578768" cy="1636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068" y="2355726"/>
            <a:ext cx="3218702" cy="2306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25" y="2347724"/>
            <a:ext cx="2448272" cy="23148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019" y="157634"/>
            <a:ext cx="15367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46" y="163984"/>
            <a:ext cx="1122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771800" y="115248"/>
            <a:ext cx="2808312" cy="360040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«Консультация»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5856" y="802908"/>
            <a:ext cx="2605713" cy="33147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  -  ПОМОЩНИКИ</a:t>
            </a:r>
          </a:p>
          <a:p>
            <a:pPr>
              <a:lnSpc>
                <a:spcPct val="115000"/>
              </a:lnSpc>
            </a:pPr>
            <a:endParaRPr lang="ru-RU" sz="1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Работа </a:t>
            </a: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с баскетбольным мячом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1. Сбоку от </a:t>
            </a:r>
            <a:r>
              <a:rPr lang="ru-RU" sz="1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себя;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2. Бросок в </a:t>
            </a:r>
            <a:r>
              <a:rPr lang="ru-RU" sz="1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кольцо;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3. Передача </a:t>
            </a:r>
            <a:r>
              <a:rPr lang="ru-RU" sz="1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мяча.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Беговые упражнения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1. </a:t>
            </a:r>
            <a:r>
              <a:rPr lang="ru-RU" sz="1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Обувь;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2. Траектория </a:t>
            </a:r>
            <a:r>
              <a:rPr lang="ru-RU" sz="1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движения</a:t>
            </a:r>
            <a:r>
              <a:rPr lang="ru-RU" sz="1200" dirty="0" smtClean="0">
                <a:solidFill>
                  <a:srgbClr val="002060"/>
                </a:solidFill>
                <a:ea typeface="Calibri"/>
                <a:cs typeface="Times New Roman"/>
              </a:rPr>
              <a:t>;</a:t>
            </a:r>
          </a:p>
          <a:p>
            <a:pPr>
              <a:lnSpc>
                <a:spcPct val="115000"/>
              </a:lnSpc>
            </a:pPr>
            <a:r>
              <a:rPr lang="ru-RU" sz="1200" dirty="0" smtClean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  <a:r>
              <a:rPr lang="ru-RU" sz="1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ru-RU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 Команда и бегун.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Работа с 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клюшкой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1. Держи </a:t>
            </a:r>
            <a:r>
              <a:rPr lang="ru-RU" sz="1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клюшку;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2. Траектория </a:t>
            </a:r>
            <a:r>
              <a:rPr lang="ru-RU" sz="12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движения;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2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3. Передача клюшки.</a:t>
            </a:r>
            <a:endParaRPr lang="ru-RU" sz="12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endParaRPr lang="ru-RU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406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72301"/>
            <a:ext cx="2655955" cy="17123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888" y="665058"/>
            <a:ext cx="2504247" cy="17816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7473"/>
            <a:ext cx="15367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00420" y="51470"/>
            <a:ext cx="2592288" cy="486182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Даём   консультацию… 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6012" y="123478"/>
            <a:ext cx="11223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17936" y="2561819"/>
            <a:ext cx="2376151" cy="223368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dirty="0" smtClean="0">
                <a:latin typeface="Times New Roman"/>
                <a:ea typeface="Calibri"/>
                <a:cs typeface="Times New Roman"/>
              </a:rPr>
              <a:t>Беговые упражнения: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latin typeface="Times New Roman"/>
                <a:ea typeface="Calibri"/>
                <a:cs typeface="Times New Roman"/>
              </a:rPr>
              <a:t>1. Проверяю обувь, шнурки должны быть завязаны, 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«липучки» </a:t>
            </a:r>
            <a:r>
              <a:rPr lang="ru-RU" sz="1100" dirty="0">
                <a:latin typeface="Times New Roman"/>
                <a:ea typeface="Calibri"/>
                <a:cs typeface="Times New Roman"/>
              </a:rPr>
              <a:t>застёгнуты.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latin typeface="Times New Roman"/>
                <a:ea typeface="Calibri"/>
                <a:cs typeface="Times New Roman"/>
              </a:rPr>
              <a:t>2. По ходу движения смотрю, чтобы не было лишних предметов. Бегу чётко по своей линии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latin typeface="Times New Roman"/>
                <a:ea typeface="Calibri"/>
                <a:cs typeface="Times New Roman"/>
              </a:rPr>
              <a:t>3. Прибежавший должен обежать команду, чтобы не столкнуться с командой. А команда должна стоять ровно, в колонну по одному. </a:t>
            </a:r>
            <a:endParaRPr lang="ru-RU" sz="1050" dirty="0"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63889" y="718227"/>
            <a:ext cx="2088232" cy="223368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dirty="0">
                <a:latin typeface="Times New Roman"/>
                <a:ea typeface="Calibri"/>
                <a:cs typeface="Times New Roman"/>
              </a:rPr>
              <a:t>Работа с баскетбольным 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мячом:</a:t>
            </a:r>
            <a:endParaRPr lang="ru-RU" sz="1100" dirty="0">
              <a:ea typeface="Calibri"/>
              <a:cs typeface="Times New Roman"/>
            </a:endParaRPr>
          </a:p>
          <a:p>
            <a:pPr marL="228600" indent="-228600">
              <a:lnSpc>
                <a:spcPct val="115000"/>
              </a:lnSpc>
              <a:buAutoNum type="arabicPeriod"/>
            </a:pPr>
            <a:r>
              <a:rPr lang="ru-RU" sz="1100" dirty="0" smtClean="0">
                <a:latin typeface="Times New Roman"/>
                <a:ea typeface="Calibri"/>
                <a:cs typeface="Times New Roman"/>
              </a:rPr>
              <a:t>Мяч </a:t>
            </a:r>
            <a:r>
              <a:rPr lang="ru-RU" sz="1100" dirty="0">
                <a:latin typeface="Times New Roman"/>
                <a:ea typeface="Calibri"/>
                <a:cs typeface="Times New Roman"/>
              </a:rPr>
              <a:t>веду сбоку от себя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,</a:t>
            </a:r>
          </a:p>
          <a:p>
            <a:pPr>
              <a:lnSpc>
                <a:spcPct val="115000"/>
              </a:lnSpc>
            </a:pPr>
            <a:r>
              <a:rPr lang="ru-RU" sz="11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100" dirty="0">
                <a:latin typeface="Times New Roman"/>
                <a:ea typeface="Calibri"/>
                <a:cs typeface="Times New Roman"/>
              </a:rPr>
              <a:t>а не перед собой, чтобы </a:t>
            </a:r>
            <a:endParaRPr lang="ru-RU" sz="1100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100" dirty="0" smtClean="0">
                <a:latin typeface="Times New Roman"/>
                <a:ea typeface="Calibri"/>
                <a:cs typeface="Times New Roman"/>
              </a:rPr>
              <a:t>не </a:t>
            </a:r>
            <a:r>
              <a:rPr lang="ru-RU" sz="1100" dirty="0">
                <a:latin typeface="Times New Roman"/>
                <a:ea typeface="Calibri"/>
                <a:cs typeface="Times New Roman"/>
              </a:rPr>
              <a:t>споткнуться.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latin typeface="Times New Roman"/>
                <a:ea typeface="Calibri"/>
                <a:cs typeface="Times New Roman"/>
              </a:rPr>
              <a:t>2. Бросок  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 делаю</a:t>
            </a:r>
          </a:p>
          <a:p>
            <a:pPr>
              <a:lnSpc>
                <a:spcPct val="115000"/>
              </a:lnSpc>
            </a:pPr>
            <a:r>
              <a:rPr lang="ru-RU" sz="11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100" dirty="0">
                <a:latin typeface="Times New Roman"/>
                <a:ea typeface="Calibri"/>
                <a:cs typeface="Times New Roman"/>
              </a:rPr>
              <a:t>в 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кольцо, </a:t>
            </a:r>
            <a:r>
              <a:rPr lang="ru-RU" sz="1100" dirty="0">
                <a:latin typeface="Times New Roman"/>
                <a:ea typeface="Calibri"/>
                <a:cs typeface="Times New Roman"/>
              </a:rPr>
              <a:t>а не в сторону, </a:t>
            </a:r>
            <a:endParaRPr lang="ru-RU" sz="1100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100" dirty="0" smtClean="0">
                <a:latin typeface="Times New Roman"/>
                <a:ea typeface="Calibri"/>
                <a:cs typeface="Times New Roman"/>
              </a:rPr>
              <a:t>на </a:t>
            </a:r>
            <a:r>
              <a:rPr lang="ru-RU" sz="1100" dirty="0">
                <a:latin typeface="Times New Roman"/>
                <a:ea typeface="Calibri"/>
                <a:cs typeface="Times New Roman"/>
              </a:rPr>
              <a:t>расстоянии от кольца 2 метра.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latin typeface="Times New Roman"/>
                <a:ea typeface="Calibri"/>
                <a:cs typeface="Times New Roman"/>
              </a:rPr>
              <a:t>3. Передаю  мяч в руки игроку, </a:t>
            </a:r>
            <a:endParaRPr lang="ru-RU" sz="1100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100" dirty="0" smtClean="0">
                <a:latin typeface="Times New Roman"/>
                <a:ea typeface="Calibri"/>
                <a:cs typeface="Times New Roman"/>
              </a:rPr>
              <a:t>а </a:t>
            </a:r>
            <a:r>
              <a:rPr lang="ru-RU" sz="1100" dirty="0">
                <a:latin typeface="Times New Roman"/>
                <a:ea typeface="Calibri"/>
                <a:cs typeface="Times New Roman"/>
              </a:rPr>
              <a:t>не кидаю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.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60142" y="2437939"/>
            <a:ext cx="1971697" cy="203902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dirty="0">
                <a:latin typeface="Times New Roman"/>
                <a:ea typeface="Calibri"/>
                <a:cs typeface="Times New Roman"/>
              </a:rPr>
              <a:t>Работа с 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клюшкой: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latin typeface="Times New Roman"/>
                <a:ea typeface="Calibri"/>
                <a:cs typeface="Times New Roman"/>
              </a:rPr>
              <a:t>1. Держи клюшку двумя руками.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latin typeface="Times New Roman"/>
                <a:ea typeface="Calibri"/>
                <a:cs typeface="Times New Roman"/>
              </a:rPr>
              <a:t>2. Будь внимательным, когда бежишь с клюшкой</a:t>
            </a:r>
            <a:r>
              <a:rPr lang="ru-RU" sz="1100" dirty="0" smtClean="0">
                <a:latin typeface="Times New Roman"/>
                <a:ea typeface="Calibri"/>
                <a:cs typeface="Times New Roman"/>
              </a:rPr>
              <a:t>,</a:t>
            </a:r>
          </a:p>
          <a:p>
            <a:pPr>
              <a:lnSpc>
                <a:spcPct val="115000"/>
              </a:lnSpc>
            </a:pPr>
            <a:r>
              <a:rPr lang="ru-RU" sz="11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100" dirty="0">
                <a:latin typeface="Times New Roman"/>
                <a:ea typeface="Calibri"/>
                <a:cs typeface="Times New Roman"/>
              </a:rPr>
              <a:t>не размахивай ей, смотри, чтобы никого на пути не было.</a:t>
            </a:r>
            <a:endParaRPr lang="ru-RU" sz="11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</a:pPr>
            <a:r>
              <a:rPr lang="ru-RU" sz="1100" dirty="0">
                <a:latin typeface="Times New Roman"/>
                <a:ea typeface="Calibri"/>
                <a:cs typeface="Times New Roman"/>
              </a:rPr>
              <a:t>3. Передай клюшку из рук в руки. </a:t>
            </a:r>
            <a:endParaRPr lang="ru-RU" sz="1100" dirty="0">
              <a:ea typeface="Calibri"/>
              <a:cs typeface="Times New Roman"/>
            </a:endParaRP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500" y="2967145"/>
            <a:ext cx="1152128" cy="1606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902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84" y="680078"/>
            <a:ext cx="2437098" cy="2467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506" y="2765693"/>
            <a:ext cx="3449764" cy="15775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687331"/>
            <a:ext cx="1611570" cy="33107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03848" y="94556"/>
            <a:ext cx="2952328" cy="400266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Эстафета «Баскетболист».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3277470"/>
            <a:ext cx="18982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Волонтёры - инструкторы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2730" y="2337476"/>
            <a:ext cx="15519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Быстрота и ловкость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75155" y="4066245"/>
            <a:ext cx="17032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мяч в корзине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524" y="771550"/>
            <a:ext cx="1341437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938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46442"/>
            <a:ext cx="1887321" cy="1808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846441"/>
            <a:ext cx="2047507" cy="1808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812546"/>
            <a:ext cx="6696744" cy="1746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7824" y="75124"/>
            <a:ext cx="3528392" cy="432048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Эстафета  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«Хоккеист».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49441" y="1203598"/>
            <a:ext cx="13592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снова волонтёр</a:t>
            </a:r>
          </a:p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помощь…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14234" y="2277417"/>
            <a:ext cx="18516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Трус не играет в хоккей…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4682926"/>
            <a:ext cx="25351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Разве  хоккей   не   женское   дело?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316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189" y="700435"/>
            <a:ext cx="3327022" cy="14968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7534"/>
            <a:ext cx="2304256" cy="19169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355726"/>
            <a:ext cx="2016224" cy="18663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32800"/>
            <a:ext cx="3384376" cy="17386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69114" y="51470"/>
            <a:ext cx="3600400" cy="451557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Ура! «Шуточная беговая»…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28038" y="1449884"/>
            <a:ext cx="16913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Секретная коробочка?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39952" y="3172225"/>
            <a:ext cx="14355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Бег само собой, а </a:t>
            </a:r>
          </a:p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походку </a:t>
            </a:r>
          </a:p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выработать надо…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95585" y="4292949"/>
            <a:ext cx="1305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я буду магом…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69734" y="4645590"/>
            <a:ext cx="5682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Результативность:   мы   успешно прошли  испытания!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4771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136" y="760273"/>
            <a:ext cx="2439144" cy="16980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79184"/>
            <a:ext cx="4320480" cy="159770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99542"/>
            <a:ext cx="1800200" cy="221985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91352" y="51470"/>
            <a:ext cx="1728192" cy="454370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Флэшмоб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9792" y="1532472"/>
            <a:ext cx="15869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Диск – жокей готов…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85560" y="1348960"/>
            <a:ext cx="14994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Повторяй за нами…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37469" y="3513370"/>
            <a:ext cx="1547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 – ка, все вместе…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303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40388"/>
            <a:ext cx="3960440" cy="11895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40388"/>
            <a:ext cx="2506140" cy="16175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99532"/>
            <a:ext cx="2160240" cy="12511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579" y="2366914"/>
            <a:ext cx="2408484" cy="15729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575" y="2490032"/>
            <a:ext cx="2785841" cy="16705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899591" cy="1250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5776" y="123478"/>
            <a:ext cx="5264122" cy="360040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Четвёртый этап: подведение итогов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51121" y="4587974"/>
            <a:ext cx="4934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 А      З Д О Р О В Ы Й     О Б Р А З       Ж И З Н И !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222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75124"/>
            <a:ext cx="3528392" cy="432048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1F497D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Цель, задачи, этапы</a:t>
            </a:r>
            <a:endParaRPr lang="ru-RU" b="1" dirty="0">
              <a:solidFill>
                <a:srgbClr val="1F497D">
                  <a:lumMod val="60000"/>
                  <a:lumOff val="4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771550"/>
            <a:ext cx="7776864" cy="370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200" b="1" dirty="0">
                <a:latin typeface="Times New Roman" pitchFamily="18" charset="0"/>
                <a:ea typeface="Calibri"/>
                <a:cs typeface="Times New Roman" pitchFamily="18" charset="0"/>
              </a:rPr>
              <a:t>Цель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мероприятия: ознакомление 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с  качествами 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здорового образа жизни, развитие физических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качеств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Задачи</a:t>
            </a:r>
            <a:r>
              <a:rPr lang="ru-RU" sz="1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</a:p>
          <a:p>
            <a:pPr>
              <a:lnSpc>
                <a:spcPct val="115000"/>
              </a:lnSpc>
            </a:pPr>
            <a:r>
              <a:rPr lang="ru-RU" sz="1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Образовательные</a:t>
            </a:r>
          </a:p>
          <a:p>
            <a:pPr>
              <a:lnSpc>
                <a:spcPct val="115000"/>
              </a:lnSpc>
            </a:pPr>
            <a:r>
              <a:rPr lang="ru-RU" sz="1200" smtClean="0">
                <a:latin typeface="Times New Roman" pitchFamily="18" charset="0"/>
                <a:ea typeface="Calibri"/>
                <a:cs typeface="Times New Roman" pitchFamily="18" charset="0"/>
              </a:rPr>
              <a:t>- Учить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ребят планировать свою деятельность, работать с информацией различного вида, составлять устное речевое высказывание </a:t>
            </a:r>
            <a:r>
              <a:rPr lang="ru-RU" sz="1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разработка  сценария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спортивного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КВН, инструкции – алгоритма,   подбор  заданий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по вопросам здорового образа </a:t>
            </a:r>
            <a:r>
              <a:rPr lang="ru-RU" sz="1200" smtClean="0">
                <a:latin typeface="Times New Roman" pitchFamily="18" charset="0"/>
                <a:ea typeface="Calibri"/>
                <a:cs typeface="Times New Roman" pitchFamily="18" charset="0"/>
              </a:rPr>
              <a:t>жизни)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Развивающие</a:t>
            </a:r>
          </a:p>
          <a:p>
            <a:pPr>
              <a:lnSpc>
                <a:spcPct val="115000"/>
              </a:lnSpc>
            </a:pPr>
            <a:r>
              <a:rPr lang="ru-RU" sz="1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-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Развивать творческие и физические качества детей</a:t>
            </a:r>
            <a:endParaRPr lang="ru-RU" sz="12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Воспитательные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-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Воспитывать чувство товарищества, ответственности каждого члена коллектива    </a:t>
            </a:r>
            <a:r>
              <a:rPr lang="ru-RU" sz="1200" dirty="0" smtClean="0">
                <a:latin typeface="Times New Roman"/>
                <a:ea typeface="Times New Roman"/>
              </a:rPr>
              <a:t>через   о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Calibri"/>
              </a:rPr>
              <a:t>беспечение 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Calibri"/>
              </a:rPr>
              <a:t>условий  участия в мероприятии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Calibri"/>
              </a:rPr>
              <a:t>  каждого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Calibri"/>
              </a:rPr>
              <a:t>ученика 6 – х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Calibri"/>
              </a:rPr>
              <a:t>классов в условиях неблагоприятной эпидемиологической обстановки</a:t>
            </a:r>
            <a:endParaRPr lang="ru-RU" sz="12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</a:pPr>
            <a:r>
              <a:rPr lang="ru-RU" sz="1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Этапы</a:t>
            </a:r>
            <a:r>
              <a:rPr lang="ru-RU" sz="1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  <a:endParaRPr lang="ru-RU" sz="1200" b="1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1 этап –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подготовительный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2 этап –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вводный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3 этап –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основной 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4 этап –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заключительный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3307629"/>
            <a:ext cx="2886881" cy="830997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Участники мероприятия: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Волонтёры: 7 учащихся 8 – 9 классов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Команды: 20 учащихся 6 классов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Болельщики: 21  учащийся 6 – 8 классов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5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6686">
            <a:off x="297278" y="511925"/>
            <a:ext cx="2601869" cy="1770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167649"/>
            <a:ext cx="2201853" cy="2432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2787">
            <a:off x="6232298" y="711872"/>
            <a:ext cx="2242271" cy="1993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86514" y="-12547"/>
            <a:ext cx="3566041" cy="369332"/>
          </a:xfrm>
          <a:prstGeom prst="rect">
            <a:avLst/>
          </a:prstGeom>
          <a:solidFill>
            <a:srgbClr val="CCECFF"/>
          </a:solidFill>
          <a:ln>
            <a:solidFill>
              <a:schemeClr val="tx1"/>
            </a:solidFill>
            <a:prstDash val="solid"/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 этап:  подготовительный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2937" y="633783"/>
            <a:ext cx="30672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         Волонтёры:</a:t>
            </a:r>
          </a:p>
          <a:p>
            <a:pPr marL="342900" indent="-342900">
              <a:buAutoNum type="arabicPeriod"/>
            </a:pP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Разработать  сценарий</a:t>
            </a:r>
          </a:p>
          <a:p>
            <a:pPr marL="342900" indent="-342900">
              <a:buAutoNum type="arabicPeriod"/>
            </a:pP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Подобрать варианты заданий</a:t>
            </a:r>
          </a:p>
          <a:p>
            <a:pPr marL="342900" indent="-342900">
              <a:buAutoNum type="arabicPeriod"/>
            </a:pP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Подготовить инструкцию – алгоритм</a:t>
            </a:r>
          </a:p>
          <a:p>
            <a:r>
              <a:rPr lang="ru-RU" sz="1200" b="1" dirty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о правилам поведения на «Спортивном КВН»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12160" y="3384066"/>
            <a:ext cx="2442528" cy="36933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Задание выполнено!!!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30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271" y="974985"/>
            <a:ext cx="2793429" cy="13765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859782"/>
            <a:ext cx="3125364" cy="1211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7784" y="19070"/>
            <a:ext cx="3460243" cy="646331"/>
          </a:xfrm>
          <a:prstGeom prst="rect">
            <a:avLst/>
          </a:prstGeom>
          <a:solidFill>
            <a:srgbClr val="CCECFF"/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этап: подготовительный</a:t>
            </a:r>
          </a:p>
          <a:p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97" y="635695"/>
            <a:ext cx="1859996" cy="17862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901199" y="685885"/>
            <a:ext cx="28083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 smtClean="0">
                <a:solidFill>
                  <a:srgbClr val="1F497D">
                    <a:lumMod val="75000"/>
                  </a:srgbClr>
                </a:solidFill>
              </a:rPr>
              <a:t>Волонтёры:</a:t>
            </a:r>
            <a:endParaRPr lang="ru-RU" sz="1200" b="1" dirty="0">
              <a:solidFill>
                <a:srgbClr val="1F497D">
                  <a:lumMod val="75000"/>
                </a:srgbClr>
              </a:solidFill>
            </a:endParaRPr>
          </a:p>
          <a:p>
            <a:pPr marL="342900" lvl="0" indent="-342900">
              <a:buFontTx/>
              <a:buAutoNum type="arabicPeriod"/>
            </a:pPr>
            <a:r>
              <a:rPr lang="ru-RU" sz="1200" b="1" dirty="0" smtClean="0">
                <a:solidFill>
                  <a:srgbClr val="1F497D">
                    <a:lumMod val="75000"/>
                  </a:srgbClr>
                </a:solidFill>
              </a:rPr>
              <a:t>Ревизия оборудования в спортивном зале и Молодёжном центре</a:t>
            </a:r>
            <a:endParaRPr lang="ru-RU" sz="1200" b="1" dirty="0">
              <a:solidFill>
                <a:srgbClr val="1F497D">
                  <a:lumMod val="75000"/>
                </a:srgbClr>
              </a:solidFill>
            </a:endParaRPr>
          </a:p>
          <a:p>
            <a:pPr marL="342900" lvl="0" indent="-342900">
              <a:buFontTx/>
              <a:buAutoNum type="arabicPeriod"/>
            </a:pPr>
            <a:r>
              <a:rPr lang="ru-RU" sz="1200" b="1" dirty="0" smtClean="0">
                <a:solidFill>
                  <a:srgbClr val="1F497D">
                    <a:lumMod val="75000"/>
                  </a:srgbClr>
                </a:solidFill>
              </a:rPr>
              <a:t>Подготовка оборудования и его размещение в зале</a:t>
            </a:r>
          </a:p>
          <a:p>
            <a:pPr marL="342900" lvl="0" indent="-342900">
              <a:buFontTx/>
              <a:buAutoNum type="arabicPeriod"/>
            </a:pPr>
            <a:r>
              <a:rPr lang="ru-RU" sz="1200" b="1" dirty="0" smtClean="0">
                <a:solidFill>
                  <a:srgbClr val="1F497D">
                    <a:lumMod val="75000"/>
                  </a:srgbClr>
                </a:solidFill>
              </a:rPr>
              <a:t>Подготовка к </a:t>
            </a:r>
            <a:r>
              <a:rPr lang="ru-RU" sz="1200" b="1" smtClean="0">
                <a:solidFill>
                  <a:srgbClr val="1F497D">
                    <a:lumMod val="75000"/>
                  </a:srgbClr>
                </a:solidFill>
              </a:rPr>
              <a:t>музыкальному сопровождению</a:t>
            </a:r>
            <a:endParaRPr lang="ru-RU" sz="1200" b="1" dirty="0">
              <a:solidFill>
                <a:srgbClr val="1F497D">
                  <a:lumMod val="75000"/>
                </a:srgbClr>
              </a:solidFill>
            </a:endParaRPr>
          </a:p>
          <a:p>
            <a:pPr marL="342900" lvl="0" indent="-342900">
              <a:buFontTx/>
              <a:buAutoNum type="arabicPeriod"/>
            </a:pPr>
            <a:endParaRPr lang="ru-RU" sz="1200" b="1" dirty="0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332" y="2067694"/>
            <a:ext cx="2160240" cy="21647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07" t="36745" r="47509" b="31628"/>
          <a:stretch/>
        </p:blipFill>
        <p:spPr bwMode="auto">
          <a:xfrm>
            <a:off x="971600" y="979974"/>
            <a:ext cx="3312368" cy="1595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784" t="57747" r="1" b="19913"/>
          <a:stretch/>
        </p:blipFill>
        <p:spPr bwMode="auto">
          <a:xfrm>
            <a:off x="3347864" y="2879576"/>
            <a:ext cx="3297238" cy="1394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4" y="0"/>
            <a:ext cx="3456384" cy="483518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Подготовительный этап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34955"/>
            <a:ext cx="1478168" cy="1933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678279"/>
            <a:ext cx="20552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10 минут до начала…</a:t>
            </a:r>
            <a:endParaRPr lang="ru-RU" sz="1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192" y="664528"/>
            <a:ext cx="19035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предвкушении победы.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021554"/>
            <a:ext cx="1296144" cy="2217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66702" y="4254242"/>
            <a:ext cx="21622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Болельщики тоже готовятся…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49082" y="2715766"/>
            <a:ext cx="2160335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Результативность:</a:t>
            </a:r>
          </a:p>
          <a:p>
            <a:pPr marL="228600" indent="-228600">
              <a:buAutoNum type="arabicPeriod"/>
            </a:pP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С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портивный зал</a:t>
            </a:r>
          </a:p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подготовлен</a:t>
            </a:r>
          </a:p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2. Болельщики на местах</a:t>
            </a:r>
          </a:p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3. Оборудование обеспечено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16267" y="2475005"/>
            <a:ext cx="15645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детей с ОВЗ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14007"/>
            <a:ext cx="2088232" cy="1224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541" y="630693"/>
            <a:ext cx="1309475" cy="1941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669166"/>
            <a:ext cx="3024336" cy="13689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31790"/>
            <a:ext cx="3071416" cy="10048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0" y="2388865"/>
            <a:ext cx="2869787" cy="9083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16177" y="2111866"/>
            <a:ext cx="18360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Волнительные минуты…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9852" y="-4745"/>
            <a:ext cx="2952328" cy="508670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Второй этап: вводный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88137" y="2550047"/>
            <a:ext cx="17193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Напутственное слово…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60056" y="2068164"/>
            <a:ext cx="15899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Встречаем команды.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68299" y="3971260"/>
            <a:ext cx="10434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Круг почёта. 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38137" y="3363838"/>
            <a:ext cx="753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Готовы…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1088119">
            <a:off x="5200330" y="830782"/>
            <a:ext cx="2808312" cy="914096"/>
          </a:xfrm>
          <a:prstGeom prst="rect">
            <a:avLst/>
          </a:prstGeom>
          <a:ln>
            <a:solidFill>
              <a:srgbClr val="002060"/>
            </a:solidFill>
            <a:beve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Результативность: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Созданы психологически комфортные и безопасные условия проведения спортивного КВН</a:t>
            </a:r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0"/>
            <a:ext cx="3218973" cy="508670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Второй этап: вводный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3970">
            <a:off x="880204" y="961031"/>
            <a:ext cx="2878137" cy="137160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00698">
            <a:off x="2122946" y="2318285"/>
            <a:ext cx="1590675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9115">
            <a:off x="3807056" y="2312257"/>
            <a:ext cx="4658370" cy="1277174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 rot="577424">
            <a:off x="4804355" y="3699701"/>
            <a:ext cx="24434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снова о технике безопасности…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4790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196" y="1131590"/>
            <a:ext cx="2736304" cy="15675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35910"/>
            <a:ext cx="2950594" cy="15631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75656" y="2931790"/>
            <a:ext cx="3311804" cy="899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/>
                <a:ea typeface="Calibri"/>
              </a:rPr>
              <a:t>Девиз: «Один </a:t>
            </a:r>
            <a:r>
              <a:rPr lang="ru-RU" sz="1400" dirty="0">
                <a:latin typeface="Times New Roman"/>
                <a:ea typeface="Calibri"/>
              </a:rPr>
              <a:t>за всех, все – за одного</a:t>
            </a:r>
            <a:r>
              <a:rPr lang="ru-RU" sz="1400" dirty="0" smtClean="0">
                <a:latin typeface="Times New Roman"/>
                <a:ea typeface="Calibri"/>
              </a:rPr>
              <a:t>!»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Приветствие: «Мы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желаем вам успеха!».</a:t>
            </a:r>
            <a:endParaRPr lang="ru-RU" sz="1200" dirty="0">
              <a:ea typeface="Calibri"/>
              <a:cs typeface="Times New Roman"/>
            </a:endParaRPr>
          </a:p>
          <a:p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51470"/>
            <a:ext cx="3024336" cy="457200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Третий этап: основной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33771" y="618242"/>
            <a:ext cx="1051891" cy="33855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«Силачи»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72495" y="622538"/>
            <a:ext cx="1472967" cy="33855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«Здоровячки»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10995" y="2931790"/>
            <a:ext cx="3255058" cy="555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/>
                <a:ea typeface="Calibri"/>
              </a:rPr>
              <a:t>Девиз: «В </a:t>
            </a:r>
            <a:r>
              <a:rPr lang="ru-RU" sz="1400" dirty="0">
                <a:latin typeface="Times New Roman"/>
                <a:ea typeface="Calibri"/>
              </a:rPr>
              <a:t>здоровом теле здоровый дух</a:t>
            </a:r>
            <a:r>
              <a:rPr lang="ru-RU" sz="1400" dirty="0" smtClean="0">
                <a:latin typeface="Times New Roman"/>
                <a:ea typeface="Calibri"/>
              </a:rPr>
              <a:t>»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Приветствие: «Будьте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здоровы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!».</a:t>
            </a:r>
            <a:endParaRPr lang="ru-RU" sz="1200" dirty="0">
              <a:ea typeface="Calibri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5782" y="3732738"/>
            <a:ext cx="37112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 О М А Ш Н Е </a:t>
            </a:r>
            <a:r>
              <a:rPr lang="ru-RU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З А Д А Н И Е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064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07904" y="123478"/>
            <a:ext cx="2429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Третий этап: основной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45" y="771550"/>
            <a:ext cx="2692027" cy="12874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422" y="662088"/>
            <a:ext cx="3213985" cy="1390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686" y="2468392"/>
            <a:ext cx="4138690" cy="17595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369055"/>
            <a:ext cx="2558995" cy="2187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19872" y="966470"/>
            <a:ext cx="926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рубеж…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34455" y="1118737"/>
            <a:ext cx="9525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Становись! 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944" y="2179049"/>
            <a:ext cx="21296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Стопроцентная готовность … 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91947" y="2062225"/>
            <a:ext cx="15388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Волонтёры с нами…</a:t>
            </a:r>
            <a:endParaRPr lang="ru-RU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726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877</TotalTime>
  <Words>898</Words>
  <Application>Microsoft Office PowerPoint</Application>
  <PresentationFormat>Экран (16:9)</PresentationFormat>
  <Paragraphs>152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User2</cp:lastModifiedBy>
  <cp:revision>119</cp:revision>
  <cp:lastPrinted>2020-11-14T04:10:01Z</cp:lastPrinted>
  <dcterms:created xsi:type="dcterms:W3CDTF">2017-04-23T19:09:40Z</dcterms:created>
  <dcterms:modified xsi:type="dcterms:W3CDTF">2020-11-15T03:13:23Z</dcterms:modified>
</cp:coreProperties>
</file>