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4.xml" ContentType="application/vnd.openxmlformats-officedocument.presentationml.comments+xml"/>
  <Override PartName="/ppt/comments/comment15.xml" ContentType="application/vnd.openxmlformats-officedocument.presentationml.comments+xml"/>
  <Override PartName="/ppt/comments/comment16.xml" ContentType="application/vnd.openxmlformats-officedocument.presentationml.comments+xml"/>
  <Override PartName="/ppt/comments/comment17.xml" ContentType="application/vnd.openxmlformats-officedocument.presentationml.comments+xml"/>
  <Override PartName="/ppt/comments/comment18.xml" ContentType="application/vnd.openxmlformats-officedocument.presentationml.comments+xml"/>
  <Override PartName="/ppt/comments/comment19.xml" ContentType="application/vnd.openxmlformats-officedocument.presentationml.comments+xml"/>
  <Override PartName="/ppt/comments/comment20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83" r:id="rId5"/>
    <p:sldId id="260" r:id="rId6"/>
    <p:sldId id="261" r:id="rId7"/>
    <p:sldId id="262" r:id="rId8"/>
    <p:sldId id="263" r:id="rId9"/>
    <p:sldId id="286" r:id="rId10"/>
    <p:sldId id="287" r:id="rId11"/>
    <p:sldId id="282" r:id="rId12"/>
    <p:sldId id="258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59" r:id="rId32"/>
    <p:sldId id="284" r:id="rId33"/>
  </p:sldIdLst>
  <p:sldSz cx="9144000" cy="6858000" type="screen4x3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Rock" initials="A" lastIdx="22" clrIdx="0">
    <p:extLst>
      <p:ext uri="{19B8F6BF-5375-455C-9EA6-DF929625EA0E}">
        <p15:presenceInfo xmlns:p15="http://schemas.microsoft.com/office/powerpoint/2012/main" userId="ASRoc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9:15.645" idx="22">
    <p:pos x="10" y="10"/>
    <p:text>По щелчку НА ЗАГЛОВКЕ ФАЙЛА начинается обратный отсчёт времени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16.063" idx="11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21.300" idx="12">
    <p:pos x="3796" y="2234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24.997" idx="13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27.444" idx="14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29.374" idx="15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31.650" idx="16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36.157" idx="17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37.798" idx="18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39.535" idx="19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42.304" idx="20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4:16.691" idx="3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8:35.494" idx="21">
    <p:pos x="10" y="10"/>
    <p:text>По щелчку пол текстом вопроса начинает проявляться полоса. Как только полоса проявится полностью - время работы управляющих банками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6:46.697" idx="4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6:55.508" idx="5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00.479" idx="6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07.322" idx="7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09.236" idx="8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11.253" idx="9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03T14:17:13.241" idx="10">
    <p:pos x="10" y="10"/>
    <p:text>По щелчку пол текстом вопроса начинает проявляться полоса. Как только полоса проявится полностью - время вышло.</p:text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2514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996880"/>
            <a:ext cx="6400800" cy="9605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680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227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86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894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332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101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373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367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934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300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6031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25760"/>
            <a:ext cx="620303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8335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97BF4-156B-4779-BC8E-AF48189D0F7C}" type="datetimeFigureOut">
              <a:rPr lang="ru-RU" smtClean="0"/>
              <a:pPr/>
              <a:t>03.02.2021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42DF4-EF26-4E6D-9CCE-55A3F61C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94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4.xml"/><Relationship Id="rId18" Type="http://schemas.openxmlformats.org/officeDocument/2006/relationships/slide" Target="slide29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12" Type="http://schemas.openxmlformats.org/officeDocument/2006/relationships/slide" Target="slide23.xml"/><Relationship Id="rId17" Type="http://schemas.openxmlformats.org/officeDocument/2006/relationships/slide" Target="slide28.xml"/><Relationship Id="rId2" Type="http://schemas.openxmlformats.org/officeDocument/2006/relationships/slide" Target="slide13.xml"/><Relationship Id="rId16" Type="http://schemas.openxmlformats.org/officeDocument/2006/relationships/slide" Target="slide27.xml"/><Relationship Id="rId20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2.xml"/><Relationship Id="rId5" Type="http://schemas.openxmlformats.org/officeDocument/2006/relationships/slide" Target="slide16.xml"/><Relationship Id="rId15" Type="http://schemas.openxmlformats.org/officeDocument/2006/relationships/slide" Target="slide26.xml"/><Relationship Id="rId10" Type="http://schemas.openxmlformats.org/officeDocument/2006/relationships/slide" Target="slide21.xml"/><Relationship Id="rId19" Type="http://schemas.openxmlformats.org/officeDocument/2006/relationships/slide" Target="slide30.xml"/><Relationship Id="rId4" Type="http://schemas.openxmlformats.org/officeDocument/2006/relationships/slide" Target="slide15.xml"/><Relationship Id="rId9" Type="http://schemas.openxmlformats.org/officeDocument/2006/relationships/slide" Target="slide20.xml"/><Relationship Id="rId14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6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8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9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Финансы в нашей жизни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– деловая игра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2" name="AutoShape 2" descr="https://s.yimg.com/ny/api/res/1.2/FXbOrp3QMQdhtO59.c_SqQ--/YXBwaWQ9aGlnaGxhbmRlcjt3PTEyODA7aD05ODkuODY2NjY2NjY2NjY2Nw--/https:/s.yimg.com/uu/api/res/1.2/ElHxxSUcAVflvBl6.aPxTA--~B/aD0xMjE4O3c9MTU3NTtzbT0xO2FwcGlkPXl0YWNoeW9u/http:/media.zenfs.com/en-GB/homerun/international_business_times_news_7/9bab1b3c3922b162fc4d506e9cadc1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https://s.yimg.com/ny/api/res/1.2/FXbOrp3QMQdhtO59.c_SqQ--/YXBwaWQ9aGlnaGxhbmRlcjt3PTEyODA7aD05ODkuODY2NjY2NjY2NjY2Nw--/https:/s.yimg.com/uu/api/res/1.2/ElHxxSUcAVflvBl6.aPxTA--~B/aD0xMjE4O3c9MTU3NTtzbT0xO2FwcGlkPXl0YWNoeW9u/http:/media.zenfs.com/en-GB/homerun/international_business_times_news_7/9bab1b3c3922b162fc4d506e9cadc137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https://omvesti.ru/wp-content/uploads/2018/01/money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0" y="476672"/>
            <a:ext cx="9133420" cy="6093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9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Подтверждение лицензии</a:t>
            </a:r>
            <a:endParaRPr lang="ru-RU" b="1" dirty="0"/>
          </a:p>
        </p:txBody>
      </p:sp>
      <p:pic>
        <p:nvPicPr>
          <p:cNvPr id="1026" name="Picture 2" descr="Сбербан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157192"/>
            <a:ext cx="1584176" cy="4104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028" name="Picture 4" descr="Банк ВТ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221088"/>
            <a:ext cx="1224136" cy="4340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030" name="Picture 6" descr="Тинькофф Бан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5157192"/>
            <a:ext cx="1630769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1032" name="Picture 8" descr="Почта Бан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221088"/>
            <a:ext cx="1375420" cy="662702"/>
          </a:xfrm>
          <a:prstGeom prst="rect">
            <a:avLst/>
          </a:prstGeom>
          <a:noFill/>
        </p:spPr>
      </p:pic>
      <p:pic>
        <p:nvPicPr>
          <p:cNvPr id="1034" name="Picture 10" descr="Московский Индустриальный Бан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149080"/>
            <a:ext cx="1475656" cy="3622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25" name="TextBox 24"/>
          <p:cNvSpPr txBox="1"/>
          <p:nvPr/>
        </p:nvSpPr>
        <p:spPr>
          <a:xfrm>
            <a:off x="683568" y="2852936"/>
            <a:ext cx="7344816" cy="121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2        4         6         7        9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Подтверждение лицензии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55576" y="1844824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Командам по очереди задаются вопросы, за каждый правильный ответ – 1 тысяча рублей.</a:t>
            </a:r>
          </a:p>
          <a:p>
            <a:pPr algn="ctr"/>
            <a:r>
              <a:rPr lang="ru-RU" sz="4000" dirty="0" smtClean="0"/>
              <a:t>Время на обдумывание ответа – 10 секунд</a:t>
            </a:r>
            <a:endParaRPr lang="ru-RU" sz="4000" dirty="0"/>
          </a:p>
        </p:txBody>
      </p:sp>
      <p:sp>
        <p:nvSpPr>
          <p:cNvPr id="16" name="Овал 15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10</a:t>
            </a:r>
            <a:endParaRPr lang="ru-RU" sz="8800" b="1" dirty="0"/>
          </a:p>
        </p:txBody>
      </p:sp>
      <p:sp>
        <p:nvSpPr>
          <p:cNvPr id="19" name="Овал 18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9</a:t>
            </a:r>
            <a:endParaRPr lang="ru-RU" sz="8800" b="1" dirty="0"/>
          </a:p>
        </p:txBody>
      </p:sp>
      <p:sp>
        <p:nvSpPr>
          <p:cNvPr id="20" name="Овал 19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8</a:t>
            </a:r>
            <a:endParaRPr lang="ru-RU" sz="8800" b="1" dirty="0"/>
          </a:p>
        </p:txBody>
      </p:sp>
      <p:sp>
        <p:nvSpPr>
          <p:cNvPr id="21" name="Овал 20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7</a:t>
            </a:r>
            <a:endParaRPr lang="ru-RU" sz="8800" b="1" dirty="0"/>
          </a:p>
        </p:txBody>
      </p:sp>
      <p:sp>
        <p:nvSpPr>
          <p:cNvPr id="22" name="Овал 21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6</a:t>
            </a:r>
            <a:endParaRPr lang="ru-RU" sz="8800" b="1" dirty="0"/>
          </a:p>
        </p:txBody>
      </p:sp>
      <p:sp>
        <p:nvSpPr>
          <p:cNvPr id="23" name="Овал 22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5</a:t>
            </a:r>
            <a:endParaRPr lang="ru-RU" sz="8800" b="1" dirty="0"/>
          </a:p>
        </p:txBody>
      </p:sp>
      <p:sp>
        <p:nvSpPr>
          <p:cNvPr id="24" name="Овал 23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4</a:t>
            </a:r>
            <a:endParaRPr lang="ru-RU" sz="8800" b="1" dirty="0"/>
          </a:p>
        </p:txBody>
      </p:sp>
      <p:sp>
        <p:nvSpPr>
          <p:cNvPr id="26" name="Овал 25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3</a:t>
            </a:r>
            <a:endParaRPr lang="ru-RU" sz="8800" b="1" dirty="0"/>
          </a:p>
        </p:txBody>
      </p:sp>
      <p:sp>
        <p:nvSpPr>
          <p:cNvPr id="27" name="Овал 26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2</a:t>
            </a:r>
            <a:endParaRPr lang="ru-RU" sz="8800" b="1" dirty="0"/>
          </a:p>
        </p:txBody>
      </p:sp>
      <p:sp>
        <p:nvSpPr>
          <p:cNvPr id="28" name="Овал 27"/>
          <p:cNvSpPr/>
          <p:nvPr/>
        </p:nvSpPr>
        <p:spPr>
          <a:xfrm>
            <a:off x="683568" y="4437112"/>
            <a:ext cx="2232248" cy="20882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1</a:t>
            </a:r>
            <a:endParaRPr lang="ru-RU" sz="8800" b="1" dirty="0"/>
          </a:p>
        </p:txBody>
      </p:sp>
      <p:sp>
        <p:nvSpPr>
          <p:cNvPr id="15" name="Управляющая кнопка: домой 14">
            <a:hlinkClick r:id="rId2" action="ppaction://hlinksldjump" highlightClick="1"/>
          </p:cNvPr>
          <p:cNvSpPr/>
          <p:nvPr/>
        </p:nvSpPr>
        <p:spPr>
          <a:xfrm>
            <a:off x="7740352" y="5373216"/>
            <a:ext cx="1224136" cy="108012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6" grpId="0" animBg="1"/>
      <p:bldP spid="19" grpId="1" animBg="1"/>
      <p:bldP spid="20" grpId="1" animBg="1"/>
      <p:bldP spid="21" grpId="0" animBg="1"/>
      <p:bldP spid="22" grpId="0" animBg="1"/>
      <p:bldP spid="23" grpId="1" animBg="1"/>
      <p:bldP spid="24" grpId="1" animBg="1"/>
      <p:bldP spid="26" grpId="1" animBg="1"/>
      <p:bldP spid="27" grpId="1" animBg="1"/>
      <p:bldP spid="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sp>
        <p:nvSpPr>
          <p:cNvPr id="26" name="Управляющая кнопка: настраиваемая 25">
            <a:hlinkClick r:id="rId2" action="ppaction://hlinksldjump" highlightClick="1"/>
          </p:cNvPr>
          <p:cNvSpPr/>
          <p:nvPr/>
        </p:nvSpPr>
        <p:spPr>
          <a:xfrm>
            <a:off x="2987824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dirty="0"/>
          </a:p>
        </p:txBody>
      </p:sp>
      <p:sp>
        <p:nvSpPr>
          <p:cNvPr id="27" name="Управляющая кнопка: настраиваемая 26">
            <a:hlinkClick r:id="rId3" action="ppaction://hlinksldjump" highlightClick="1"/>
          </p:cNvPr>
          <p:cNvSpPr/>
          <p:nvPr/>
        </p:nvSpPr>
        <p:spPr>
          <a:xfrm>
            <a:off x="3995936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dirty="0"/>
          </a:p>
        </p:txBody>
      </p:sp>
      <p:sp>
        <p:nvSpPr>
          <p:cNvPr id="28" name="Управляющая кнопка: настраиваемая 27">
            <a:hlinkClick r:id="rId4" action="ppaction://hlinksldjump" highlightClick="1"/>
          </p:cNvPr>
          <p:cNvSpPr/>
          <p:nvPr/>
        </p:nvSpPr>
        <p:spPr>
          <a:xfrm>
            <a:off x="5004048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29" name="Управляющая кнопка: настраиваемая 28">
            <a:hlinkClick r:id="rId5" action="ppaction://hlinksldjump" highlightClick="1"/>
          </p:cNvPr>
          <p:cNvSpPr/>
          <p:nvPr/>
        </p:nvSpPr>
        <p:spPr>
          <a:xfrm>
            <a:off x="6012160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0" name="Управляющая кнопка: настраиваемая 29">
            <a:hlinkClick r:id="rId6" action="ppaction://hlinksldjump" highlightClick="1"/>
          </p:cNvPr>
          <p:cNvSpPr/>
          <p:nvPr/>
        </p:nvSpPr>
        <p:spPr>
          <a:xfrm>
            <a:off x="7020272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1" name="Управляющая кнопка: настраиваемая 30">
            <a:hlinkClick r:id="rId7" action="ppaction://hlinksldjump" highlightClick="1"/>
          </p:cNvPr>
          <p:cNvSpPr/>
          <p:nvPr/>
        </p:nvSpPr>
        <p:spPr>
          <a:xfrm>
            <a:off x="8028384" y="1844824"/>
            <a:ext cx="936104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32" name="Управляющая кнопка: настраиваемая 31">
            <a:hlinkClick r:id="rId8" action="ppaction://hlinksldjump" highlightClick="1"/>
          </p:cNvPr>
          <p:cNvSpPr/>
          <p:nvPr/>
        </p:nvSpPr>
        <p:spPr>
          <a:xfrm>
            <a:off x="2987824" y="2924944"/>
            <a:ext cx="1080120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33" name="Управляющая кнопка: настраиваемая 32">
            <a:hlinkClick r:id="rId9" action="ppaction://hlinksldjump" highlightClick="1"/>
          </p:cNvPr>
          <p:cNvSpPr/>
          <p:nvPr/>
        </p:nvSpPr>
        <p:spPr>
          <a:xfrm>
            <a:off x="4211960" y="2924944"/>
            <a:ext cx="1080120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36" name="Управляющая кнопка: настраиваемая 35">
            <a:hlinkClick r:id="rId10" action="ppaction://hlinksldjump" highlightClick="1"/>
          </p:cNvPr>
          <p:cNvSpPr/>
          <p:nvPr/>
        </p:nvSpPr>
        <p:spPr>
          <a:xfrm>
            <a:off x="5436096" y="2924944"/>
            <a:ext cx="1080120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37" name="Управляющая кнопка: настраиваемая 36">
            <a:hlinkClick r:id="rId11" action="ppaction://hlinksldjump" highlightClick="1"/>
          </p:cNvPr>
          <p:cNvSpPr/>
          <p:nvPr/>
        </p:nvSpPr>
        <p:spPr>
          <a:xfrm>
            <a:off x="6660232" y="2924944"/>
            <a:ext cx="1080120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38" name="Управляющая кнопка: настраиваемая 37">
            <a:hlinkClick r:id="rId12" action="ppaction://hlinksldjump" highlightClick="1"/>
          </p:cNvPr>
          <p:cNvSpPr/>
          <p:nvPr/>
        </p:nvSpPr>
        <p:spPr>
          <a:xfrm>
            <a:off x="7884368" y="2924944"/>
            <a:ext cx="1080120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39" name="Управляющая кнопка: настраиваемая 38">
            <a:hlinkClick r:id="rId13" action="ppaction://hlinksldjump" highlightClick="1"/>
          </p:cNvPr>
          <p:cNvSpPr/>
          <p:nvPr/>
        </p:nvSpPr>
        <p:spPr>
          <a:xfrm>
            <a:off x="2987824" y="4005064"/>
            <a:ext cx="1368152" cy="864096"/>
          </a:xfrm>
          <a:prstGeom prst="actionButtonBlank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3" name="Управляющая кнопка: настраиваемая 42">
            <a:hlinkClick r:id="rId14" action="ppaction://hlinksldjump" highlightClick="1"/>
          </p:cNvPr>
          <p:cNvSpPr/>
          <p:nvPr/>
        </p:nvSpPr>
        <p:spPr>
          <a:xfrm>
            <a:off x="4499992" y="4005064"/>
            <a:ext cx="1368152" cy="864096"/>
          </a:xfrm>
          <a:prstGeom prst="actionButtonBlank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44" name="Управляющая кнопка: настраиваемая 43">
            <a:hlinkClick r:id="rId15" action="ppaction://hlinksldjump" highlightClick="1"/>
          </p:cNvPr>
          <p:cNvSpPr/>
          <p:nvPr/>
        </p:nvSpPr>
        <p:spPr>
          <a:xfrm>
            <a:off x="6012160" y="4005064"/>
            <a:ext cx="1368152" cy="864096"/>
          </a:xfrm>
          <a:prstGeom prst="actionButtonBlank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45" name="Управляющая кнопка: настраиваемая 44">
            <a:hlinkClick r:id="rId16" action="ppaction://hlinksldjump" highlightClick="1"/>
          </p:cNvPr>
          <p:cNvSpPr/>
          <p:nvPr/>
        </p:nvSpPr>
        <p:spPr>
          <a:xfrm>
            <a:off x="7524328" y="4005064"/>
            <a:ext cx="1368152" cy="864096"/>
          </a:xfrm>
          <a:prstGeom prst="actionButtonBlank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46" name="Управляющая кнопка: настраиваемая 45">
            <a:hlinkClick r:id="rId17" action="ppaction://hlinksldjump" highlightClick="1"/>
          </p:cNvPr>
          <p:cNvSpPr/>
          <p:nvPr/>
        </p:nvSpPr>
        <p:spPr>
          <a:xfrm>
            <a:off x="2987824" y="5157192"/>
            <a:ext cx="1872208" cy="864096"/>
          </a:xfrm>
          <a:prstGeom prst="actionButtonBlank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47" name="Управляющая кнопка: настраиваемая 46">
            <a:hlinkClick r:id="rId18" action="ppaction://hlinksldjump" highlightClick="1"/>
          </p:cNvPr>
          <p:cNvSpPr/>
          <p:nvPr/>
        </p:nvSpPr>
        <p:spPr>
          <a:xfrm>
            <a:off x="5004048" y="5157192"/>
            <a:ext cx="1872208" cy="864096"/>
          </a:xfrm>
          <a:prstGeom prst="actionButtonBlank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48" name="Управляющая кнопка: настраиваемая 47">
            <a:hlinkClick r:id="rId19" action="ppaction://hlinksldjump" highlightClick="1"/>
          </p:cNvPr>
          <p:cNvSpPr/>
          <p:nvPr/>
        </p:nvSpPr>
        <p:spPr>
          <a:xfrm>
            <a:off x="7020272" y="5157192"/>
            <a:ext cx="1872208" cy="864096"/>
          </a:xfrm>
          <a:prstGeom prst="actionButtonBlank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49" name="Управляющая кнопка: настраиваемая 48">
            <a:hlinkClick r:id="" action="ppaction://noaction" highlightClick="1"/>
          </p:cNvPr>
          <p:cNvSpPr/>
          <p:nvPr/>
        </p:nvSpPr>
        <p:spPr>
          <a:xfrm>
            <a:off x="251520" y="1844824"/>
            <a:ext cx="2592288" cy="864096"/>
          </a:xfrm>
          <a:prstGeom prst="actionButtonBlank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Управляющая кнопка: настраиваемая 49">
            <a:hlinkClick r:id="" action="ppaction://noaction" highlightClick="1"/>
          </p:cNvPr>
          <p:cNvSpPr/>
          <p:nvPr/>
        </p:nvSpPr>
        <p:spPr>
          <a:xfrm>
            <a:off x="251520" y="2924944"/>
            <a:ext cx="2592288" cy="864096"/>
          </a:xfrm>
          <a:prstGeom prst="actionButtonBlank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Управляющая кнопка: настраиваемая 50">
            <a:hlinkClick r:id="" action="ppaction://noaction" highlightClick="1"/>
          </p:cNvPr>
          <p:cNvSpPr/>
          <p:nvPr/>
        </p:nvSpPr>
        <p:spPr>
          <a:xfrm>
            <a:off x="251520" y="4005064"/>
            <a:ext cx="2592288" cy="864096"/>
          </a:xfrm>
          <a:prstGeom prst="actionButtonBlank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Управляющая кнопка: настраиваемая 51">
            <a:hlinkClick r:id="" action="ppaction://noaction" highlightClick="1"/>
          </p:cNvPr>
          <p:cNvSpPr/>
          <p:nvPr/>
        </p:nvSpPr>
        <p:spPr>
          <a:xfrm>
            <a:off x="251520" y="5157192"/>
            <a:ext cx="2592288" cy="864096"/>
          </a:xfrm>
          <a:prstGeom prst="actionButtonBlank">
            <a:avLst/>
          </a:prstGeom>
          <a:solidFill>
            <a:schemeClr val="bg2">
              <a:lumMod val="1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323528" y="1844824"/>
            <a:ext cx="2448272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стоимостью </a:t>
            </a:r>
          </a:p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тысяч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51520" y="2924944"/>
            <a:ext cx="2448272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стоимостью </a:t>
            </a:r>
          </a:p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тысяч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1520" y="4005064"/>
            <a:ext cx="2448272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стоимостью </a:t>
            </a:r>
          </a:p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тысяч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1520" y="5157192"/>
            <a:ext cx="2448272" cy="949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стоимостью </a:t>
            </a:r>
          </a:p>
          <a:p>
            <a:pPr algn="ctr">
              <a:lnSpc>
                <a:spcPts val="2200"/>
              </a:lnSpc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тысяч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Управляющая кнопка: домой 33">
            <a:hlinkClick r:id="rId20" action="ppaction://hlinksldjump" highlightClick="1"/>
          </p:cNvPr>
          <p:cNvSpPr/>
          <p:nvPr/>
        </p:nvSpPr>
        <p:spPr>
          <a:xfrm>
            <a:off x="6228184" y="6093296"/>
            <a:ext cx="2664296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1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Два бизнесмена поспорили: кто получил больше прибыли. Один выручил от продажи своих товаров 5 млн. руб., а его расходы составили 3 млн.руб. другой наторговал на 1 млн.руб.меньше, но и затратил своих денег всего 2 млн.руб. Кто выиграл спор?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547664" y="5733256"/>
            <a:ext cx="10999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ru-RU" sz="2400" dirty="0" smtClean="0">
                <a:solidFill>
                  <a:srgbClr val="000000"/>
                </a:solidFill>
                <a:latin typeface="Verdana" pitchFamily="34" charset="0"/>
              </a:rPr>
              <a:t>никто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581128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2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Два друга решили заработать. Они купили в киоске 100 журналов по 30 руб. за журнал и стали продавать их по 50 руб. за штуку. Какой доход получат ребята, когда продадут все газеты?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547664" y="5733256"/>
            <a:ext cx="18722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2 тыс. руб.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581128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3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Костюм стоит 110 долларов. Сколько франков надо заплатить за этот костюм, если курс франка по отношению к доллару составляет 5.5?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547664" y="5733256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605 франков.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581128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4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Бабушка, связала свитер и продала его за 3 тыс. руб. Какую, прибыль она получила, если на свитер пошло три мотка шерсти по 250 руб. за моток, а на украшение свитера понадобился бисер стоимостью 200 руб.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547664" y="5733256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2050 руб.</a:t>
            </a:r>
            <a:endParaRPr lang="en-US" sz="240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581128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5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Один отец дал своему сыну 15 тыс. руб., а другой своему – 10 тыс. руб. Оказалось, однако, что оба сына вместе увеличили капитал только на 15 тыс. руб. Чем это объяснить?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547664" y="4653136"/>
            <a:ext cx="59046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Всего их было трое: дед, сын, внук. Дед дал сыну 15 тыс. руб., сын дал своему сыну (внуку) 10 тыс. руб., у сына осталось 5 тыс. руб., а вместе 15 тыс. руб.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077072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6 (5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Предприниматель купил у пчеловода 100 кг меда за 20 тыс. руб., а на рынке стал продавать его по 250 руб. за килограмм. Какой доход получит предприниматель, когда продаст весь мед?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5000 руб.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077072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1 (10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Школьная столовая печет пирожки и продает их детям. В первый день она продала 100 пирожков по цене 10 руб. за один пирожок. На следующий день она снизила цену на 10% и продала 110 пирожков. В какой день столовая заработала больше денег?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 первый день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581128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Финансы в нашей жизни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– деловая игра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97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2 (10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По контракту работнику причитается по 48 франков за каждый отработанный день, а за каждый неотработанный день с него взыскивается 12 франков. Через 30 дней работник узнал, что ему ничего не причитается. Сколько дней работал работник в течение этих 30 дней?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Работник отработал 6 дней из 30.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3 (10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dirty="0" smtClean="0"/>
              <a:t>Цена на книги была повышена на 10%. В конце года вновь была установлена старая цена. На сколько процентов снизили цену в конце года? Результат округлить до целого числа.</a:t>
            </a:r>
            <a:endParaRPr lang="ru-RU" sz="28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на 9%.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4 (10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600" dirty="0" smtClean="0"/>
              <a:t>Допустим, что выручка от продажи продукции, выпускаемой неким предприятием, составила 50 млн. руб. При этом было израсходовано: на сырье – 20 млн. руб.; на топливо – 1,5 млн. руб.; заработная плата – 14,5 млн. руб.; кредиты, налоги – 4,5 млн. руб. Итого: 40,5 млн. руб. Какова прибыль предприятия и его рентабельность?</a:t>
            </a:r>
            <a:endParaRPr lang="ru-RU" sz="26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прибыль предприятия – 9,5 млн. руб.; рентабельность 9,5:40,5 </a:t>
            </a:r>
            <a:r>
              <a:rPr lang="ru-RU" sz="2400" dirty="0" err="1" smtClean="0"/>
              <a:t>х</a:t>
            </a:r>
            <a:r>
              <a:rPr lang="ru-RU" sz="2400" dirty="0" smtClean="0"/>
              <a:t> 100% = 23,5%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5 (10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dirty="0" smtClean="0"/>
              <a:t>. Представьте, что в Узловой через переезд открыли новый пешеходный мост. Первому пешеходу, который пошёл по этому мосту, предоставили уникальный шанс заработать некоторую сумму денежных средств. Условие было такое:</a:t>
            </a:r>
          </a:p>
          <a:p>
            <a:r>
              <a:rPr lang="ru-RU" sz="2000" dirty="0" smtClean="0"/>
              <a:t>- Как только ты перейдешь через этот мост, твои деньги удвоятся. Можешь переходить по нему сколько хочешь раз, но после каждого перехода ты должен отдавать по 24 рубля. Пешеход согласился и после третьего перехода остался без денег. Сколько было у него денег сначала?</a:t>
            </a:r>
            <a:endParaRPr lang="ru-RU" sz="20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475656" y="5661248"/>
            <a:ext cx="59046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21 руб.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9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1 (15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Отец обещал сыну за каждую правильно решенную задачу опускать в копилку по 10 руб., а за каждую неправильно решенную задачу сын должен возвращать отцу по 5 руб. После того, как было решено 20 задач, у сына в копилке оказалось 80 руб. Сколько задач сын решил правильно, а сколько неправильно?</a:t>
            </a:r>
            <a:endParaRPr lang="ru-RU" sz="24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12 задач решил правильно, а 8 – неправильно.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2 (15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Вы продаете лимонад. Затраты на производство и реализацию 1 стакана лимонада составляют 3 руб. По цене 6 руб. можно реализовать 130 стаканов в день, а по цене 5 руб. – 200 стаканов. Какую цену вы должны назначить, если хотите получить больше прибыли?</a:t>
            </a:r>
            <a:endParaRPr lang="ru-RU" sz="24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5 руб. за стакан.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3 (15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Один мужчина отправился в путешествие и нашел пещеру, полную золота и алмазов. Полный мешок золота весит 200 кг, полный мешок алмазов – 40 кг. Путешественник  может унести за один раз не более 100 кг. Килограмм золота стоит 20 динаров, килограмм алмазов – 60 динаров. Какую наибольшую сумму денег он может получить за золото или алмазы, унесенные в одном мешке (за один раз)?</a:t>
            </a:r>
            <a:endParaRPr lang="ru-RU" sz="24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3000 динаров.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4 (15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100" dirty="0" smtClean="0"/>
              <a:t>Бабуля продавала на рынке щенка. Мимо шли три парня, собрали по 10 руб. и купили его за 30 руб. Парни ушли, а бабуля подумала, что продала щенка очень дорого. Она попросила мальчика догнать парней и вернуть им 5 руб. Мальчик подумал: “А как же парни разделят между собой эти деньги? Отдам я им 3 руб., а себе возьму 2 руб.” Так он и сделал. Получилось, что каждый парень заплатил по 9 руб., то есть все вместе они отдали 27 руб., 2 руб. осталось у мальчика, т.е. всего 29 руб. Куда девался 1 руб.?</a:t>
            </a:r>
            <a:endParaRPr lang="ru-RU" sz="21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Складывать доходы и расходы нельзя. </a:t>
            </a:r>
          </a:p>
          <a:p>
            <a:r>
              <a:rPr lang="ru-RU" sz="2400" dirty="0" smtClean="0"/>
              <a:t>Доходы равны расходам.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1 (20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У вашего банка есть несколько вариантов использования денег:</a:t>
            </a:r>
          </a:p>
          <a:p>
            <a:endParaRPr lang="ru-RU" sz="2000" dirty="0" smtClean="0"/>
          </a:p>
          <a:p>
            <a:r>
              <a:rPr lang="ru-RU" sz="2400" dirty="0" smtClean="0"/>
              <a:t>а) вложить 80 тыс. руб. и получить 100 тыс. руб.;</a:t>
            </a:r>
            <a:br>
              <a:rPr lang="ru-RU" sz="2400" dirty="0" smtClean="0"/>
            </a:br>
            <a:r>
              <a:rPr lang="ru-RU" sz="2400" dirty="0" smtClean="0"/>
              <a:t>б) вложить 20 тыс. руб. и получить 30 тыс. руб.;</a:t>
            </a:r>
            <a:br>
              <a:rPr lang="ru-RU" sz="2400" dirty="0" smtClean="0"/>
            </a:br>
            <a:r>
              <a:rPr lang="ru-RU" sz="2400" dirty="0" smtClean="0"/>
              <a:t>в) вложить 100 тыс. руб. и получить 140 тыс. руб.</a:t>
            </a:r>
          </a:p>
          <a:p>
            <a:endParaRPr lang="ru-RU" sz="2000" dirty="0" smtClean="0"/>
          </a:p>
          <a:p>
            <a:r>
              <a:rPr lang="ru-RU" sz="2400" dirty="0" smtClean="0"/>
              <a:t>Какой вариант наиболее выгоден и почему?</a:t>
            </a:r>
            <a:endParaRPr lang="ru-RU" sz="21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второй.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2 (20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К вам в банк положили 500 тыс. руб. под 10% годовых. Какую сумму денег вы сможете отдать обратно через полгода?</a:t>
            </a:r>
            <a:endParaRPr lang="ru-RU" sz="21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525 тыс. руб.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Схема</a:t>
            </a:r>
            <a:endParaRPr lang="ru-RU" b="1" dirty="0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5940152" y="2204864"/>
            <a:ext cx="2622550" cy="1163638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3078162" y="2209800"/>
            <a:ext cx="3366045" cy="1163638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tx2">
                  <a:gamma/>
                  <a:shade val="76078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467544" y="2204864"/>
            <a:ext cx="3131319" cy="1163638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683568" y="4005064"/>
            <a:ext cx="7613650" cy="2017713"/>
            <a:chOff x="479" y="2711"/>
            <a:chExt cx="4796" cy="1271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 flipV="1">
              <a:off x="549" y="2711"/>
              <a:ext cx="4653" cy="217"/>
            </a:xfrm>
            <a:custGeom>
              <a:avLst/>
              <a:gdLst>
                <a:gd name="G0" fmla="+- 2158 0 0"/>
                <a:gd name="G1" fmla="+- 21600 0 2158"/>
                <a:gd name="G2" fmla="*/ 2158 1 2"/>
                <a:gd name="G3" fmla="+- 21600 0 G2"/>
                <a:gd name="G4" fmla="+/ 2158 21600 2"/>
                <a:gd name="G5" fmla="+/ G1 0 2"/>
                <a:gd name="G6" fmla="*/ 21600 21600 2158"/>
                <a:gd name="G7" fmla="*/ G6 1 2"/>
                <a:gd name="G8" fmla="+- 21600 0 G7"/>
                <a:gd name="G9" fmla="*/ 21600 1 2"/>
                <a:gd name="G10" fmla="+- 2158 0 G9"/>
                <a:gd name="G11" fmla="?: G10 G8 0"/>
                <a:gd name="G12" fmla="?: G10 G7 21600"/>
                <a:gd name="T0" fmla="*/ 20521 w 21600"/>
                <a:gd name="T1" fmla="*/ 10800 h 21600"/>
                <a:gd name="T2" fmla="*/ 10800 w 21600"/>
                <a:gd name="T3" fmla="*/ 21600 h 21600"/>
                <a:gd name="T4" fmla="*/ 1079 w 21600"/>
                <a:gd name="T5" fmla="*/ 10800 h 21600"/>
                <a:gd name="T6" fmla="*/ 10800 w 21600"/>
                <a:gd name="T7" fmla="*/ 0 h 21600"/>
                <a:gd name="T8" fmla="*/ 2879 w 21600"/>
                <a:gd name="T9" fmla="*/ 2879 h 21600"/>
                <a:gd name="T10" fmla="*/ 18721 w 21600"/>
                <a:gd name="T11" fmla="*/ 18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58" y="21600"/>
                  </a:lnTo>
                  <a:lnTo>
                    <a:pt x="19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DB9CB">
                    <a:gamma/>
                    <a:tint val="54510"/>
                    <a:invGamma/>
                  </a:srgbClr>
                </a:gs>
                <a:gs pos="100000">
                  <a:srgbClr val="9DB9CB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479" y="2932"/>
              <a:ext cx="4796" cy="1050"/>
            </a:xfrm>
            <a:prstGeom prst="roundRect">
              <a:avLst>
                <a:gd name="adj" fmla="val 9514"/>
              </a:avLst>
            </a:prstGeom>
            <a:gradFill rotWithShape="1">
              <a:gsLst>
                <a:gs pos="0">
                  <a:srgbClr val="9DB9CB">
                    <a:gamma/>
                    <a:shade val="81961"/>
                    <a:invGamma/>
                  </a:srgbClr>
                </a:gs>
                <a:gs pos="50000">
                  <a:srgbClr val="9DB9CB"/>
                </a:gs>
                <a:gs pos="100000">
                  <a:srgbClr val="9DB9CB">
                    <a:gamma/>
                    <a:shade val="81961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611560" y="2393950"/>
            <a:ext cx="2592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Представление жюри и счётной комиссии</a:t>
            </a:r>
            <a:endParaRPr lang="en-US" sz="20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3563888" y="2393950"/>
            <a:ext cx="2520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управляющих</a:t>
            </a:r>
            <a:endParaRPr lang="en-US" sz="24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6444208" y="2348880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44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</a:t>
            </a:r>
            <a:endParaRPr lang="en-US" sz="44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738188" y="3608388"/>
            <a:ext cx="7506220" cy="536575"/>
            <a:chOff x="465" y="2273"/>
            <a:chExt cx="2415" cy="338"/>
          </a:xfrm>
        </p:grpSpPr>
        <p:sp>
          <p:nvSpPr>
            <p:cNvPr id="18" name="AutoShape 18"/>
            <p:cNvSpPr>
              <a:spLocks noChangeArrowheads="1"/>
            </p:cNvSpPr>
            <p:nvPr/>
          </p:nvSpPr>
          <p:spPr bwMode="gray">
            <a:xfrm>
              <a:off x="465" y="2273"/>
              <a:ext cx="2415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19" name="Picture 19" descr="Picture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5" y="2284"/>
              <a:ext cx="2376" cy="146"/>
            </a:xfrm>
            <a:prstGeom prst="rect">
              <a:avLst/>
            </a:prstGeom>
            <a:solidFill>
              <a:schemeClr val="hlink"/>
            </a:solidFill>
          </p:spPr>
        </p:pic>
      </p:grpSp>
      <p:sp>
        <p:nvSpPr>
          <p:cNvPr id="24" name="Rectangle 24"/>
          <p:cNvSpPr>
            <a:spLocks noChangeArrowheads="1"/>
          </p:cNvSpPr>
          <p:nvPr/>
        </p:nvSpPr>
        <p:spPr bwMode="gray">
          <a:xfrm>
            <a:off x="1219200" y="3667125"/>
            <a:ext cx="6665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игры</a:t>
            </a:r>
            <a:endParaRPr lang="en-US" sz="2800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47864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Формирование капитала</a:t>
            </a:r>
            <a:endParaRPr lang="ru-RU" sz="24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724128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Соревнование управляющих</a:t>
            </a:r>
            <a:endParaRPr lang="ru-RU" sz="24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71600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Подтверждение лицензии</a:t>
            </a:r>
            <a:endParaRPr lang="ru-RU" sz="2000" b="1" dirty="0"/>
          </a:p>
        </p:txBody>
      </p:sp>
      <p:sp>
        <p:nvSpPr>
          <p:cNvPr id="22" name="Управляющая кнопка: настраиваемая 21">
            <a:hlinkClick r:id="rId3" action="ppaction://hlinksldjump" highlightClick="1"/>
          </p:cNvPr>
          <p:cNvSpPr/>
          <p:nvPr/>
        </p:nvSpPr>
        <p:spPr>
          <a:xfrm>
            <a:off x="971600" y="6021288"/>
            <a:ext cx="7128792" cy="432048"/>
          </a:xfrm>
          <a:prstGeom prst="actionButtonBlank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Правила игры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9367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1" grpId="0"/>
      <p:bldP spid="13" grpId="0"/>
      <p:bldP spid="14" grpId="0"/>
      <p:bldP spid="24" grpId="0"/>
      <p:bldP spid="25" grpId="0" animBg="1"/>
      <p:bldP spid="27" grpId="0" animBg="1"/>
      <p:bldP spid="29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капитала</a:t>
            </a:r>
            <a:endParaRPr lang="ru-RU" b="1" dirty="0"/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1772816"/>
            <a:ext cx="2448355" cy="482600"/>
            <a:chOff x="816" y="2304"/>
            <a:chExt cx="2045" cy="448"/>
          </a:xfrm>
        </p:grpSpPr>
        <p:sp>
          <p:nvSpPr>
            <p:cNvPr id="4" name="Freeform 4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2045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</a:rPr>
                <a:t>Задача 3 (20 тысяч)</a:t>
              </a:r>
              <a:endPara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13" name="Freeform 13"/>
          <p:cNvSpPr>
            <a:spLocks/>
          </p:cNvSpPr>
          <p:nvPr/>
        </p:nvSpPr>
        <p:spPr bwMode="gray">
          <a:xfrm>
            <a:off x="611560" y="6093296"/>
            <a:ext cx="648072" cy="216024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rgbClr val="969696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15" name="AutoShape 15"/>
          <p:cNvCxnSpPr>
            <a:cxnSpLocks noChangeShapeType="1"/>
            <a:stCxn id="4" idx="11"/>
            <a:endCxn id="8" idx="0"/>
          </p:cNvCxnSpPr>
          <p:nvPr/>
        </p:nvCxnSpPr>
        <p:spPr bwMode="gray">
          <a:xfrm>
            <a:off x="353841" y="2050926"/>
            <a:ext cx="1849610" cy="900237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cxnSp>
        <p:nvCxnSpPr>
          <p:cNvPr id="17" name="AutoShape 17"/>
          <p:cNvCxnSpPr>
            <a:cxnSpLocks noChangeShapeType="1"/>
            <a:stCxn id="10" idx="11"/>
          </p:cNvCxnSpPr>
          <p:nvPr/>
        </p:nvCxnSpPr>
        <p:spPr bwMode="gray">
          <a:xfrm>
            <a:off x="2198688" y="4521200"/>
            <a:ext cx="4762" cy="715963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</p:spPr>
      </p:cxn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1547664" y="6165304"/>
            <a:ext cx="5943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headEnd/>
            <a:tailEnd type="oval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323528" y="2276872"/>
            <a:ext cx="8568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 двух банках в конце года на каждый счет начисляется прибыль: в первом – 60% к текущей суме на счете, во втором – 40% к текущей сумме на счете. Вкладчик в начале года часть имеющихся денег положил в первый банк, а остальные деньги – во второй банк с таким расчетом, чтобы через два года суммарное количество денег на обоих счетах удвоилось. Какую долю, вкладчик положил в первый банк?</a:t>
            </a:r>
            <a:endParaRPr lang="ru-RU" sz="2100" dirty="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331640" y="5661248"/>
            <a:ext cx="64087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Доля денег, вложенных в первый банк, равна 1/15</a:t>
            </a:r>
            <a:endParaRPr lang="ru-RU" sz="2400" dirty="0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gray">
          <a:xfrm>
            <a:off x="323529" y="5805264"/>
            <a:ext cx="1008112" cy="42335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Ответ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869160"/>
            <a:ext cx="8352928" cy="648072"/>
          </a:xfrm>
          <a:prstGeom prst="rect">
            <a:avLst/>
          </a:prstGeom>
          <a:solidFill>
            <a:srgbClr val="FF9966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10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Соревнование управляющих</a:t>
            </a:r>
            <a:endParaRPr lang="ru-RU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79512" y="5949280"/>
            <a:ext cx="8712968" cy="36004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67544" y="206084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Что в переводе означает слово “градус”?</a:t>
            </a:r>
            <a:endParaRPr lang="ru-RU" sz="3200" dirty="0"/>
          </a:p>
        </p:txBody>
      </p:sp>
      <p:sp>
        <p:nvSpPr>
          <p:cNvPr id="27" name="TextBox 26"/>
          <p:cNvSpPr txBox="1"/>
          <p:nvPr/>
        </p:nvSpPr>
        <p:spPr>
          <a:xfrm>
            <a:off x="611560" y="378904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Ответ: Шаг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539552" y="2060848"/>
            <a:ext cx="77048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 называется функция, графиком которой является гипербола?</a:t>
            </a:r>
            <a:endParaRPr lang="ru-RU" sz="3200" dirty="0"/>
          </a:p>
        </p:txBody>
      </p:sp>
      <p:sp>
        <p:nvSpPr>
          <p:cNvPr id="29" name="TextBox 28"/>
          <p:cNvSpPr txBox="1"/>
          <p:nvPr/>
        </p:nvSpPr>
        <p:spPr>
          <a:xfrm>
            <a:off x="683568" y="386104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Ответ: обратная пропорциональность</a:t>
            </a:r>
            <a:endParaRPr lang="ru-RU" sz="3200" dirty="0"/>
          </a:p>
        </p:txBody>
      </p:sp>
      <p:sp>
        <p:nvSpPr>
          <p:cNvPr id="30" name="TextBox 29"/>
          <p:cNvSpPr txBox="1"/>
          <p:nvPr/>
        </p:nvSpPr>
        <p:spPr>
          <a:xfrm>
            <a:off x="611560" y="2060848"/>
            <a:ext cx="7560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Какой математик доказал теорему, выражающую связь между коэффициентами квадратного уравнения и его корнями?</a:t>
            </a:r>
            <a:endParaRPr lang="ru-RU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755576" y="4149080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Ответ: Виет</a:t>
            </a:r>
            <a:endParaRPr lang="ru-RU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683568" y="2060848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Назовите одного из авторов существующих учебников геометрии.</a:t>
            </a:r>
            <a:endParaRPr lang="ru-RU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683568" y="3789040"/>
            <a:ext cx="69847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Ответ: </a:t>
            </a:r>
            <a:r>
              <a:rPr lang="ru-RU" sz="2600" dirty="0" err="1" smtClean="0"/>
              <a:t>Атанасян</a:t>
            </a:r>
            <a:endParaRPr lang="ru-RU" sz="2600" dirty="0"/>
          </a:p>
        </p:txBody>
      </p:sp>
      <p:sp>
        <p:nvSpPr>
          <p:cNvPr id="34" name="TextBox 33"/>
          <p:cNvSpPr txBox="1"/>
          <p:nvPr/>
        </p:nvSpPr>
        <p:spPr>
          <a:xfrm>
            <a:off x="683568" y="2060848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Древнегреческий математик, который составил таблицу простых чисел, Этот способ назван его именем.</a:t>
            </a:r>
            <a:endParaRPr lang="ru-RU" sz="2600" dirty="0"/>
          </a:p>
        </p:txBody>
      </p:sp>
      <p:sp>
        <p:nvSpPr>
          <p:cNvPr id="35" name="TextBox 34"/>
          <p:cNvSpPr txBox="1"/>
          <p:nvPr/>
        </p:nvSpPr>
        <p:spPr>
          <a:xfrm>
            <a:off x="755576" y="3861048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Эратосфен, Решето Эратосфена</a:t>
            </a:r>
            <a:endParaRPr lang="ru-RU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683568" y="2060848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Что высечено на могильной плите у Архимеда?</a:t>
            </a:r>
            <a:endParaRPr lang="ru-RU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683568" y="378904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Шар, вписанный в цилиндр</a:t>
            </a:r>
            <a:endParaRPr lang="ru-RU" sz="2800" dirty="0"/>
          </a:p>
        </p:txBody>
      </p:sp>
      <p:sp>
        <p:nvSpPr>
          <p:cNvPr id="38" name="TextBox 37"/>
          <p:cNvSpPr txBox="1"/>
          <p:nvPr/>
        </p:nvSpPr>
        <p:spPr>
          <a:xfrm>
            <a:off x="611560" y="206084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 называется постоянная величина?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755576" y="3861048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константа</a:t>
            </a:r>
            <a:endParaRPr lang="ru-RU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611560" y="2132856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Каким словом обозначался миллион в Древней Руси?</a:t>
            </a:r>
            <a:endParaRPr lang="ru-RU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755576" y="3933056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тьма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683568" y="2060848"/>
            <a:ext cx="7704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Назовите имя известного поэта и математика, автора слов:</a:t>
            </a:r>
          </a:p>
          <a:p>
            <a:r>
              <a:rPr lang="ru-RU" sz="2800" dirty="0" smtClean="0"/>
              <a:t>“Яд, мудрецом предложенный, прими,</a:t>
            </a:r>
          </a:p>
          <a:p>
            <a:r>
              <a:rPr lang="ru-RU" sz="2800" dirty="0" smtClean="0"/>
              <a:t>Из рук же </a:t>
            </a:r>
            <a:r>
              <a:rPr lang="ru-RU" sz="2800" dirty="0" err="1" smtClean="0"/>
              <a:t>дурака</a:t>
            </a:r>
            <a:r>
              <a:rPr lang="ru-RU" sz="2800" dirty="0" smtClean="0"/>
              <a:t> не принимай бальзама”?</a:t>
            </a:r>
          </a:p>
          <a:p>
            <a:endParaRPr lang="ru-RU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827584" y="4077072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Омар Хайям</a:t>
            </a:r>
            <a:endParaRPr lang="ru-RU" sz="2800" dirty="0"/>
          </a:p>
        </p:txBody>
      </p:sp>
      <p:sp>
        <p:nvSpPr>
          <p:cNvPr id="44" name="TextBox 43"/>
          <p:cNvSpPr txBox="1"/>
          <p:nvPr/>
        </p:nvSpPr>
        <p:spPr>
          <a:xfrm>
            <a:off x="611560" y="2132856"/>
            <a:ext cx="79208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Какие цифры употребляются в десятичной системе?</a:t>
            </a:r>
            <a:endParaRPr lang="ru-RU" sz="2800" dirty="0"/>
          </a:p>
        </p:txBody>
      </p:sp>
      <p:sp>
        <p:nvSpPr>
          <p:cNvPr id="45" name="TextBox 44"/>
          <p:cNvSpPr txBox="1"/>
          <p:nvPr/>
        </p:nvSpPr>
        <p:spPr>
          <a:xfrm>
            <a:off x="755576" y="3933056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арабские</a:t>
            </a:r>
            <a:endParaRPr lang="ru-RU" sz="2800" dirty="0"/>
          </a:p>
        </p:txBody>
      </p:sp>
      <p:sp>
        <p:nvSpPr>
          <p:cNvPr id="46" name="Управляющая кнопка: домой 45">
            <a:hlinkClick r:id="rId2" action="ppaction://hlinksldjump" highlightClick="1"/>
          </p:cNvPr>
          <p:cNvSpPr/>
          <p:nvPr/>
        </p:nvSpPr>
        <p:spPr>
          <a:xfrm>
            <a:off x="7596336" y="4941168"/>
            <a:ext cx="1224136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8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5" grpId="1" animBg="1"/>
      <p:bldP spid="26" grpId="0"/>
      <p:bldP spid="27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0" y="2204864"/>
            <a:ext cx="9144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b="1" dirty="0" smtClean="0"/>
              <a:t>Подведение итогов</a:t>
            </a:r>
            <a:endParaRPr lang="ru-RU" sz="11500" b="1" dirty="0"/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Схема</a:t>
            </a:r>
            <a:endParaRPr lang="ru-RU" b="1" dirty="0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5940152" y="2204864"/>
            <a:ext cx="2622550" cy="1163638"/>
          </a:xfrm>
          <a:prstGeom prst="homePlate">
            <a:avLst>
              <a:gd name="adj" fmla="val 39013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3078162" y="2209800"/>
            <a:ext cx="3366045" cy="1163638"/>
          </a:xfrm>
          <a:prstGeom prst="homePlate">
            <a:avLst>
              <a:gd name="adj" fmla="val 42291"/>
            </a:avLst>
          </a:prstGeom>
          <a:gradFill rotWithShape="1">
            <a:gsLst>
              <a:gs pos="0">
                <a:schemeClr val="tx2">
                  <a:gamma/>
                  <a:shade val="76078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467544" y="2204864"/>
            <a:ext cx="3131319" cy="1163638"/>
          </a:xfrm>
          <a:prstGeom prst="homePlate">
            <a:avLst>
              <a:gd name="adj" fmla="val 42796"/>
            </a:avLst>
          </a:pr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28575" algn="ctr">
            <a:solidFill>
              <a:srgbClr val="F8F8F8"/>
            </a:solidFill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683568" y="4005064"/>
            <a:ext cx="7613650" cy="2017713"/>
            <a:chOff x="479" y="2711"/>
            <a:chExt cx="4796" cy="1271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 flipV="1">
              <a:off x="549" y="2711"/>
              <a:ext cx="4653" cy="217"/>
            </a:xfrm>
            <a:custGeom>
              <a:avLst/>
              <a:gdLst>
                <a:gd name="G0" fmla="+- 2158 0 0"/>
                <a:gd name="G1" fmla="+- 21600 0 2158"/>
                <a:gd name="G2" fmla="*/ 2158 1 2"/>
                <a:gd name="G3" fmla="+- 21600 0 G2"/>
                <a:gd name="G4" fmla="+/ 2158 21600 2"/>
                <a:gd name="G5" fmla="+/ G1 0 2"/>
                <a:gd name="G6" fmla="*/ 21600 21600 2158"/>
                <a:gd name="G7" fmla="*/ G6 1 2"/>
                <a:gd name="G8" fmla="+- 21600 0 G7"/>
                <a:gd name="G9" fmla="*/ 21600 1 2"/>
                <a:gd name="G10" fmla="+- 2158 0 G9"/>
                <a:gd name="G11" fmla="?: G10 G8 0"/>
                <a:gd name="G12" fmla="?: G10 G7 21600"/>
                <a:gd name="T0" fmla="*/ 20521 w 21600"/>
                <a:gd name="T1" fmla="*/ 10800 h 21600"/>
                <a:gd name="T2" fmla="*/ 10800 w 21600"/>
                <a:gd name="T3" fmla="*/ 21600 h 21600"/>
                <a:gd name="T4" fmla="*/ 1079 w 21600"/>
                <a:gd name="T5" fmla="*/ 10800 h 21600"/>
                <a:gd name="T6" fmla="*/ 10800 w 21600"/>
                <a:gd name="T7" fmla="*/ 0 h 21600"/>
                <a:gd name="T8" fmla="*/ 2879 w 21600"/>
                <a:gd name="T9" fmla="*/ 2879 h 21600"/>
                <a:gd name="T10" fmla="*/ 18721 w 21600"/>
                <a:gd name="T11" fmla="*/ 1872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58" y="21600"/>
                  </a:lnTo>
                  <a:lnTo>
                    <a:pt x="1944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DB9CB">
                    <a:gamma/>
                    <a:tint val="54510"/>
                    <a:invGamma/>
                  </a:srgbClr>
                </a:gs>
                <a:gs pos="100000">
                  <a:srgbClr val="9DB9CB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 dirty="0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479" y="2932"/>
              <a:ext cx="4796" cy="1050"/>
            </a:xfrm>
            <a:prstGeom prst="roundRect">
              <a:avLst>
                <a:gd name="adj" fmla="val 9514"/>
              </a:avLst>
            </a:prstGeom>
            <a:gradFill rotWithShape="1">
              <a:gsLst>
                <a:gs pos="0">
                  <a:srgbClr val="9DB9CB">
                    <a:gamma/>
                    <a:shade val="81961"/>
                    <a:invGamma/>
                  </a:srgbClr>
                </a:gs>
                <a:gs pos="50000">
                  <a:srgbClr val="9DB9CB"/>
                </a:gs>
                <a:gs pos="100000">
                  <a:srgbClr val="9DB9CB">
                    <a:gamma/>
                    <a:shade val="81961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611560" y="2393950"/>
            <a:ext cx="25922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жюри и счётной комиссии</a:t>
            </a:r>
            <a:endParaRPr lang="en-US" sz="24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3563888" y="2393950"/>
            <a:ext cx="25202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управляющих</a:t>
            </a:r>
            <a:endParaRPr lang="en-US" sz="24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6444208" y="2348880"/>
            <a:ext cx="19442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4400" b="1" dirty="0" smtClean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</a:t>
            </a:r>
            <a:endParaRPr lang="en-US" sz="4400" b="1" dirty="0">
              <a:solidFill>
                <a:srgbClr val="FEFEF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738188" y="3608388"/>
            <a:ext cx="7506220" cy="536575"/>
            <a:chOff x="465" y="2273"/>
            <a:chExt cx="2415" cy="338"/>
          </a:xfrm>
        </p:grpSpPr>
        <p:sp>
          <p:nvSpPr>
            <p:cNvPr id="18" name="AutoShape 18"/>
            <p:cNvSpPr>
              <a:spLocks noChangeArrowheads="1"/>
            </p:cNvSpPr>
            <p:nvPr/>
          </p:nvSpPr>
          <p:spPr bwMode="gray">
            <a:xfrm>
              <a:off x="465" y="2273"/>
              <a:ext cx="2415" cy="3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19" name="Picture 19" descr="Picture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5" y="2284"/>
              <a:ext cx="2376" cy="146"/>
            </a:xfrm>
            <a:prstGeom prst="rect">
              <a:avLst/>
            </a:prstGeom>
            <a:solidFill>
              <a:schemeClr val="hlink"/>
            </a:solidFill>
          </p:spPr>
        </p:pic>
      </p:grpSp>
      <p:sp>
        <p:nvSpPr>
          <p:cNvPr id="24" name="Rectangle 24"/>
          <p:cNvSpPr>
            <a:spLocks noChangeArrowheads="1"/>
          </p:cNvSpPr>
          <p:nvPr/>
        </p:nvSpPr>
        <p:spPr bwMode="gray">
          <a:xfrm>
            <a:off x="1219200" y="3667125"/>
            <a:ext cx="6665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dirty="0" smtClean="0">
                <a:solidFill>
                  <a:srgbClr val="FE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игры</a:t>
            </a:r>
            <a:endParaRPr lang="en-US" sz="2800" b="1" dirty="0">
              <a:solidFill>
                <a:srgbClr val="FE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Скругленный прямоугольник 24">
            <a:hlinkClick r:id="rId3" action="ppaction://hlinksldjump"/>
          </p:cNvPr>
          <p:cNvSpPr/>
          <p:nvPr/>
        </p:nvSpPr>
        <p:spPr>
          <a:xfrm>
            <a:off x="3347864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Формирование капитала</a:t>
            </a:r>
            <a:endParaRPr lang="ru-RU" sz="2400" b="1" dirty="0"/>
          </a:p>
        </p:txBody>
      </p:sp>
      <p:sp>
        <p:nvSpPr>
          <p:cNvPr id="27" name="Скругленный прямоугольник 26">
            <a:hlinkClick r:id="rId4" action="ppaction://hlinksldjump"/>
          </p:cNvPr>
          <p:cNvSpPr/>
          <p:nvPr/>
        </p:nvSpPr>
        <p:spPr>
          <a:xfrm>
            <a:off x="5724128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Соревнование управляющих</a:t>
            </a:r>
            <a:endParaRPr lang="ru-RU" sz="2400" b="1" dirty="0"/>
          </a:p>
        </p:txBody>
      </p:sp>
      <p:sp>
        <p:nvSpPr>
          <p:cNvPr id="29" name="Скругленный прямоугольник 28">
            <a:hlinkClick r:id="rId5" action="ppaction://hlinksldjump"/>
          </p:cNvPr>
          <p:cNvSpPr/>
          <p:nvPr/>
        </p:nvSpPr>
        <p:spPr>
          <a:xfrm>
            <a:off x="971600" y="4509120"/>
            <a:ext cx="2376264" cy="1296144"/>
          </a:xfrm>
          <a:prstGeom prst="round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Подтверждение лицензии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9367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игры</a:t>
            </a:r>
            <a:endParaRPr lang="ru-RU" b="1" dirty="0"/>
          </a:p>
        </p:txBody>
      </p:sp>
      <p:sp>
        <p:nvSpPr>
          <p:cNvPr id="5" name="Line 253"/>
          <p:cNvSpPr>
            <a:spLocks noChangeShapeType="1"/>
          </p:cNvSpPr>
          <p:nvPr/>
        </p:nvSpPr>
        <p:spPr bwMode="gray">
          <a:xfrm>
            <a:off x="1076934" y="6268220"/>
            <a:ext cx="7455506" cy="41099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" name="Rectangle 254"/>
          <p:cNvSpPr>
            <a:spLocks noChangeArrowheads="1"/>
          </p:cNvSpPr>
          <p:nvPr/>
        </p:nvSpPr>
        <p:spPr bwMode="gray">
          <a:xfrm rot="3419336">
            <a:off x="792772" y="5691959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7" name="Text Box 255"/>
          <p:cNvSpPr txBox="1">
            <a:spLocks noChangeArrowheads="1"/>
          </p:cNvSpPr>
          <p:nvPr/>
        </p:nvSpPr>
        <p:spPr bwMode="gray">
          <a:xfrm>
            <a:off x="848335" y="5734821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971600" y="2852936"/>
            <a:ext cx="7547520" cy="15106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792772" y="2215360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0" name="Text Box 258"/>
          <p:cNvSpPr txBox="1">
            <a:spLocks noChangeArrowheads="1"/>
          </p:cNvSpPr>
          <p:nvPr/>
        </p:nvSpPr>
        <p:spPr bwMode="gray">
          <a:xfrm>
            <a:off x="2123729" y="2132856"/>
            <a:ext cx="676875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Управляющие банков имеют право принимать окончательное решение по каждому вопросу</a:t>
            </a:r>
            <a:endParaRPr lang="en-US" sz="2400" dirty="0">
              <a:latin typeface="Arial" charset="0"/>
            </a:endParaRPr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848335" y="225822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12" name="Line 260"/>
          <p:cNvSpPr>
            <a:spLocks noChangeShapeType="1"/>
          </p:cNvSpPr>
          <p:nvPr/>
        </p:nvSpPr>
        <p:spPr bwMode="gray">
          <a:xfrm flipV="1">
            <a:off x="1076934" y="3789039"/>
            <a:ext cx="7455506" cy="10693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" name="Rectangle 261"/>
          <p:cNvSpPr>
            <a:spLocks noChangeArrowheads="1"/>
          </p:cNvSpPr>
          <p:nvPr/>
        </p:nvSpPr>
        <p:spPr bwMode="gray">
          <a:xfrm rot="3419336">
            <a:off x="792771" y="32234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4" name="Text Box 262"/>
          <p:cNvSpPr txBox="1">
            <a:spLocks noChangeArrowheads="1"/>
          </p:cNvSpPr>
          <p:nvPr/>
        </p:nvSpPr>
        <p:spPr bwMode="gray">
          <a:xfrm>
            <a:off x="848334" y="32663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15" name="Line 263"/>
          <p:cNvSpPr>
            <a:spLocks noChangeShapeType="1"/>
          </p:cNvSpPr>
          <p:nvPr/>
        </p:nvSpPr>
        <p:spPr bwMode="gray">
          <a:xfrm>
            <a:off x="1115616" y="5013177"/>
            <a:ext cx="741682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" name="Rectangle 264"/>
          <p:cNvSpPr>
            <a:spLocks noChangeArrowheads="1"/>
          </p:cNvSpPr>
          <p:nvPr/>
        </p:nvSpPr>
        <p:spPr bwMode="gray">
          <a:xfrm rot="3419336">
            <a:off x="829865" y="443850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7" name="Text Box 265"/>
          <p:cNvSpPr txBox="1">
            <a:spLocks noChangeArrowheads="1"/>
          </p:cNvSpPr>
          <p:nvPr/>
        </p:nvSpPr>
        <p:spPr bwMode="gray">
          <a:xfrm>
            <a:off x="885428" y="44813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21" name="Text Box 269"/>
          <p:cNvSpPr txBox="1">
            <a:spLocks noChangeArrowheads="1"/>
          </p:cNvSpPr>
          <p:nvPr/>
        </p:nvSpPr>
        <p:spPr bwMode="gray">
          <a:xfrm>
            <a:off x="2123728" y="2996952"/>
            <a:ext cx="638870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Стартовый капитал каждого банка – 100 тысяч рублей.</a:t>
            </a:r>
            <a:endParaRPr lang="en-US" sz="2400" dirty="0">
              <a:latin typeface="Arial" charset="0"/>
            </a:endParaRPr>
          </a:p>
        </p:txBody>
      </p:sp>
      <p:sp>
        <p:nvSpPr>
          <p:cNvPr id="22" name="Text Box 270"/>
          <p:cNvSpPr txBox="1">
            <a:spLocks noChangeArrowheads="1"/>
          </p:cNvSpPr>
          <p:nvPr/>
        </p:nvSpPr>
        <p:spPr bwMode="gray">
          <a:xfrm>
            <a:off x="2123728" y="3789040"/>
            <a:ext cx="6316697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Каждому банку предлагается по очереди выбирать себе задание стоимостью от 5 до 20 тыс. рублей.</a:t>
            </a:r>
            <a:endParaRPr lang="en-US" sz="2400" dirty="0">
              <a:latin typeface="Arial" charset="0"/>
            </a:endParaRPr>
          </a:p>
        </p:txBody>
      </p:sp>
      <p:sp>
        <p:nvSpPr>
          <p:cNvPr id="23" name="Text Box 271"/>
          <p:cNvSpPr txBox="1">
            <a:spLocks noChangeArrowheads="1"/>
          </p:cNvSpPr>
          <p:nvPr/>
        </p:nvSpPr>
        <p:spPr bwMode="gray">
          <a:xfrm>
            <a:off x="2123728" y="5085184"/>
            <a:ext cx="6172681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Если команда, представляющая данный банк, дает правильный ответ, то ее капитал увеличивается на стоимость задания.</a:t>
            </a:r>
            <a:endParaRPr 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игры</a:t>
            </a:r>
            <a:endParaRPr lang="ru-RU" b="1" dirty="0"/>
          </a:p>
        </p:txBody>
      </p:sp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971600" y="2852936"/>
            <a:ext cx="7547520" cy="15106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792772" y="2215360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0" name="Text Box 258"/>
          <p:cNvSpPr txBox="1">
            <a:spLocks noChangeArrowheads="1"/>
          </p:cNvSpPr>
          <p:nvPr/>
        </p:nvSpPr>
        <p:spPr bwMode="gray">
          <a:xfrm>
            <a:off x="2123729" y="2132856"/>
            <a:ext cx="676875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u="sng" dirty="0" smtClean="0"/>
              <a:t>Если ответ неправильный</a:t>
            </a:r>
            <a:r>
              <a:rPr lang="ru-RU" sz="2400" dirty="0" smtClean="0"/>
              <a:t>, то капитал уменьшается на:</a:t>
            </a:r>
            <a:endParaRPr lang="en-US" sz="2400" dirty="0">
              <a:latin typeface="Arial" charset="0"/>
            </a:endParaRPr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848335" y="225822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5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" name="Rectangle 267"/>
          <p:cNvSpPr>
            <a:spLocks noChangeArrowheads="1"/>
          </p:cNvSpPr>
          <p:nvPr/>
        </p:nvSpPr>
        <p:spPr bwMode="ltGray">
          <a:xfrm rot="3419336">
            <a:off x="1891758" y="3201966"/>
            <a:ext cx="344342" cy="366337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20" name="Text Box 268"/>
          <p:cNvSpPr txBox="1">
            <a:spLocks noChangeArrowheads="1"/>
          </p:cNvSpPr>
          <p:nvPr/>
        </p:nvSpPr>
        <p:spPr bwMode="gray">
          <a:xfrm>
            <a:off x="1979712" y="3140968"/>
            <a:ext cx="32733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FFFFF"/>
                </a:solidFill>
                <a:latin typeface="Arial" charset="0"/>
              </a:rPr>
              <a:t>а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" name="Line 256"/>
          <p:cNvSpPr>
            <a:spLocks noChangeShapeType="1"/>
          </p:cNvSpPr>
          <p:nvPr/>
        </p:nvSpPr>
        <p:spPr bwMode="gray">
          <a:xfrm>
            <a:off x="2267744" y="3933056"/>
            <a:ext cx="6264696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" name="Text Box 258"/>
          <p:cNvSpPr txBox="1">
            <a:spLocks noChangeArrowheads="1"/>
          </p:cNvSpPr>
          <p:nvPr/>
        </p:nvSpPr>
        <p:spPr bwMode="gray">
          <a:xfrm>
            <a:off x="2555776" y="3068960"/>
            <a:ext cx="597666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50% стоимости задания, если другой банк также не сможет ответить верно;</a:t>
            </a:r>
            <a:endParaRPr lang="en-US" sz="2400" dirty="0">
              <a:latin typeface="Arial" charset="0"/>
            </a:endParaRPr>
          </a:p>
        </p:txBody>
      </p:sp>
      <p:sp>
        <p:nvSpPr>
          <p:cNvPr id="27" name="Rectangle 267"/>
          <p:cNvSpPr>
            <a:spLocks noChangeArrowheads="1"/>
          </p:cNvSpPr>
          <p:nvPr/>
        </p:nvSpPr>
        <p:spPr bwMode="ltGray">
          <a:xfrm rot="3419336">
            <a:off x="1891758" y="4210078"/>
            <a:ext cx="344342" cy="366337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28" name="Text Box 268"/>
          <p:cNvSpPr txBox="1">
            <a:spLocks noChangeArrowheads="1"/>
          </p:cNvSpPr>
          <p:nvPr/>
        </p:nvSpPr>
        <p:spPr bwMode="gray">
          <a:xfrm>
            <a:off x="1971696" y="4149080"/>
            <a:ext cx="34336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000" b="1" dirty="0" smtClean="0">
                <a:solidFill>
                  <a:srgbClr val="FFFFFF"/>
                </a:solidFill>
                <a:latin typeface="Arial" charset="0"/>
              </a:rPr>
              <a:t>б</a:t>
            </a:r>
            <a:endParaRPr lang="en-US" sz="20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9" name="Line 256"/>
          <p:cNvSpPr>
            <a:spLocks noChangeShapeType="1"/>
          </p:cNvSpPr>
          <p:nvPr/>
        </p:nvSpPr>
        <p:spPr bwMode="gray">
          <a:xfrm>
            <a:off x="2267744" y="6093296"/>
            <a:ext cx="6264696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0" name="Text Box 258"/>
          <p:cNvSpPr txBox="1">
            <a:spLocks noChangeArrowheads="1"/>
          </p:cNvSpPr>
          <p:nvPr/>
        </p:nvSpPr>
        <p:spPr bwMode="gray">
          <a:xfrm>
            <a:off x="2555776" y="4077072"/>
            <a:ext cx="5976664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на 100% стоимости задания, если другой банк дает правильный ответ, а команда, представляющая этот банк, получает прибавку к своему капиталу, равную 100% стоимости задания.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игры</a:t>
            </a:r>
            <a:endParaRPr lang="ru-RU" b="1" dirty="0"/>
          </a:p>
        </p:txBody>
      </p:sp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899592" y="4005064"/>
            <a:ext cx="7547520" cy="15106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792772" y="2215360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0" name="Text Box 258"/>
          <p:cNvSpPr txBox="1">
            <a:spLocks noChangeArrowheads="1"/>
          </p:cNvSpPr>
          <p:nvPr/>
        </p:nvSpPr>
        <p:spPr bwMode="gray">
          <a:xfrm>
            <a:off x="2123728" y="2132856"/>
            <a:ext cx="6768752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Команда может продать свое задание другой команде (по взаимному согласию) за половину стоимости задания. В случае правильного ответа команда-покупатель зарабатывает полную стоимость задачи.</a:t>
            </a:r>
            <a:endParaRPr lang="en-US" sz="2400" dirty="0">
              <a:latin typeface="Arial" charset="0"/>
            </a:endParaRPr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848335" y="225822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6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Line 263"/>
          <p:cNvSpPr>
            <a:spLocks noChangeShapeType="1"/>
          </p:cNvSpPr>
          <p:nvPr/>
        </p:nvSpPr>
        <p:spPr bwMode="gray">
          <a:xfrm>
            <a:off x="1115616" y="5013177"/>
            <a:ext cx="741682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" name="Rectangle 264"/>
          <p:cNvSpPr>
            <a:spLocks noChangeArrowheads="1"/>
          </p:cNvSpPr>
          <p:nvPr/>
        </p:nvSpPr>
        <p:spPr bwMode="gray">
          <a:xfrm rot="3419336">
            <a:off x="829865" y="443850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7" name="Text Box 265"/>
          <p:cNvSpPr txBox="1">
            <a:spLocks noChangeArrowheads="1"/>
          </p:cNvSpPr>
          <p:nvPr/>
        </p:nvSpPr>
        <p:spPr bwMode="gray">
          <a:xfrm>
            <a:off x="885428" y="44813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7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3" name="Text Box 271"/>
          <p:cNvSpPr txBox="1">
            <a:spLocks noChangeArrowheads="1"/>
          </p:cNvSpPr>
          <p:nvPr/>
        </p:nvSpPr>
        <p:spPr bwMode="gray">
          <a:xfrm>
            <a:off x="2123728" y="4149080"/>
            <a:ext cx="669674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Время на обдумывание задания предоставляется в зависимости от его сложности</a:t>
            </a:r>
            <a:endParaRPr lang="ru-RU" sz="2400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971600" y="5013176"/>
          <a:ext cx="7848872" cy="1363980"/>
        </p:xfrm>
        <a:graphic>
          <a:graphicData uri="http://schemas.openxmlformats.org/drawingml/2006/table">
            <a:tbl>
              <a:tblPr/>
              <a:tblGrid>
                <a:gridCol w="309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8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8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8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2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Стоимость задания, </a:t>
                      </a:r>
                      <a:endParaRPr lang="ru-RU" sz="24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тыс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. руб.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Время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 мин.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1,5 мин.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 мин.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2,5 мин.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Правила игры</a:t>
            </a:r>
            <a:endParaRPr lang="ru-RU" b="1" dirty="0"/>
          </a:p>
        </p:txBody>
      </p:sp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971600" y="3645024"/>
            <a:ext cx="7547520" cy="15106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792772" y="2215360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0" name="Text Box 258"/>
          <p:cNvSpPr txBox="1">
            <a:spLocks noChangeArrowheads="1"/>
          </p:cNvSpPr>
          <p:nvPr/>
        </p:nvSpPr>
        <p:spPr bwMode="gray">
          <a:xfrm>
            <a:off x="2123729" y="2132856"/>
            <a:ext cx="676875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dirty="0" smtClean="0"/>
              <a:t>Каждый акционер (болельщик) может помочь выбранному им банку; за правильный ответ на дополнительный вопрос капитал банка увеличивается на 5 тыс. руб.</a:t>
            </a:r>
            <a:endParaRPr lang="en-US" sz="2400" dirty="0">
              <a:latin typeface="Arial" charset="0"/>
            </a:endParaRPr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848335" y="2258222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8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Line 263"/>
          <p:cNvSpPr>
            <a:spLocks noChangeShapeType="1"/>
          </p:cNvSpPr>
          <p:nvPr/>
        </p:nvSpPr>
        <p:spPr bwMode="gray">
          <a:xfrm>
            <a:off x="1115616" y="5013177"/>
            <a:ext cx="7416824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6" name="Rectangle 264"/>
          <p:cNvSpPr>
            <a:spLocks noChangeArrowheads="1"/>
          </p:cNvSpPr>
          <p:nvPr/>
        </p:nvSpPr>
        <p:spPr bwMode="gray">
          <a:xfrm rot="3419336">
            <a:off x="829865" y="443850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17" name="Text Box 265"/>
          <p:cNvSpPr txBox="1">
            <a:spLocks noChangeArrowheads="1"/>
          </p:cNvSpPr>
          <p:nvPr/>
        </p:nvSpPr>
        <p:spPr bwMode="gray">
          <a:xfrm>
            <a:off x="885428" y="448136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9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2" name="Text Box 270"/>
          <p:cNvSpPr txBox="1">
            <a:spLocks noChangeArrowheads="1"/>
          </p:cNvSpPr>
          <p:nvPr/>
        </p:nvSpPr>
        <p:spPr bwMode="gray">
          <a:xfrm>
            <a:off x="2123728" y="4077072"/>
            <a:ext cx="631669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/>
              <a:t>Победителем считается банк, у которого по итогам игры окажется больше “денег”.</a:t>
            </a:r>
            <a:endParaRPr lang="ru-RU" sz="2400" dirty="0"/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668344" y="5517232"/>
            <a:ext cx="1152128" cy="9361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Подтверждение лицензии</a:t>
            </a:r>
            <a:endParaRPr lang="ru-RU" b="1" dirty="0"/>
          </a:p>
        </p:txBody>
      </p:sp>
      <p:pic>
        <p:nvPicPr>
          <p:cNvPr id="1026" name="Picture 2" descr="Сбербан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869160"/>
            <a:ext cx="2095500" cy="5429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028" name="Picture 4" descr="Банк ВТ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204864"/>
            <a:ext cx="2095500" cy="742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030" name="Picture 6" descr="Тинькофф Бан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356992"/>
            <a:ext cx="2095500" cy="6477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1032" name="Picture 8" descr="Почта Бан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5373216"/>
            <a:ext cx="2095500" cy="1009650"/>
          </a:xfrm>
          <a:prstGeom prst="rect">
            <a:avLst/>
          </a:prstGeom>
          <a:noFill/>
        </p:spPr>
      </p:pic>
      <p:pic>
        <p:nvPicPr>
          <p:cNvPr id="1034" name="Picture 10" descr="Московский Индустриальный Банк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140968"/>
            <a:ext cx="2095500" cy="5143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1044" name="Picture 20" descr="Альфа-Бан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5661248"/>
            <a:ext cx="2095500" cy="4286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pic>
        <p:nvPicPr>
          <p:cNvPr id="1046" name="Picture 22" descr="Газпромбанк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2348880"/>
            <a:ext cx="2095500" cy="45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pic>
        <p:nvPicPr>
          <p:cNvPr id="1048" name="Picture 24" descr="Райффайзенбанк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87624" y="4005064"/>
            <a:ext cx="2095500" cy="457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50" name="Picture 26" descr="Хоум Кредит Банк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104" y="4365104"/>
            <a:ext cx="1800200" cy="6632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</p:pic>
      <p:sp>
        <p:nvSpPr>
          <p:cNvPr id="25" name="TextBox 24"/>
          <p:cNvSpPr txBox="1"/>
          <p:nvPr/>
        </p:nvSpPr>
        <p:spPr>
          <a:xfrm>
            <a:off x="539552" y="2060848"/>
            <a:ext cx="936104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6016" y="1844824"/>
            <a:ext cx="936104" cy="4369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903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1da2ffae539fb9fbc161dfab947565c7fbda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</TotalTime>
  <Words>1747</Words>
  <Application>Microsoft Office PowerPoint</Application>
  <PresentationFormat>Экран (4:3)</PresentationFormat>
  <Paragraphs>230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Verdana</vt:lpstr>
      <vt:lpstr>Тема Office</vt:lpstr>
      <vt:lpstr>Финансы в нашей жизни</vt:lpstr>
      <vt:lpstr>Финансы в нашей жизни</vt:lpstr>
      <vt:lpstr>Схема</vt:lpstr>
      <vt:lpstr>Схема</vt:lpstr>
      <vt:lpstr>Правила игры</vt:lpstr>
      <vt:lpstr>Правила игры</vt:lpstr>
      <vt:lpstr>Правила игры</vt:lpstr>
      <vt:lpstr>Правила игры</vt:lpstr>
      <vt:lpstr>Подтверждение лицензии</vt:lpstr>
      <vt:lpstr>Подтверждение лицензии</vt:lpstr>
      <vt:lpstr>Подтверждение лицензии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Формирование капитала</vt:lpstr>
      <vt:lpstr>Соревнование управляющих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Бизнес</dc:title>
  <dc:creator>obstinate</dc:creator>
  <cp:keywords>шаблон презентации, тема презентации, оформление презентации</cp:keywords>
  <cp:lastModifiedBy>ASRock</cp:lastModifiedBy>
  <cp:revision>29</cp:revision>
  <dcterms:created xsi:type="dcterms:W3CDTF">2018-01-14T06:13:31Z</dcterms:created>
  <dcterms:modified xsi:type="dcterms:W3CDTF">2021-02-03T11:20:41Z</dcterms:modified>
</cp:coreProperties>
</file>