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67" r:id="rId2"/>
    <p:sldId id="291" r:id="rId3"/>
    <p:sldId id="272" r:id="rId4"/>
    <p:sldId id="271" r:id="rId5"/>
    <p:sldId id="262" r:id="rId6"/>
    <p:sldId id="260" r:id="rId7"/>
    <p:sldId id="279" r:id="rId8"/>
    <p:sldId id="280" r:id="rId9"/>
    <p:sldId id="277" r:id="rId10"/>
    <p:sldId id="281" r:id="rId11"/>
    <p:sldId id="278" r:id="rId12"/>
    <p:sldId id="273" r:id="rId13"/>
    <p:sldId id="258" r:id="rId14"/>
    <p:sldId id="297" r:id="rId15"/>
    <p:sldId id="296" r:id="rId16"/>
    <p:sldId id="294" r:id="rId17"/>
    <p:sldId id="295" r:id="rId18"/>
    <p:sldId id="274" r:id="rId19"/>
    <p:sldId id="275" r:id="rId20"/>
    <p:sldId id="282" r:id="rId21"/>
    <p:sldId id="288" r:id="rId22"/>
    <p:sldId id="289" r:id="rId23"/>
    <p:sldId id="292" r:id="rId24"/>
    <p:sldId id="261" r:id="rId25"/>
    <p:sldId id="285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80FB6-6BE7-490B-8C44-1BABB8666B3C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1D379A-7E07-44A1-8346-E11C3A7460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D379A-7E07-44A1-8346-E11C3A74608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6C65-8B6D-462B-9658-9921105C4588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38AD4-9866-408A-BF8F-5F40FB0DF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6C65-8B6D-462B-9658-9921105C4588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38AD4-9866-408A-BF8F-5F40FB0DF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6C65-8B6D-462B-9658-9921105C4588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38AD4-9866-408A-BF8F-5F40FB0DF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6C65-8B6D-462B-9658-9921105C4588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38AD4-9866-408A-BF8F-5F40FB0DF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6C65-8B6D-462B-9658-9921105C4588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38AD4-9866-408A-BF8F-5F40FB0DF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6C65-8B6D-462B-9658-9921105C4588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38AD4-9866-408A-BF8F-5F40FB0DF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6C65-8B6D-462B-9658-9921105C4588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38AD4-9866-408A-BF8F-5F40FB0DF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6C65-8B6D-462B-9658-9921105C4588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38AD4-9866-408A-BF8F-5F40FB0DF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6C65-8B6D-462B-9658-9921105C4588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38AD4-9866-408A-BF8F-5F40FB0DF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6C65-8B6D-462B-9658-9921105C4588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38AD4-9866-408A-BF8F-5F40FB0DF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6C65-8B6D-462B-9658-9921105C4588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38AD4-9866-408A-BF8F-5F40FB0DF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06C65-8B6D-462B-9658-9921105C4588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38AD4-9866-408A-BF8F-5F40FB0DF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000156"/>
            <a:ext cx="8229600" cy="385765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Муниципальное казенное общеобразовательное учреждение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«</a:t>
            </a:r>
            <a:r>
              <a:rPr lang="ru-RU" sz="2000" dirty="0" err="1" smtClean="0">
                <a:solidFill>
                  <a:srgbClr val="0070C0"/>
                </a:solidFill>
              </a:rPr>
              <a:t>Трудовская</a:t>
            </a:r>
            <a:r>
              <a:rPr lang="ru-RU" sz="2000" dirty="0" smtClean="0">
                <a:solidFill>
                  <a:srgbClr val="0070C0"/>
                </a:solidFill>
              </a:rPr>
              <a:t> основная общеобразовательная школа»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Новоусманского</a:t>
            </a:r>
            <a:r>
              <a:rPr lang="ru-RU" sz="2000" dirty="0" smtClean="0">
                <a:solidFill>
                  <a:srgbClr val="0070C0"/>
                </a:solidFill>
              </a:rPr>
              <a:t> муниципального района Воронежской области</a:t>
            </a:r>
            <a:br>
              <a:rPr lang="ru-RU" sz="2000" dirty="0" smtClean="0">
                <a:solidFill>
                  <a:srgbClr val="0070C0"/>
                </a:solidFill>
              </a:rPr>
            </a:br>
            <a:endParaRPr lang="ru-RU" sz="24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643050"/>
            <a:ext cx="4040188" cy="639762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0070C0"/>
                </a:solidFill>
              </a:rPr>
              <a:t>   «Живи, родник, живи!»</a:t>
            </a:r>
          </a:p>
        </p:txBody>
      </p:sp>
      <p:pic>
        <p:nvPicPr>
          <p:cNvPr id="7" name="Picture 2" descr="C:\Users\РЕТ\Desktop\фото родник\SAM_386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r="-81" b="13461"/>
          <a:stretch>
            <a:fillRect/>
          </a:stretch>
        </p:blipFill>
        <p:spPr bwMode="auto">
          <a:xfrm>
            <a:off x="457301" y="2400690"/>
            <a:ext cx="4043261" cy="3028574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0" y="2643182"/>
            <a:ext cx="4572000" cy="341154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 </a:t>
            </a:r>
          </a:p>
          <a:p>
            <a:pPr algn="just">
              <a:buNone/>
            </a:pPr>
            <a:r>
              <a:rPr lang="ru-RU" dirty="0" smtClean="0"/>
              <a:t>  Выполнила: учитель географии, биологии</a:t>
            </a:r>
          </a:p>
          <a:p>
            <a:pPr algn="just">
              <a:buNone/>
            </a:pPr>
            <a:r>
              <a:rPr lang="ru-RU" dirty="0" smtClean="0"/>
              <a:t>      Говорова  Галина</a:t>
            </a:r>
          </a:p>
          <a:p>
            <a:pPr algn="just">
              <a:buNone/>
            </a:pPr>
            <a:r>
              <a:rPr lang="ru-RU" dirty="0" smtClean="0"/>
              <a:t>      Ивановна.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58204" cy="228599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Место вокруг родника расчистили, воде даем сток. </a:t>
            </a:r>
            <a:br>
              <a:rPr lang="ru-RU" sz="3600" dirty="0" smtClean="0">
                <a:solidFill>
                  <a:srgbClr val="FF0000"/>
                </a:solidFill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РЕТ\Desktop\SAM_38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41" b="11993"/>
          <a:stretch>
            <a:fillRect/>
          </a:stretch>
        </p:blipFill>
        <p:spPr bwMode="auto">
          <a:xfrm>
            <a:off x="4214810" y="2214554"/>
            <a:ext cx="4509062" cy="2986108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Users\РЕТ\Desktop\фото родник\SAM_3888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 b="13232"/>
          <a:stretch>
            <a:fillRect/>
          </a:stretch>
        </p:blipFill>
        <p:spPr bwMode="auto">
          <a:xfrm>
            <a:off x="571472" y="1714488"/>
            <a:ext cx="3643306" cy="4429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«ПЛОДЫ УБОРКИ»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РЕТ\Desktop\Новые фото\SAM_39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r="-118" b="12021"/>
          <a:stretch>
            <a:fillRect/>
          </a:stretch>
        </p:blipFill>
        <p:spPr bwMode="auto">
          <a:xfrm>
            <a:off x="457200" y="1613282"/>
            <a:ext cx="4043362" cy="3958858"/>
          </a:xfrm>
          <a:prstGeom prst="rect">
            <a:avLst/>
          </a:prstGeom>
          <a:noFill/>
        </p:spPr>
      </p:pic>
      <p:pic>
        <p:nvPicPr>
          <p:cNvPr id="6" name="Picture 3" descr="C:\Users\РЕТ\Desktop\Новые фото\SAM_39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r="-708" b="12021"/>
          <a:stretch>
            <a:fillRect/>
          </a:stretch>
        </p:blipFill>
        <p:spPr bwMode="auto">
          <a:xfrm>
            <a:off x="4648200" y="1613282"/>
            <a:ext cx="4067204" cy="3958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«ПЛОДЫ УБОРКИ»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РЕТ\Desktop\Новые фото\SAM_39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r="-79" b="12534"/>
          <a:stretch>
            <a:fillRect/>
          </a:stretch>
        </p:blipFill>
        <p:spPr bwMode="auto">
          <a:xfrm>
            <a:off x="457200" y="1500174"/>
            <a:ext cx="4043362" cy="3643338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2" descr="C:\Users\РЕТ\Desktop\фото  100 шагов\SAM_386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 r="1060" b="10831"/>
          <a:stretch>
            <a:fillRect/>
          </a:stretch>
        </p:blipFill>
        <p:spPr bwMode="auto">
          <a:xfrm>
            <a:off x="4645025" y="1500174"/>
            <a:ext cx="3998941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ru-RU" sz="1800" dirty="0"/>
              <a:t>Родник- маленькое чудо природы. Сама родная земля- матушка дарит людям свежесть, бодрость, здоровье. Ведь вода в родниках  всегда чиста, освежающая и полезная. </a:t>
            </a:r>
          </a:p>
        </p:txBody>
      </p:sp>
      <p:pic>
        <p:nvPicPr>
          <p:cNvPr id="3074" name="Picture 2" descr="C:\Users\РЕТ\Desktop\фото родник\SAM_38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97" b="11796"/>
          <a:stretch>
            <a:fillRect/>
          </a:stretch>
        </p:blipFill>
        <p:spPr bwMode="auto">
          <a:xfrm>
            <a:off x="2000232" y="1500174"/>
            <a:ext cx="5072098" cy="3929090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 rot="10800000" flipV="1">
            <a:off x="-7" y="-275369"/>
            <a:ext cx="8949053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lang="ru-RU" sz="1400" dirty="0" smtClean="0">
              <a:solidFill>
                <a:srgbClr val="00B05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«Расчистку родника производим вручную, не допускается изменений входа воды            из подземного русла».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SUC50049"/>
          <p:cNvPicPr>
            <a:picLocks noChangeAspect="1" noChangeArrowheads="1"/>
          </p:cNvPicPr>
          <p:nvPr/>
        </p:nvPicPr>
        <p:blipFill>
          <a:blip r:embed="rId2" cstate="print"/>
          <a:srcRect b="9131"/>
          <a:stretch>
            <a:fillRect/>
          </a:stretch>
        </p:blipFill>
        <p:spPr bwMode="auto">
          <a:xfrm>
            <a:off x="1428728" y="1142984"/>
            <a:ext cx="6215106" cy="423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 rot="10800000" flipV="1">
            <a:off x="0" y="214290"/>
            <a:ext cx="83688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Кучно растёт мать-и-мачеха – значит вода находиться очень близко.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UC50045"/>
          <p:cNvPicPr>
            <a:picLocks noChangeAspect="1" noChangeArrowheads="1"/>
          </p:cNvPicPr>
          <p:nvPr/>
        </p:nvPicPr>
        <p:blipFill>
          <a:blip r:embed="rId2" cstate="print"/>
          <a:srcRect b="10080"/>
          <a:stretch>
            <a:fillRect/>
          </a:stretch>
        </p:blipFill>
        <p:spPr bwMode="auto">
          <a:xfrm>
            <a:off x="1714480" y="603627"/>
            <a:ext cx="5286411" cy="356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Питание родника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3601690"/>
            <a:ext cx="46164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1600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sz="1600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sz="1600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r>
              <a:rPr lang="ru-RU" sz="1600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Питание родника осуществляется за счёт безнапорных грунтовых вод. Они залегают в породах самого разнообразного возраста</a:t>
            </a:r>
            <a:endParaRPr lang="ru-RU" sz="16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UC50045"/>
          <p:cNvPicPr>
            <a:picLocks noChangeAspect="1" noChangeArrowheads="1"/>
          </p:cNvPicPr>
          <p:nvPr/>
        </p:nvPicPr>
        <p:blipFill>
          <a:blip r:embed="rId2" cstate="print"/>
          <a:srcRect b="8888"/>
          <a:stretch>
            <a:fillRect/>
          </a:stretch>
        </p:blipFill>
        <p:spPr bwMode="auto">
          <a:xfrm>
            <a:off x="0" y="214290"/>
            <a:ext cx="4071966" cy="337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SUC50040"/>
          <p:cNvPicPr>
            <a:picLocks noChangeAspect="1" noChangeArrowheads="1"/>
          </p:cNvPicPr>
          <p:nvPr/>
        </p:nvPicPr>
        <p:blipFill>
          <a:blip r:embed="rId3" cstate="print"/>
          <a:srcRect b="21219"/>
          <a:stretch>
            <a:fillRect/>
          </a:stretch>
        </p:blipFill>
        <p:spPr bwMode="auto">
          <a:xfrm>
            <a:off x="5214942" y="214290"/>
            <a:ext cx="3429024" cy="3072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28596" y="3714752"/>
            <a:ext cx="32270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Фото родника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SUC50048"/>
          <p:cNvPicPr>
            <a:picLocks noChangeAspect="1" noChangeArrowheads="1"/>
          </p:cNvPicPr>
          <p:nvPr/>
        </p:nvPicPr>
        <p:blipFill>
          <a:blip r:embed="rId4" cstate="print"/>
          <a:srcRect r="-2197" b="21153"/>
          <a:stretch>
            <a:fillRect/>
          </a:stretch>
        </p:blipFill>
        <p:spPr bwMode="auto">
          <a:xfrm>
            <a:off x="2786050" y="2428868"/>
            <a:ext cx="3571900" cy="3557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973888" y="3102660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dirty="0" smtClean="0">
              <a:solidFill>
                <a:prstClr val="black"/>
              </a:solidFill>
            </a:endParaRP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Определение мутности воды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64317" y="6198990"/>
            <a:ext cx="46153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Набор водопроводной воды для анализ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SUC50039"/>
          <p:cNvPicPr>
            <a:picLocks noChangeAspect="1" noChangeArrowheads="1"/>
          </p:cNvPicPr>
          <p:nvPr/>
        </p:nvPicPr>
        <p:blipFill>
          <a:blip r:embed="rId2" cstate="print"/>
          <a:srcRect b="10075"/>
          <a:stretch>
            <a:fillRect/>
          </a:stretch>
        </p:blipFill>
        <p:spPr bwMode="auto">
          <a:xfrm>
            <a:off x="500034" y="625060"/>
            <a:ext cx="4405366" cy="3304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4062648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               Измерение глубины родника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40" name="Picture 4" descr="SUC50037"/>
          <p:cNvPicPr>
            <a:picLocks noChangeAspect="1" noChangeArrowheads="1"/>
          </p:cNvPicPr>
          <p:nvPr/>
        </p:nvPicPr>
        <p:blipFill>
          <a:blip r:embed="rId3" cstate="print"/>
          <a:srcRect b="20799"/>
          <a:stretch>
            <a:fillRect/>
          </a:stretch>
        </p:blipFill>
        <p:spPr bwMode="auto">
          <a:xfrm>
            <a:off x="5214942" y="714357"/>
            <a:ext cx="3109911" cy="3270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726238" y="4530279"/>
            <a:ext cx="228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Измерение температуры воды. Определение её вкуса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0" dirty="0" smtClean="0">
                <a:solidFill>
                  <a:srgbClr val="FF0000"/>
                </a:solidFill>
              </a:rPr>
              <a:t>Так выглядел наш родник до уборки</a:t>
            </a:r>
            <a:r>
              <a:rPr lang="ru-RU" sz="2400" b="0" dirty="0" smtClean="0">
                <a:solidFill>
                  <a:srgbClr val="C00000"/>
                </a:solidFill>
              </a:rPr>
              <a:t>.</a:t>
            </a:r>
            <a:endParaRPr lang="ru-RU" sz="2400" b="0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РЕТ\Desktop\фото родник\SAM_3870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219" b="11182"/>
          <a:stretch>
            <a:fillRect/>
          </a:stretch>
        </p:blipFill>
        <p:spPr bwMode="auto">
          <a:xfrm>
            <a:off x="3701530" y="971795"/>
            <a:ext cx="4799560" cy="3957403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1643050"/>
            <a:ext cx="3008313" cy="4691063"/>
          </a:xfrm>
        </p:spPr>
        <p:txBody>
          <a:bodyPr>
            <a:normAutofit/>
          </a:bodyPr>
          <a:lstStyle/>
          <a:p>
            <a:endParaRPr lang="ru-RU" sz="2000" b="1" dirty="0" smtClean="0"/>
          </a:p>
          <a:p>
            <a:endParaRPr lang="ru-RU" sz="2000" b="1" dirty="0" smtClean="0"/>
          </a:p>
          <a:p>
            <a:r>
              <a:rPr lang="ru-RU" sz="2000" b="1" dirty="0" smtClean="0"/>
              <a:t> </a:t>
            </a:r>
            <a:r>
              <a:rPr lang="ru-RU" sz="2400" b="1" dirty="0" smtClean="0"/>
              <a:t>Живи, родник, живи-                                                                           Родник моей любви,                                                                          Любви к земле одной                                                                           К земле навек родной</a:t>
            </a:r>
            <a:r>
              <a:rPr lang="ru-RU" sz="2000" b="1" dirty="0" smtClean="0"/>
              <a:t>!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3008313" cy="1162050"/>
          </a:xfrm>
        </p:spPr>
        <p:txBody>
          <a:bodyPr>
            <a:noAutofit/>
          </a:bodyPr>
          <a:lstStyle/>
          <a:p>
            <a:r>
              <a:rPr lang="ru-RU" sz="2400" b="0" dirty="0" smtClean="0">
                <a:solidFill>
                  <a:srgbClr val="FF0000"/>
                </a:solidFill>
              </a:rPr>
              <a:t>Так выглядит наш родник после  уборки.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5" name="Содержимое 3" descr="SUC50045"/>
          <p:cNvPicPr>
            <a:picLocks noGrp="1"/>
          </p:cNvPicPr>
          <p:nvPr>
            <p:ph idx="1"/>
          </p:nvPr>
        </p:nvPicPr>
        <p:blipFill>
          <a:blip r:embed="rId2" cstate="print"/>
          <a:srcRect r="-1957" b="10476"/>
          <a:stretch>
            <a:fillRect/>
          </a:stretch>
        </p:blipFill>
        <p:spPr bwMode="auto">
          <a:xfrm>
            <a:off x="3575050" y="1282700"/>
            <a:ext cx="5211792" cy="3432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643050"/>
            <a:ext cx="3500462" cy="4691063"/>
          </a:xfrm>
        </p:spPr>
        <p:txBody>
          <a:bodyPr>
            <a:norm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« В крутом овраге под горой</a:t>
            </a:r>
            <a:br>
              <a:rPr lang="ru-RU" sz="2400" dirty="0" smtClean="0"/>
            </a:br>
            <a:r>
              <a:rPr lang="ru-RU" sz="2400" dirty="0" smtClean="0"/>
              <a:t>            Бьёт из камней родник холодный</a:t>
            </a:r>
            <a:br>
              <a:rPr lang="ru-RU" sz="2400" dirty="0" smtClean="0"/>
            </a:br>
            <a:r>
              <a:rPr lang="ru-RU" sz="2400" dirty="0" smtClean="0"/>
              <a:t> Чтоб напоить людей водой,</a:t>
            </a:r>
            <a:br>
              <a:rPr lang="ru-RU" sz="2400" dirty="0" smtClean="0"/>
            </a:br>
            <a:r>
              <a:rPr lang="ru-RU" sz="2400" dirty="0" smtClean="0"/>
              <a:t>           Прозрачной, чистой и студёной».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3429000"/>
            <a:ext cx="7329510" cy="314327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   Мы – учащиеся </a:t>
            </a:r>
            <a:r>
              <a:rPr lang="ru-RU" b="1" i="1" dirty="0" err="1" smtClean="0">
                <a:solidFill>
                  <a:srgbClr val="C00000"/>
                </a:solidFill>
                <a:latin typeface="Arial" charset="0"/>
                <a:cs typeface="Arial" charset="0"/>
              </a:rPr>
              <a:t>Трудовской</a:t>
            </a:r>
            <a:r>
              <a:rPr lang="ru-RU" b="1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 школы</a:t>
            </a:r>
            <a:br>
              <a:rPr lang="ru-RU" b="1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Мы  - будущее нашей страны России!</a:t>
            </a:r>
            <a:br>
              <a:rPr lang="ru-RU" b="1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Мы выступаем против загрязнения вод! </a:t>
            </a:r>
            <a:br>
              <a:rPr lang="ru-RU" b="1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Мы трудной, но верной дорогой идём,</a:t>
            </a:r>
            <a:br>
              <a:rPr lang="ru-RU" b="1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с пути своего никогда не свернём</a:t>
            </a:r>
            <a:endParaRPr lang="ru-RU" dirty="0"/>
          </a:p>
        </p:txBody>
      </p:sp>
      <p:pic>
        <p:nvPicPr>
          <p:cNvPr id="4" name="Рисунок 3" descr="C:\Users\РЕТ\Desktop\фото лагерь\поделки для детского сада готовы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14290"/>
            <a:ext cx="407196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Изготовление и развешивание листовок</a:t>
            </a:r>
            <a:r>
              <a:rPr lang="ru-RU" sz="3600" dirty="0" smtClean="0">
                <a:solidFill>
                  <a:srgbClr val="C00000"/>
                </a:solidFill>
              </a:rPr>
              <a:t>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ручиек\Новая папка2\SAM_39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43497" t="255" b="13644"/>
          <a:stretch>
            <a:fillRect/>
          </a:stretch>
        </p:blipFill>
        <p:spPr bwMode="auto">
          <a:xfrm>
            <a:off x="500034" y="2285992"/>
            <a:ext cx="3714776" cy="3429024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F:\ручиек\Новая папка2\SAM_392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r="1038" b="12512"/>
          <a:stretch>
            <a:fillRect/>
          </a:stretch>
        </p:blipFill>
        <p:spPr bwMode="auto">
          <a:xfrm>
            <a:off x="4645920" y="2635524"/>
            <a:ext cx="3998046" cy="2650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214421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Издали буклет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4" name="Подзаголовок 3"/>
          <p:cNvGrpSpPr>
            <a:grpSpLocks noGrp="1"/>
          </p:cNvGrpSpPr>
          <p:nvPr>
            <p:ph type="subTitle" idx="1"/>
          </p:nvPr>
        </p:nvGrpSpPr>
        <p:grpSpPr bwMode="auto">
          <a:xfrm>
            <a:off x="285750" y="1000125"/>
            <a:ext cx="8358188" cy="5500688"/>
            <a:chOff x="477838" y="500063"/>
            <a:chExt cx="8666162" cy="6026150"/>
          </a:xfrm>
        </p:grpSpPr>
        <p:pic>
          <p:nvPicPr>
            <p:cNvPr id="5" name="Picture 9"/>
            <p:cNvPicPr>
              <a:picLocks noChangeAspect="1" noChangeArrowheads="1"/>
            </p:cNvPicPr>
            <p:nvPr/>
          </p:nvPicPr>
          <p:blipFill>
            <a:blip r:embed="rId2"/>
            <a:srcRect l="4688" t="16846" r="6836" b="6250"/>
            <a:stretch>
              <a:fillRect/>
            </a:stretch>
          </p:blipFill>
          <p:spPr bwMode="auto">
            <a:xfrm>
              <a:off x="477838" y="500063"/>
              <a:ext cx="8666162" cy="6026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Прямоугольник 5"/>
            <p:cNvSpPr/>
            <p:nvPr/>
          </p:nvSpPr>
          <p:spPr>
            <a:xfrm>
              <a:off x="6357938" y="857250"/>
              <a:ext cx="2286000" cy="6429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tx1"/>
                  </a:solidFill>
                </a:rPr>
                <a:t>МКОУ «</a:t>
              </a:r>
              <a:r>
                <a:rPr lang="ru-RU" dirty="0" err="1">
                  <a:solidFill>
                    <a:schemeClr val="tx1"/>
                  </a:solidFill>
                </a:rPr>
                <a:t>Трудовская</a:t>
              </a:r>
              <a:r>
                <a:rPr lang="ru-RU" dirty="0">
                  <a:solidFill>
                    <a:schemeClr val="tx1"/>
                  </a:solidFill>
                </a:rPr>
                <a:t> ООШ»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8501121" cy="54292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-1000155"/>
            <a:ext cx="7772400" cy="1571635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Издали буклет</a:t>
            </a:r>
            <a:endParaRPr lang="ru-RU" sz="44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 l="6155" t="13916" r="9152" b="12198"/>
          <a:stretch>
            <a:fillRect/>
          </a:stretch>
        </p:blipFill>
        <p:spPr bwMode="auto">
          <a:xfrm>
            <a:off x="142875" y="857233"/>
            <a:ext cx="8791575" cy="570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i="1" dirty="0" smtClean="0"/>
              <a:t>Расчёт сметы расходов на обустройство </a:t>
            </a:r>
            <a:r>
              <a:rPr lang="ru-RU" sz="2200" b="1" i="1" dirty="0" smtClean="0"/>
              <a:t>родника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4414" y="1000107"/>
          <a:ext cx="7072362" cy="5759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47"/>
                <a:gridCol w="1295447"/>
                <a:gridCol w="1295447"/>
                <a:gridCol w="1295447"/>
                <a:gridCol w="1890574"/>
              </a:tblGrid>
              <a:tr h="60628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Материал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Comic Sans MS"/>
                          <a:ea typeface="Times New Roman"/>
                          <a:cs typeface="Times New Roman"/>
                        </a:rPr>
                        <a:t>Ед.изм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Кол-во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Стоимость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Comic Sans MS"/>
                          <a:ea typeface="Times New Roman"/>
                          <a:cs typeface="Times New Roman"/>
                        </a:rPr>
                        <a:t>Тыс.руб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Транспортные расходы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0943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Кольцо железобетонное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Шт.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628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Сруб деревянный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Шт.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86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Гвозди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Кг.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/>
                          <a:ea typeface="Times New Roman"/>
                          <a:cs typeface="Times New Roman"/>
                        </a:rPr>
                        <a:t>0,9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omic Sans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86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Цемент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Кг.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0,280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0,100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86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Песок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М</a:t>
                      </a:r>
                      <a:r>
                        <a:rPr lang="ru-RU" sz="1400" baseline="30000">
                          <a:latin typeface="Comic Sans MS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628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Щебень,камень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М</a:t>
                      </a:r>
                      <a:r>
                        <a:rPr lang="ru-RU" sz="1400" baseline="30000">
                          <a:latin typeface="Comic Sans MS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0943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Песчано-гравийная смесь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М</a:t>
                      </a:r>
                      <a:r>
                        <a:rPr lang="ru-RU" sz="1400" baseline="30000">
                          <a:latin typeface="Comic Sans MS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86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Чернозём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М</a:t>
                      </a:r>
                      <a:r>
                        <a:rPr lang="ru-RU" sz="1400" baseline="30000">
                          <a:latin typeface="Comic Sans MS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omic Sans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omic Sans MS"/>
                          <a:ea typeface="Times New Roman"/>
                          <a:cs typeface="Times New Roman"/>
                        </a:rPr>
                        <a:t>500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86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Сборка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omic Sans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omic Sans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omic Sans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8684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Наш вариант благоустройства родника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000" dirty="0" smtClean="0"/>
              <a:t> </a:t>
            </a:r>
            <a:r>
              <a:rPr lang="ru-RU" sz="2000" dirty="0" err="1" smtClean="0"/>
              <a:t>Трудовская</a:t>
            </a:r>
            <a:r>
              <a:rPr lang="ru-RU" sz="2000" dirty="0" smtClean="0"/>
              <a:t> администрация одобрила наш вариант.</a:t>
            </a:r>
            <a:br>
              <a:rPr lang="ru-RU" sz="2000" dirty="0" smtClean="0"/>
            </a:br>
            <a:r>
              <a:rPr lang="ru-RU" sz="2000" dirty="0" smtClean="0"/>
              <a:t>Обещала оказать помощь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Содержимое 3" descr="Отсканировано 18"/>
          <p:cNvPicPr>
            <a:picLocks noGrp="1"/>
          </p:cNvPicPr>
          <p:nvPr>
            <p:ph idx="1"/>
          </p:nvPr>
        </p:nvPicPr>
        <p:blipFill>
          <a:blip r:embed="rId2" cstate="print"/>
          <a:srcRect l="21332" t="12823" r="5670"/>
          <a:stretch>
            <a:fillRect/>
          </a:stretch>
        </p:blipFill>
        <p:spPr bwMode="auto">
          <a:xfrm>
            <a:off x="285720" y="1643050"/>
            <a:ext cx="519284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600" dirty="0" smtClean="0">
                <a:solidFill>
                  <a:srgbClr val="FF0000"/>
                </a:solidFill>
              </a:rPr>
              <a:t>Обращение участников экологической акции 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00B0F0"/>
                </a:solidFill>
              </a:rPr>
              <a:t>ЖИВИ, РОДНИК, ЖИВИ!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313" y="1571625"/>
            <a:ext cx="8643937" cy="45243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1600" dirty="0"/>
          </a:p>
          <a:p>
            <a:pPr algn="ctr">
              <a:defRPr/>
            </a:pPr>
            <a:r>
              <a:rPr lang="ru-RU" sz="1600" i="1" dirty="0" smtClean="0"/>
              <a:t>Мы , </a:t>
            </a:r>
            <a:r>
              <a:rPr lang="ru-RU" sz="1600" i="1" dirty="0"/>
              <a:t>призываем всех вас помнить: наше здоровье, наше будущее, наша духовность тесно связаны с осознанием нашей неразрывной связи с природой Земли, природой нашей Родины. «Охранять природу – значит охранять Родину» – так говорил М.Пришвин, и мы должны всегда помнить эти слова.</a:t>
            </a:r>
          </a:p>
          <a:p>
            <a:pPr algn="ctr">
              <a:defRPr/>
            </a:pPr>
            <a:r>
              <a:rPr lang="ru-RU" sz="1600" b="1" u="sng" dirty="0" smtClean="0">
                <a:solidFill>
                  <a:srgbClr val="FF0000"/>
                </a:solidFill>
              </a:rPr>
              <a:t>Поэтому </a:t>
            </a:r>
            <a:r>
              <a:rPr lang="ru-RU" sz="1600" b="1" u="sng" dirty="0">
                <a:solidFill>
                  <a:srgbClr val="FF0000"/>
                </a:solidFill>
              </a:rPr>
              <a:t>мы предлагаем:</a:t>
            </a:r>
          </a:p>
          <a:p>
            <a:pPr algn="ctr">
              <a:defRPr/>
            </a:pPr>
            <a:endParaRPr lang="ru-RU" sz="1600" dirty="0">
              <a:solidFill>
                <a:srgbClr val="FF0000"/>
              </a:solidFill>
            </a:endParaRPr>
          </a:p>
          <a:p>
            <a:pPr>
              <a:buFontTx/>
              <a:buChar char="-"/>
              <a:defRPr/>
            </a:pPr>
            <a:r>
              <a:rPr lang="ru-RU" sz="1600" dirty="0"/>
              <a:t> школе продолжить разработку экологических проблем, шире знакомить родителей, младших товарищей с этой разработкой;</a:t>
            </a:r>
          </a:p>
          <a:p>
            <a:pPr>
              <a:buFontTx/>
              <a:buChar char="-"/>
              <a:defRPr/>
            </a:pPr>
            <a:r>
              <a:rPr lang="ru-RU" sz="1600" dirty="0"/>
              <a:t> навести  и поддерживать чистоту и порядок в школе, дома, на своей улице , очистить родник;</a:t>
            </a:r>
          </a:p>
          <a:p>
            <a:pPr>
              <a:buFontTx/>
              <a:buChar char="-"/>
              <a:defRPr/>
            </a:pPr>
            <a:r>
              <a:rPr lang="ru-RU" sz="1600" dirty="0"/>
              <a:t> беречь зеленые насаждения;</a:t>
            </a:r>
          </a:p>
          <a:p>
            <a:pPr>
              <a:buFontTx/>
              <a:buChar char="-"/>
              <a:defRPr/>
            </a:pPr>
            <a:r>
              <a:rPr lang="ru-RU" sz="1600" dirty="0"/>
              <a:t> экономить свет  и воду;</a:t>
            </a:r>
          </a:p>
          <a:p>
            <a:pPr>
              <a:buFontTx/>
              <a:buChar char="-"/>
              <a:defRPr/>
            </a:pPr>
            <a:r>
              <a:rPr lang="ru-RU" sz="1600" dirty="0"/>
              <a:t> беречь водные просторы от загрязнений;</a:t>
            </a:r>
          </a:p>
          <a:p>
            <a:pPr>
              <a:defRPr/>
            </a:pPr>
            <a:r>
              <a:rPr lang="ru-RU" sz="1600" dirty="0"/>
              <a:t> </a:t>
            </a:r>
            <a:r>
              <a:rPr lang="ru-RU" sz="1600"/>
              <a:t>Мы</a:t>
            </a:r>
            <a:r>
              <a:rPr lang="ru-RU" sz="1600" smtClean="0"/>
              <a:t>, </a:t>
            </a:r>
            <a:r>
              <a:rPr lang="ru-RU" sz="1600" dirty="0"/>
              <a:t>требуем: «Взрослые! Приложите все силы к тому, чтобы наше будущее было прекрасным, здоровым и счастливым!»</a:t>
            </a:r>
          </a:p>
          <a:p>
            <a:pPr algn="ctr">
              <a:defRPr/>
            </a:pPr>
            <a:endParaRPr lang="ru-RU" sz="1600" i="1" dirty="0" smtClean="0"/>
          </a:p>
          <a:p>
            <a:pPr algn="ctr">
              <a:defRPr/>
            </a:pPr>
            <a:r>
              <a:rPr lang="ru-RU" sz="1600" i="1" dirty="0" smtClean="0"/>
              <a:t>Счастье </a:t>
            </a:r>
            <a:r>
              <a:rPr lang="ru-RU" sz="1600" i="1" dirty="0"/>
              <a:t>– это быть с природой, видеть её, говорить с ней.</a:t>
            </a:r>
          </a:p>
          <a:p>
            <a:pPr>
              <a:defRPr/>
            </a:pP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Выводы: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600" dirty="0" smtClean="0"/>
              <a:t>Нам бы хотелось, чтобы родник в п.Трудовом был чист и красив! Проблема экологии очень нас волнует, и хочется верить, что наше потомство не будет подвержено негативным факторам окружающей среды, как в настоящее время засоряя и отравляя родники, мы не только обделяем себя, но и лишаем будущее поколение прекрасных творений природы, проявляя  милосердие к природе, мы тем самым проявляем заботу о человечестве.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ЖИВИ, РОДНИК, ЖИВИ!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                   </a:t>
            </a:r>
            <a:r>
              <a:rPr lang="ru-RU" sz="2800" dirty="0" smtClean="0">
                <a:solidFill>
                  <a:srgbClr val="00B050"/>
                </a:solidFill>
              </a:rPr>
              <a:t>Постановка проблемы:</a:t>
            </a:r>
          </a:p>
          <a:p>
            <a:pPr>
              <a:buNone/>
            </a:pPr>
            <a:r>
              <a:rPr lang="ru-RU" sz="2800" dirty="0" smtClean="0"/>
              <a:t>     Выявление, изучение, учет и сбережение родника- важная задача природоохранной работы. В решении этой задачи велика наша роль. Мы решили изучить правила очистки и благоустройства родника, а затем свои знания применить на практике,  источник очистить и изучить его.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Акция по очистке родника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644130" cy="4697427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800" i="1" dirty="0" smtClean="0"/>
              <a:t>               </a:t>
            </a:r>
            <a:r>
              <a:rPr lang="ru-RU" sz="3800" b="1" i="1" dirty="0" smtClean="0"/>
              <a:t>Цель:             </a:t>
            </a:r>
          </a:p>
          <a:p>
            <a:pPr>
              <a:buNone/>
            </a:pPr>
            <a:r>
              <a:rPr lang="ru-RU" sz="3800" dirty="0" smtClean="0"/>
              <a:t>                    Формирование у учащихся п. Трудовое экологического сознания и</a:t>
            </a:r>
          </a:p>
          <a:p>
            <a:pPr>
              <a:buNone/>
            </a:pPr>
            <a:r>
              <a:rPr lang="ru-RU" sz="3800" dirty="0" smtClean="0"/>
              <a:t>                     ответственного отношения к окружающей среде.</a:t>
            </a:r>
          </a:p>
          <a:p>
            <a:pPr>
              <a:buNone/>
            </a:pPr>
            <a:r>
              <a:rPr lang="ru-RU" sz="3800" b="1" i="1" dirty="0" smtClean="0"/>
              <a:t>             Задачи</a:t>
            </a:r>
            <a:r>
              <a:rPr lang="ru-RU" sz="3800" b="1" i="1" u="sng" dirty="0" smtClean="0"/>
              <a:t>:   </a:t>
            </a:r>
          </a:p>
          <a:p>
            <a:pPr>
              <a:buNone/>
            </a:pPr>
            <a:r>
              <a:rPr lang="ru-RU" sz="3800" dirty="0" smtClean="0"/>
              <a:t>                 1. Создать отряд добровольцев по очистке родника</a:t>
            </a:r>
          </a:p>
          <a:p>
            <a:pPr>
              <a:buNone/>
            </a:pPr>
            <a:r>
              <a:rPr lang="ru-RU" sz="3800" dirty="0" smtClean="0"/>
              <a:t>                 2.Устранить негативные экологические процессы.</a:t>
            </a:r>
          </a:p>
          <a:p>
            <a:pPr>
              <a:buNone/>
            </a:pPr>
            <a:r>
              <a:rPr lang="ru-RU" b="1" i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sz="3800" b="1" i="1" dirty="0" smtClean="0"/>
              <a:t>            Ожидаемые результаты:</a:t>
            </a:r>
            <a:endParaRPr lang="ru-RU" sz="3800" dirty="0" smtClean="0"/>
          </a:p>
          <a:p>
            <a:pPr lvl="0">
              <a:buNone/>
            </a:pPr>
            <a:r>
              <a:rPr lang="ru-RU" sz="3800" dirty="0" smtClean="0"/>
              <a:t>                Во время реализации акции  вовлечь представителей власти.</a:t>
            </a:r>
          </a:p>
          <a:p>
            <a:pPr lvl="0">
              <a:buNone/>
            </a:pPr>
            <a:r>
              <a:rPr lang="ru-RU" sz="3800" dirty="0" smtClean="0"/>
              <a:t>                В ходе реализации акции провести  агитацию просветительского и                                     экологического характера.</a:t>
            </a:r>
          </a:p>
          <a:p>
            <a:pPr lvl="0">
              <a:buNone/>
            </a:pPr>
            <a:r>
              <a:rPr lang="ru-RU" sz="3800" dirty="0" smtClean="0"/>
              <a:t>              Привлечь внимание администрации и жителей к экологическим проблемам            исчезновения родника на территории п. Трудовое</a:t>
            </a:r>
          </a:p>
          <a:p>
            <a:pPr lvl="0">
              <a:buNone/>
            </a:pPr>
            <a:r>
              <a:rPr lang="ru-RU" sz="3800" dirty="0" smtClean="0"/>
              <a:t>             Издать буклет: «Нам есть что любить!» ,</a:t>
            </a:r>
          </a:p>
          <a:p>
            <a:pPr>
              <a:buNone/>
            </a:pPr>
            <a:r>
              <a:rPr lang="ru-RU" sz="3800" dirty="0" smtClean="0"/>
              <a:t>           «Чистой воде - наша забота!»   </a:t>
            </a:r>
          </a:p>
          <a:p>
            <a:pPr>
              <a:buNone/>
            </a:pPr>
            <a:r>
              <a:rPr lang="ru-RU" dirty="0" smtClean="0"/>
              <a:t>                            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 fontScale="90000"/>
          </a:bodyPr>
          <a:lstStyle/>
          <a:p>
            <a:r>
              <a:rPr lang="ru-RU" sz="2200" dirty="0"/>
              <a:t>Руководитель Говорова Г.И. принимает инициативную группу. Согласование плана мероприятий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SUC50046"/>
          <p:cNvPicPr>
            <a:picLocks noGrp="1"/>
          </p:cNvPicPr>
          <p:nvPr>
            <p:ph idx="1"/>
          </p:nvPr>
        </p:nvPicPr>
        <p:blipFill>
          <a:blip r:embed="rId2" cstate="print"/>
          <a:srcRect r="-1001" b="9965"/>
          <a:stretch>
            <a:fillRect/>
          </a:stretch>
        </p:blipFill>
        <p:spPr bwMode="auto">
          <a:xfrm>
            <a:off x="1785918" y="1571612"/>
            <a:ext cx="550072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928850"/>
            <a:ext cx="8229600" cy="6715172"/>
          </a:xfrm>
        </p:spPr>
        <p:txBody>
          <a:bodyPr>
            <a:normAutofit/>
          </a:bodyPr>
          <a:lstStyle/>
          <a:p>
            <a:r>
              <a:rPr lang="ru-RU" sz="2200" dirty="0"/>
              <a:t>Инициативная группа у главы администрации </a:t>
            </a:r>
            <a:r>
              <a:rPr lang="ru-RU" sz="2200" dirty="0" err="1"/>
              <a:t>Трудовского</a:t>
            </a:r>
            <a:r>
              <a:rPr lang="ru-RU" sz="2200" dirty="0"/>
              <a:t> сельского поселения Степанова В.А.</a:t>
            </a:r>
            <a:br>
              <a:rPr lang="ru-RU" sz="2200" dirty="0"/>
            </a:br>
            <a:r>
              <a:rPr lang="ru-RU" sz="2200" dirty="0"/>
              <a:t>Рассматривается целесообразность запланированных </a:t>
            </a:r>
            <a:r>
              <a:rPr lang="ru-RU" sz="2200" dirty="0" smtClean="0"/>
              <a:t>мероприятий и варианты благоустройства родника.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SUC50059"/>
          <p:cNvPicPr>
            <a:picLocks noGrp="1"/>
          </p:cNvPicPr>
          <p:nvPr>
            <p:ph idx="1"/>
          </p:nvPr>
        </p:nvPicPr>
        <p:blipFill>
          <a:blip r:embed="rId2" cstate="print"/>
          <a:srcRect b="9231"/>
          <a:stretch>
            <a:fillRect/>
          </a:stretch>
        </p:blipFill>
        <p:spPr bwMode="auto">
          <a:xfrm>
            <a:off x="1571604" y="1785926"/>
            <a:ext cx="535785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00090"/>
            <a:ext cx="8229600" cy="191772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Собирайся детвора на уборку родника!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Users\РЕТ\Desktop\Новые фото\SAM_38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410" b="31884"/>
          <a:stretch>
            <a:fillRect/>
          </a:stretch>
        </p:blipFill>
        <p:spPr bwMode="auto">
          <a:xfrm>
            <a:off x="2000232" y="1714488"/>
            <a:ext cx="4645482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Очистили территорию родника от старых поваленных деревьев.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ЕТ\Desktop\Новые фото\SAM_39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3437" t="10938" r="1690" b="11309"/>
          <a:stretch>
            <a:fillRect/>
          </a:stretch>
        </p:blipFill>
        <p:spPr bwMode="auto">
          <a:xfrm>
            <a:off x="500034" y="1571612"/>
            <a:ext cx="3929090" cy="3929090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 descr="C:\Users\РЕТ\Desktop\фото родник\SAM_388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r="1060" b="11111"/>
          <a:stretch>
            <a:fillRect/>
          </a:stretch>
        </p:blipFill>
        <p:spPr bwMode="auto">
          <a:xfrm>
            <a:off x="4645025" y="1571612"/>
            <a:ext cx="3998941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tabLst>
                <a:tab pos="1069975" algn="l"/>
              </a:tabLst>
            </a:pPr>
            <a:r>
              <a:rPr lang="ru-RU" sz="3600" dirty="0" smtClean="0">
                <a:solidFill>
                  <a:srgbClr val="FF0000"/>
                </a:solidFill>
              </a:rPr>
              <a:t>Очистка территории родника от сухих веток.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5" name="Picture 2" descr="C:\Users\РЕТ\Desktop\фото родник\SAM_388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30411"/>
            <a:ext cx="3900486" cy="4484671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На земле после бродяги -</a:t>
            </a:r>
            <a:br>
              <a:rPr lang="ru-RU" dirty="0" smtClean="0"/>
            </a:br>
            <a:r>
              <a:rPr lang="ru-RU" dirty="0" smtClean="0"/>
              <a:t>И пакеты, и бумаги...</a:t>
            </a:r>
            <a:br>
              <a:rPr lang="ru-RU" dirty="0" smtClean="0"/>
            </a:br>
            <a:r>
              <a:rPr lang="ru-RU" dirty="0" smtClean="0"/>
              <a:t>Чистим мы наш родничок: </a:t>
            </a:r>
            <a:br>
              <a:rPr lang="ru-RU" dirty="0" smtClean="0"/>
            </a:br>
            <a:r>
              <a:rPr lang="ru-RU" dirty="0" smtClean="0"/>
              <a:t>«Если это повторится -</a:t>
            </a:r>
            <a:br>
              <a:rPr lang="ru-RU" dirty="0" smtClean="0"/>
            </a:br>
            <a:r>
              <a:rPr lang="ru-RU" dirty="0" smtClean="0"/>
              <a:t>Чистой не бывать водице.</a:t>
            </a:r>
            <a:br>
              <a:rPr lang="ru-RU" dirty="0" smtClean="0"/>
            </a:br>
            <a:r>
              <a:rPr lang="ru-RU" dirty="0" smtClean="0"/>
              <a:t>Не родник здесь будет - свалка...</a:t>
            </a:r>
            <a:br>
              <a:rPr lang="ru-RU" dirty="0" smtClean="0"/>
            </a:br>
            <a:r>
              <a:rPr lang="ru-RU" dirty="0" smtClean="0"/>
              <a:t>Как природы им не жалко?!»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598</TotalTime>
  <Words>623</Words>
  <Application>Microsoft Office PowerPoint</Application>
  <PresentationFormat>Экран (4:3)</PresentationFormat>
  <Paragraphs>126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Муниципальное казенное общеобразовательное учреждение «Трудовская основная общеобразовательная школа»  Новоусманского муниципального района Воронежской области </vt:lpstr>
      <vt:lpstr>Слайд 2</vt:lpstr>
      <vt:lpstr>ЖИВИ, РОДНИК, ЖИВИ!</vt:lpstr>
      <vt:lpstr>Акция по очистке родника</vt:lpstr>
      <vt:lpstr>Руководитель Говорова Г.И. принимает инициативную группу. Согласование плана мероприятий   </vt:lpstr>
      <vt:lpstr>Инициативная группа у главы администрации Трудовского сельского поселения Степанова В.А. Рассматривается целесообразность запланированных мероприятий и варианты благоустройства родника.   </vt:lpstr>
      <vt:lpstr>Собирайся детвора на уборку родника!</vt:lpstr>
      <vt:lpstr>   Очистили территорию родника от старых поваленных деревьев. </vt:lpstr>
      <vt:lpstr>Очистка территории родника от сухих веток.</vt:lpstr>
      <vt:lpstr>Место вокруг родника расчистили, воде даем сток.  </vt:lpstr>
      <vt:lpstr>«ПЛОДЫ УБОРКИ»</vt:lpstr>
      <vt:lpstr>«ПЛОДЫ УБОРКИ»</vt:lpstr>
      <vt:lpstr>Родник- маленькое чудо природы. Сама родная земля- матушка дарит людям свежесть, бодрость, здоровье. Ведь вода в родниках  всегда чиста, освежающая и полезная. </vt:lpstr>
      <vt:lpstr>Слайд 14</vt:lpstr>
      <vt:lpstr>Слайд 15</vt:lpstr>
      <vt:lpstr>Слайд 16</vt:lpstr>
      <vt:lpstr>Слайд 17</vt:lpstr>
      <vt:lpstr>Так выглядел наш родник до уборки.</vt:lpstr>
      <vt:lpstr>Так выглядит наш родник после  уборки.</vt:lpstr>
      <vt:lpstr>Изготовление и развешивание листовок.</vt:lpstr>
      <vt:lpstr>Издали буклет</vt:lpstr>
      <vt:lpstr>Слайд 22</vt:lpstr>
      <vt:lpstr>Расчёт сметы расходов на обустройство родника </vt:lpstr>
      <vt:lpstr>Наш вариант благоустройства родника  Трудовская администрация одобрила наш вариант. Обещала оказать помощь </vt:lpstr>
      <vt:lpstr>Обращение участников экологической акции  ЖИВИ, РОДНИК, ЖИВИ!</vt:lpstr>
      <vt:lpstr>Выводы: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РЕТ</dc:creator>
  <cp:lastModifiedBy>РЕТ</cp:lastModifiedBy>
  <cp:revision>80</cp:revision>
  <dcterms:created xsi:type="dcterms:W3CDTF">2013-10-09T06:45:50Z</dcterms:created>
  <dcterms:modified xsi:type="dcterms:W3CDTF">2022-02-18T06:42:06Z</dcterms:modified>
</cp:coreProperties>
</file>