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94" r:id="rId2"/>
    <p:sldId id="295" r:id="rId3"/>
    <p:sldId id="261" r:id="rId4"/>
    <p:sldId id="269" r:id="rId5"/>
    <p:sldId id="271" r:id="rId6"/>
    <p:sldId id="270" r:id="rId7"/>
    <p:sldId id="272" r:id="rId8"/>
    <p:sldId id="268" r:id="rId9"/>
    <p:sldId id="273" r:id="rId10"/>
    <p:sldId id="292" r:id="rId11"/>
    <p:sldId id="266" r:id="rId12"/>
    <p:sldId id="265" r:id="rId13"/>
    <p:sldId id="264" r:id="rId14"/>
    <p:sldId id="293" r:id="rId15"/>
    <p:sldId id="257" r:id="rId16"/>
    <p:sldId id="260" r:id="rId17"/>
    <p:sldId id="274" r:id="rId18"/>
    <p:sldId id="275" r:id="rId19"/>
    <p:sldId id="278" r:id="rId20"/>
    <p:sldId id="279" r:id="rId21"/>
    <p:sldId id="280" r:id="rId22"/>
    <p:sldId id="277" r:id="rId23"/>
    <p:sldId id="281" r:id="rId24"/>
    <p:sldId id="282" r:id="rId25"/>
    <p:sldId id="285" r:id="rId26"/>
    <p:sldId id="284" r:id="rId27"/>
    <p:sldId id="283" r:id="rId28"/>
    <p:sldId id="287" r:id="rId29"/>
    <p:sldId id="286" r:id="rId30"/>
    <p:sldId id="288" r:id="rId31"/>
    <p:sldId id="291" r:id="rId32"/>
    <p:sldId id="276" r:id="rId33"/>
    <p:sldId id="289" r:id="rId34"/>
    <p:sldId id="290" r:id="rId35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AGICBOOK14256SPA" initials="M" lastIdx="1" clrIdx="0">
    <p:extLst>
      <p:ext uri="{19B8F6BF-5375-455C-9EA6-DF929625EA0E}">
        <p15:presenceInfo xmlns:p15="http://schemas.microsoft.com/office/powerpoint/2012/main" userId="MAGICBOOK14256SPA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271" autoAdjust="0"/>
    <p:restoredTop sz="94660"/>
  </p:normalViewPr>
  <p:slideViewPr>
    <p:cSldViewPr snapToGrid="0">
      <p:cViewPr varScale="1">
        <p:scale>
          <a:sx n="86" d="100"/>
          <a:sy n="86" d="100"/>
        </p:scale>
        <p:origin x="1464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F77003-C0E4-4BA5-B815-9998D7C3AEBA}" type="datetimeFigureOut">
              <a:rPr lang="ru-RU" smtClean="0"/>
              <a:t>03.11.2021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3CF968-437A-4209-AB68-CE468CB73C7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505151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F77003-C0E4-4BA5-B815-9998D7C3AEBA}" type="datetimeFigureOut">
              <a:rPr lang="ru-RU" smtClean="0"/>
              <a:t>03.11.2021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3CF968-437A-4209-AB68-CE468CB73C7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845923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F77003-C0E4-4BA5-B815-9998D7C3AEBA}" type="datetimeFigureOut">
              <a:rPr lang="ru-RU" smtClean="0"/>
              <a:t>03.11.2021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3CF968-437A-4209-AB68-CE468CB73C7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476355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F77003-C0E4-4BA5-B815-9998D7C3AEBA}" type="datetimeFigureOut">
              <a:rPr lang="ru-RU" smtClean="0"/>
              <a:t>03.11.2021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3CF968-437A-4209-AB68-CE468CB73C7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351989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F77003-C0E4-4BA5-B815-9998D7C3AEBA}" type="datetimeFigureOut">
              <a:rPr lang="ru-RU" smtClean="0"/>
              <a:t>03.11.2021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3CF968-437A-4209-AB68-CE468CB73C7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674418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F77003-C0E4-4BA5-B815-9998D7C3AEBA}" type="datetimeFigureOut">
              <a:rPr lang="ru-RU" smtClean="0"/>
              <a:t>03.11.2021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3CF968-437A-4209-AB68-CE468CB73C7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440195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F77003-C0E4-4BA5-B815-9998D7C3AEBA}" type="datetimeFigureOut">
              <a:rPr lang="ru-RU" smtClean="0"/>
              <a:t>03.11.2021</a:t>
            </a:fld>
            <a:endParaRPr lang="ru-RU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3CF968-437A-4209-AB68-CE468CB73C7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93144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F77003-C0E4-4BA5-B815-9998D7C3AEBA}" type="datetimeFigureOut">
              <a:rPr lang="ru-RU" smtClean="0"/>
              <a:t>03.11.2021</a:t>
            </a:fld>
            <a:endParaRPr lang="ru-R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3CF968-437A-4209-AB68-CE468CB73C7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446559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F77003-C0E4-4BA5-B815-9998D7C3AEBA}" type="datetimeFigureOut">
              <a:rPr lang="ru-RU" smtClean="0"/>
              <a:t>03.11.2021</a:t>
            </a:fld>
            <a:endParaRPr lang="ru-RU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3CF968-437A-4209-AB68-CE468CB73C7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246475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F77003-C0E4-4BA5-B815-9998D7C3AEBA}" type="datetimeFigureOut">
              <a:rPr lang="ru-RU" smtClean="0"/>
              <a:t>03.11.2021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3CF968-437A-4209-AB68-CE468CB73C7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1473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dirty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F77003-C0E4-4BA5-B815-9998D7C3AEBA}" type="datetimeFigureOut">
              <a:rPr lang="ru-RU" smtClean="0"/>
              <a:t>03.11.2021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3CF968-437A-4209-AB68-CE468CB73C7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056709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F77003-C0E4-4BA5-B815-9998D7C3AEBA}" type="datetimeFigureOut">
              <a:rPr lang="ru-RU" smtClean="0"/>
              <a:t>03.11.2021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3CF968-437A-4209-AB68-CE468CB73C7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13715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gif"/><Relationship Id="rId3" Type="http://schemas.openxmlformats.org/officeDocument/2006/relationships/image" Target="../media/image10.jpeg"/><Relationship Id="rId7" Type="http://schemas.openxmlformats.org/officeDocument/2006/relationships/image" Target="../media/image14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gif"/><Relationship Id="rId5" Type="http://schemas.openxmlformats.org/officeDocument/2006/relationships/image" Target="../media/image12.gif"/><Relationship Id="rId4" Type="http://schemas.openxmlformats.org/officeDocument/2006/relationships/image" Target="../media/image11.jpeg"/><Relationship Id="rId9" Type="http://schemas.openxmlformats.org/officeDocument/2006/relationships/image" Target="../media/image16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gif"/><Relationship Id="rId2" Type="http://schemas.openxmlformats.org/officeDocument/2006/relationships/image" Target="../media/image18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gif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F49B1106-4DBF-4380-8CB7-3610718500FB}"/>
              </a:ext>
            </a:extLst>
          </p:cNvPr>
          <p:cNvSpPr/>
          <p:nvPr/>
        </p:nvSpPr>
        <p:spPr>
          <a:xfrm>
            <a:off x="152859" y="142042"/>
            <a:ext cx="8857975" cy="6587231"/>
          </a:xfrm>
          <a:prstGeom prst="rect">
            <a:avLst/>
          </a:prstGeom>
          <a:noFill/>
          <a:ln w="57150"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323019C3-3BD8-408F-81DB-C288465271D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55" t="5826" r="3127" b="3689"/>
          <a:stretch/>
        </p:blipFill>
        <p:spPr bwMode="auto">
          <a:xfrm>
            <a:off x="133166" y="128727"/>
            <a:ext cx="8931696" cy="65872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77BC553-F12D-40C4-9C5E-BFC83B3F622A}"/>
              </a:ext>
            </a:extLst>
          </p:cNvPr>
          <p:cNvSpPr txBox="1"/>
          <p:nvPr/>
        </p:nvSpPr>
        <p:spPr>
          <a:xfrm>
            <a:off x="804397" y="656946"/>
            <a:ext cx="6791417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28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Урок  русского языка</a:t>
            </a:r>
          </a:p>
          <a:p>
            <a:r>
              <a:rPr lang="ru-RU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в 3 классе.</a:t>
            </a:r>
          </a:p>
          <a:p>
            <a:r>
              <a:rPr lang="ru-RU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«Начальная школа  21 век»</a:t>
            </a:r>
          </a:p>
          <a:p>
            <a:endParaRPr lang="ru-RU" sz="28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8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8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8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</a:t>
            </a:r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подготовила Мельникова Людмила Александровна,</a:t>
            </a:r>
          </a:p>
          <a:p>
            <a:pPr algn="ctr"/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 начальных классов</a:t>
            </a:r>
          </a:p>
          <a:p>
            <a:pPr algn="ctr"/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ГБОУ школа №20</a:t>
            </a:r>
          </a:p>
        </p:txBody>
      </p:sp>
    </p:spTree>
    <p:extLst>
      <p:ext uri="{BB962C8B-B14F-4D97-AF65-F5344CB8AC3E}">
        <p14:creationId xmlns:p14="http://schemas.microsoft.com/office/powerpoint/2010/main" val="168575971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1" name="Группа 80">
            <a:extLst>
              <a:ext uri="{FF2B5EF4-FFF2-40B4-BE49-F238E27FC236}">
                <a16:creationId xmlns:a16="http://schemas.microsoft.com/office/drawing/2014/main" id="{CED45A29-909C-40C0-8D1C-65EAB0F39DCB}"/>
              </a:ext>
            </a:extLst>
          </p:cNvPr>
          <p:cNvGrpSpPr/>
          <p:nvPr/>
        </p:nvGrpSpPr>
        <p:grpSpPr>
          <a:xfrm rot="5400000">
            <a:off x="-267882" y="3471440"/>
            <a:ext cx="3867511" cy="486510"/>
            <a:chOff x="5422769" y="4709707"/>
            <a:chExt cx="2591481" cy="319596"/>
          </a:xfrm>
        </p:grpSpPr>
        <p:sp>
          <p:nvSpPr>
            <p:cNvPr id="82" name="Прямоугольник 81">
              <a:extLst>
                <a:ext uri="{FF2B5EF4-FFF2-40B4-BE49-F238E27FC236}">
                  <a16:creationId xmlns:a16="http://schemas.microsoft.com/office/drawing/2014/main" id="{25305093-CF1D-4A3C-A7FE-76E5C12C1E15}"/>
                </a:ext>
              </a:extLst>
            </p:cNvPr>
            <p:cNvSpPr/>
            <p:nvPr/>
          </p:nvSpPr>
          <p:spPr>
            <a:xfrm rot="5400000">
              <a:off x="7671572" y="4686625"/>
              <a:ext cx="319596" cy="365760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6" name="Прямоугольник 85">
              <a:extLst>
                <a:ext uri="{FF2B5EF4-FFF2-40B4-BE49-F238E27FC236}">
                  <a16:creationId xmlns:a16="http://schemas.microsoft.com/office/drawing/2014/main" id="{7ABBCB46-4588-4A81-92E6-B511455CCB66}"/>
                </a:ext>
              </a:extLst>
            </p:cNvPr>
            <p:cNvSpPr/>
            <p:nvPr/>
          </p:nvSpPr>
          <p:spPr>
            <a:xfrm rot="5400000">
              <a:off x="5445851" y="4686625"/>
              <a:ext cx="319596" cy="365760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7" name="Прямоугольник 86">
              <a:extLst>
                <a:ext uri="{FF2B5EF4-FFF2-40B4-BE49-F238E27FC236}">
                  <a16:creationId xmlns:a16="http://schemas.microsoft.com/office/drawing/2014/main" id="{6B15AE4C-66BF-4AC2-B0F4-41B88F1F1CA7}"/>
                </a:ext>
              </a:extLst>
            </p:cNvPr>
            <p:cNvSpPr/>
            <p:nvPr/>
          </p:nvSpPr>
          <p:spPr>
            <a:xfrm rot="5400000">
              <a:off x="5819401" y="4686625"/>
              <a:ext cx="319596" cy="365760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8" name="Прямоугольник 87">
              <a:extLst>
                <a:ext uri="{FF2B5EF4-FFF2-40B4-BE49-F238E27FC236}">
                  <a16:creationId xmlns:a16="http://schemas.microsoft.com/office/drawing/2014/main" id="{46B69E99-2ABA-4B78-8B54-D660893E0469}"/>
                </a:ext>
              </a:extLst>
            </p:cNvPr>
            <p:cNvSpPr/>
            <p:nvPr/>
          </p:nvSpPr>
          <p:spPr>
            <a:xfrm rot="5400000">
              <a:off x="6192951" y="4686625"/>
              <a:ext cx="319596" cy="365760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9" name="Прямоугольник 88">
              <a:extLst>
                <a:ext uri="{FF2B5EF4-FFF2-40B4-BE49-F238E27FC236}">
                  <a16:creationId xmlns:a16="http://schemas.microsoft.com/office/drawing/2014/main" id="{0887002B-3532-4FA2-8E94-E2344D50FBA5}"/>
                </a:ext>
              </a:extLst>
            </p:cNvPr>
            <p:cNvSpPr/>
            <p:nvPr/>
          </p:nvSpPr>
          <p:spPr>
            <a:xfrm rot="5400000">
              <a:off x="6566501" y="4686625"/>
              <a:ext cx="319596" cy="365760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0" name="Прямоугольник 89">
              <a:extLst>
                <a:ext uri="{FF2B5EF4-FFF2-40B4-BE49-F238E27FC236}">
                  <a16:creationId xmlns:a16="http://schemas.microsoft.com/office/drawing/2014/main" id="{3B09D536-5BF1-4BDF-AED5-E4D5189DC5F9}"/>
                </a:ext>
              </a:extLst>
            </p:cNvPr>
            <p:cNvSpPr/>
            <p:nvPr/>
          </p:nvSpPr>
          <p:spPr>
            <a:xfrm rot="5400000">
              <a:off x="6940051" y="4686625"/>
              <a:ext cx="319596" cy="365760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1" name="Прямоугольник 90">
              <a:extLst>
                <a:ext uri="{FF2B5EF4-FFF2-40B4-BE49-F238E27FC236}">
                  <a16:creationId xmlns:a16="http://schemas.microsoft.com/office/drawing/2014/main" id="{0727FB5F-F49B-4784-AA7A-23A64D9DDEC8}"/>
                </a:ext>
              </a:extLst>
            </p:cNvPr>
            <p:cNvSpPr/>
            <p:nvPr/>
          </p:nvSpPr>
          <p:spPr>
            <a:xfrm rot="5400000">
              <a:off x="7305811" y="4686625"/>
              <a:ext cx="319596" cy="365760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93" name="Группа 92">
            <a:extLst>
              <a:ext uri="{FF2B5EF4-FFF2-40B4-BE49-F238E27FC236}">
                <a16:creationId xmlns:a16="http://schemas.microsoft.com/office/drawing/2014/main" id="{BB9E8680-5908-413F-A1E6-930D350C9D15}"/>
              </a:ext>
            </a:extLst>
          </p:cNvPr>
          <p:cNvGrpSpPr/>
          <p:nvPr/>
        </p:nvGrpSpPr>
        <p:grpSpPr>
          <a:xfrm rot="5400000">
            <a:off x="312260" y="3477255"/>
            <a:ext cx="3855889" cy="486510"/>
            <a:chOff x="5422769" y="4709707"/>
            <a:chExt cx="2591481" cy="319596"/>
          </a:xfrm>
        </p:grpSpPr>
        <p:sp>
          <p:nvSpPr>
            <p:cNvPr id="94" name="Прямоугольник 93">
              <a:extLst>
                <a:ext uri="{FF2B5EF4-FFF2-40B4-BE49-F238E27FC236}">
                  <a16:creationId xmlns:a16="http://schemas.microsoft.com/office/drawing/2014/main" id="{B2382FA5-E091-40AF-A82C-546CE5544A4E}"/>
                </a:ext>
              </a:extLst>
            </p:cNvPr>
            <p:cNvSpPr/>
            <p:nvPr/>
          </p:nvSpPr>
          <p:spPr>
            <a:xfrm rot="5400000">
              <a:off x="7671572" y="4686625"/>
              <a:ext cx="319596" cy="365760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5" name="Прямоугольник 94">
              <a:extLst>
                <a:ext uri="{FF2B5EF4-FFF2-40B4-BE49-F238E27FC236}">
                  <a16:creationId xmlns:a16="http://schemas.microsoft.com/office/drawing/2014/main" id="{397C95A9-FF26-40B5-A7F4-07659FB628A0}"/>
                </a:ext>
              </a:extLst>
            </p:cNvPr>
            <p:cNvSpPr/>
            <p:nvPr/>
          </p:nvSpPr>
          <p:spPr>
            <a:xfrm rot="5400000">
              <a:off x="5445851" y="4686625"/>
              <a:ext cx="319596" cy="365760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6" name="Прямоугольник 95">
              <a:extLst>
                <a:ext uri="{FF2B5EF4-FFF2-40B4-BE49-F238E27FC236}">
                  <a16:creationId xmlns:a16="http://schemas.microsoft.com/office/drawing/2014/main" id="{073EE8E7-127E-419A-9398-E9E84F072BAB}"/>
                </a:ext>
              </a:extLst>
            </p:cNvPr>
            <p:cNvSpPr/>
            <p:nvPr/>
          </p:nvSpPr>
          <p:spPr>
            <a:xfrm rot="5400000">
              <a:off x="5819401" y="4686625"/>
              <a:ext cx="319596" cy="365760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7" name="Прямоугольник 96">
              <a:extLst>
                <a:ext uri="{FF2B5EF4-FFF2-40B4-BE49-F238E27FC236}">
                  <a16:creationId xmlns:a16="http://schemas.microsoft.com/office/drawing/2014/main" id="{A0162C72-9372-4578-8DA1-ABBB5514C13A}"/>
                </a:ext>
              </a:extLst>
            </p:cNvPr>
            <p:cNvSpPr/>
            <p:nvPr/>
          </p:nvSpPr>
          <p:spPr>
            <a:xfrm rot="5400000">
              <a:off x="6192951" y="4686625"/>
              <a:ext cx="319596" cy="365760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8" name="Прямоугольник 97">
              <a:extLst>
                <a:ext uri="{FF2B5EF4-FFF2-40B4-BE49-F238E27FC236}">
                  <a16:creationId xmlns:a16="http://schemas.microsoft.com/office/drawing/2014/main" id="{B8830027-5CA1-4D70-8158-FC706BD26D48}"/>
                </a:ext>
              </a:extLst>
            </p:cNvPr>
            <p:cNvSpPr/>
            <p:nvPr/>
          </p:nvSpPr>
          <p:spPr>
            <a:xfrm rot="5400000">
              <a:off x="6566501" y="4686625"/>
              <a:ext cx="319596" cy="365760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9" name="Прямоугольник 98">
              <a:extLst>
                <a:ext uri="{FF2B5EF4-FFF2-40B4-BE49-F238E27FC236}">
                  <a16:creationId xmlns:a16="http://schemas.microsoft.com/office/drawing/2014/main" id="{D4C3939C-4836-40CA-B4C6-E49616820D05}"/>
                </a:ext>
              </a:extLst>
            </p:cNvPr>
            <p:cNvSpPr/>
            <p:nvPr/>
          </p:nvSpPr>
          <p:spPr>
            <a:xfrm rot="5400000">
              <a:off x="6940051" y="4686625"/>
              <a:ext cx="319596" cy="365760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00" name="Прямоугольник 99">
              <a:extLst>
                <a:ext uri="{FF2B5EF4-FFF2-40B4-BE49-F238E27FC236}">
                  <a16:creationId xmlns:a16="http://schemas.microsoft.com/office/drawing/2014/main" id="{DC2C94BC-F262-4307-9510-9DD58FD180ED}"/>
                </a:ext>
              </a:extLst>
            </p:cNvPr>
            <p:cNvSpPr/>
            <p:nvPr/>
          </p:nvSpPr>
          <p:spPr>
            <a:xfrm rot="5400000">
              <a:off x="7305811" y="4686625"/>
              <a:ext cx="319596" cy="365760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09" name="Группа 108">
            <a:extLst>
              <a:ext uri="{FF2B5EF4-FFF2-40B4-BE49-F238E27FC236}">
                <a16:creationId xmlns:a16="http://schemas.microsoft.com/office/drawing/2014/main" id="{9ABB7C61-6CC8-42F4-97FB-8750B2710C7D}"/>
              </a:ext>
            </a:extLst>
          </p:cNvPr>
          <p:cNvGrpSpPr/>
          <p:nvPr/>
        </p:nvGrpSpPr>
        <p:grpSpPr>
          <a:xfrm rot="5400000">
            <a:off x="4900413" y="2408818"/>
            <a:ext cx="3614305" cy="492966"/>
            <a:chOff x="5422769" y="4705466"/>
            <a:chExt cx="2591481" cy="323837"/>
          </a:xfrm>
        </p:grpSpPr>
        <p:sp>
          <p:nvSpPr>
            <p:cNvPr id="110" name="Прямоугольник 109">
              <a:extLst>
                <a:ext uri="{FF2B5EF4-FFF2-40B4-BE49-F238E27FC236}">
                  <a16:creationId xmlns:a16="http://schemas.microsoft.com/office/drawing/2014/main" id="{33F7A8BD-2655-4470-A2F9-1DF6BB23A489}"/>
                </a:ext>
              </a:extLst>
            </p:cNvPr>
            <p:cNvSpPr/>
            <p:nvPr/>
          </p:nvSpPr>
          <p:spPr>
            <a:xfrm rot="5400000">
              <a:off x="7671572" y="4686625"/>
              <a:ext cx="319596" cy="365760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1" name="Прямоугольник 110">
              <a:extLst>
                <a:ext uri="{FF2B5EF4-FFF2-40B4-BE49-F238E27FC236}">
                  <a16:creationId xmlns:a16="http://schemas.microsoft.com/office/drawing/2014/main" id="{572A0CEC-1FA7-44A5-BF1E-CBF33EFC6ABC}"/>
                </a:ext>
              </a:extLst>
            </p:cNvPr>
            <p:cNvSpPr/>
            <p:nvPr/>
          </p:nvSpPr>
          <p:spPr>
            <a:xfrm rot="5400000">
              <a:off x="5445851" y="4686625"/>
              <a:ext cx="319596" cy="365760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2" name="Прямоугольник 111">
              <a:extLst>
                <a:ext uri="{FF2B5EF4-FFF2-40B4-BE49-F238E27FC236}">
                  <a16:creationId xmlns:a16="http://schemas.microsoft.com/office/drawing/2014/main" id="{098760F3-597D-40A6-9CDA-EFBD1449B76B}"/>
                </a:ext>
              </a:extLst>
            </p:cNvPr>
            <p:cNvSpPr/>
            <p:nvPr/>
          </p:nvSpPr>
          <p:spPr>
            <a:xfrm rot="5400000">
              <a:off x="5819401" y="4686625"/>
              <a:ext cx="319596" cy="365760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3" name="Прямоугольник 112">
              <a:extLst>
                <a:ext uri="{FF2B5EF4-FFF2-40B4-BE49-F238E27FC236}">
                  <a16:creationId xmlns:a16="http://schemas.microsoft.com/office/drawing/2014/main" id="{80DEE75D-F49F-4B8F-8B9E-2D1862323432}"/>
                </a:ext>
              </a:extLst>
            </p:cNvPr>
            <p:cNvSpPr/>
            <p:nvPr/>
          </p:nvSpPr>
          <p:spPr>
            <a:xfrm rot="5400000">
              <a:off x="6192951" y="4686625"/>
              <a:ext cx="319596" cy="365760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4" name="Прямоугольник 113">
              <a:extLst>
                <a:ext uri="{FF2B5EF4-FFF2-40B4-BE49-F238E27FC236}">
                  <a16:creationId xmlns:a16="http://schemas.microsoft.com/office/drawing/2014/main" id="{896298F9-E52C-46B7-A178-10308C93F930}"/>
                </a:ext>
              </a:extLst>
            </p:cNvPr>
            <p:cNvSpPr/>
            <p:nvPr/>
          </p:nvSpPr>
          <p:spPr>
            <a:xfrm rot="5400000">
              <a:off x="6566501" y="4686625"/>
              <a:ext cx="319596" cy="365760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5" name="Прямоугольник 114">
              <a:extLst>
                <a:ext uri="{FF2B5EF4-FFF2-40B4-BE49-F238E27FC236}">
                  <a16:creationId xmlns:a16="http://schemas.microsoft.com/office/drawing/2014/main" id="{063C94E1-8D36-49EF-A968-0F54C228C5D2}"/>
                </a:ext>
              </a:extLst>
            </p:cNvPr>
            <p:cNvSpPr/>
            <p:nvPr/>
          </p:nvSpPr>
          <p:spPr>
            <a:xfrm rot="5400000">
              <a:off x="6934929" y="4687067"/>
              <a:ext cx="319596" cy="356394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16" name="Прямоугольник 115">
              <a:extLst>
                <a:ext uri="{FF2B5EF4-FFF2-40B4-BE49-F238E27FC236}">
                  <a16:creationId xmlns:a16="http://schemas.microsoft.com/office/drawing/2014/main" id="{F10F5987-BCA1-4047-B000-2780F35C2724}"/>
                </a:ext>
              </a:extLst>
            </p:cNvPr>
            <p:cNvSpPr/>
            <p:nvPr/>
          </p:nvSpPr>
          <p:spPr>
            <a:xfrm rot="5400000">
              <a:off x="7298461" y="4686624"/>
              <a:ext cx="319596" cy="365760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17" name="Группа 116">
            <a:extLst>
              <a:ext uri="{FF2B5EF4-FFF2-40B4-BE49-F238E27FC236}">
                <a16:creationId xmlns:a16="http://schemas.microsoft.com/office/drawing/2014/main" id="{FB7A5F5A-4B10-46FA-A2C7-FA7D2094E1DC}"/>
              </a:ext>
            </a:extLst>
          </p:cNvPr>
          <p:cNvGrpSpPr/>
          <p:nvPr/>
        </p:nvGrpSpPr>
        <p:grpSpPr>
          <a:xfrm rot="5400000">
            <a:off x="3680768" y="2910675"/>
            <a:ext cx="3816096" cy="495430"/>
            <a:chOff x="5470846" y="4709707"/>
            <a:chExt cx="2543404" cy="325456"/>
          </a:xfrm>
        </p:grpSpPr>
        <p:sp>
          <p:nvSpPr>
            <p:cNvPr id="118" name="Прямоугольник 117">
              <a:extLst>
                <a:ext uri="{FF2B5EF4-FFF2-40B4-BE49-F238E27FC236}">
                  <a16:creationId xmlns:a16="http://schemas.microsoft.com/office/drawing/2014/main" id="{733D4D59-D071-4F0D-9165-378EBCA53948}"/>
                </a:ext>
              </a:extLst>
            </p:cNvPr>
            <p:cNvSpPr/>
            <p:nvPr/>
          </p:nvSpPr>
          <p:spPr>
            <a:xfrm rot="5400000">
              <a:off x="7671572" y="4686625"/>
              <a:ext cx="319596" cy="365760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9" name="Прямоугольник 118">
              <a:extLst>
                <a:ext uri="{FF2B5EF4-FFF2-40B4-BE49-F238E27FC236}">
                  <a16:creationId xmlns:a16="http://schemas.microsoft.com/office/drawing/2014/main" id="{22B199B2-B582-489D-8AAB-11CC483C064F}"/>
                </a:ext>
              </a:extLst>
            </p:cNvPr>
            <p:cNvSpPr/>
            <p:nvPr/>
          </p:nvSpPr>
          <p:spPr>
            <a:xfrm rot="5400000">
              <a:off x="5493928" y="4692485"/>
              <a:ext cx="319596" cy="365760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0" name="Прямоугольник 119">
              <a:extLst>
                <a:ext uri="{FF2B5EF4-FFF2-40B4-BE49-F238E27FC236}">
                  <a16:creationId xmlns:a16="http://schemas.microsoft.com/office/drawing/2014/main" id="{47BBED44-E371-4738-9897-BDA7CAD827DD}"/>
                </a:ext>
              </a:extLst>
            </p:cNvPr>
            <p:cNvSpPr/>
            <p:nvPr/>
          </p:nvSpPr>
          <p:spPr>
            <a:xfrm rot="5400000">
              <a:off x="5857314" y="4686625"/>
              <a:ext cx="319596" cy="365760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1" name="Прямоугольник 120">
              <a:extLst>
                <a:ext uri="{FF2B5EF4-FFF2-40B4-BE49-F238E27FC236}">
                  <a16:creationId xmlns:a16="http://schemas.microsoft.com/office/drawing/2014/main" id="{B1AEC23F-11DD-4FB7-BE8F-F938953C8717}"/>
                </a:ext>
              </a:extLst>
            </p:cNvPr>
            <p:cNvSpPr/>
            <p:nvPr/>
          </p:nvSpPr>
          <p:spPr>
            <a:xfrm rot="5400000">
              <a:off x="6218327" y="4686625"/>
              <a:ext cx="319596" cy="365760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2" name="Прямоугольник 121">
              <a:extLst>
                <a:ext uri="{FF2B5EF4-FFF2-40B4-BE49-F238E27FC236}">
                  <a16:creationId xmlns:a16="http://schemas.microsoft.com/office/drawing/2014/main" id="{511CEEE8-AD99-4BE1-A00D-6C645BA4700A}"/>
                </a:ext>
              </a:extLst>
            </p:cNvPr>
            <p:cNvSpPr/>
            <p:nvPr/>
          </p:nvSpPr>
          <p:spPr>
            <a:xfrm rot="5400000">
              <a:off x="6585408" y="4696089"/>
              <a:ext cx="319596" cy="346842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23" name="Прямоугольник 122">
              <a:extLst>
                <a:ext uri="{FF2B5EF4-FFF2-40B4-BE49-F238E27FC236}">
                  <a16:creationId xmlns:a16="http://schemas.microsoft.com/office/drawing/2014/main" id="{66759D63-64BC-41F0-8EAA-FBD2323C9033}"/>
                </a:ext>
              </a:extLst>
            </p:cNvPr>
            <p:cNvSpPr/>
            <p:nvPr/>
          </p:nvSpPr>
          <p:spPr>
            <a:xfrm rot="5400000">
              <a:off x="6940051" y="4686625"/>
              <a:ext cx="319596" cy="365760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24" name="Прямоугольник 123">
              <a:extLst>
                <a:ext uri="{FF2B5EF4-FFF2-40B4-BE49-F238E27FC236}">
                  <a16:creationId xmlns:a16="http://schemas.microsoft.com/office/drawing/2014/main" id="{A001D89B-E19D-4645-AC99-2F871A21E675}"/>
                </a:ext>
              </a:extLst>
            </p:cNvPr>
            <p:cNvSpPr/>
            <p:nvPr/>
          </p:nvSpPr>
          <p:spPr>
            <a:xfrm rot="5400000">
              <a:off x="7305811" y="4686625"/>
              <a:ext cx="319596" cy="365760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25" name="Группа 124">
            <a:extLst>
              <a:ext uri="{FF2B5EF4-FFF2-40B4-BE49-F238E27FC236}">
                <a16:creationId xmlns:a16="http://schemas.microsoft.com/office/drawing/2014/main" id="{EFFA9064-D150-47C6-9700-092B75F0F528}"/>
              </a:ext>
            </a:extLst>
          </p:cNvPr>
          <p:cNvGrpSpPr/>
          <p:nvPr/>
        </p:nvGrpSpPr>
        <p:grpSpPr>
          <a:xfrm rot="5400000">
            <a:off x="3080650" y="2921710"/>
            <a:ext cx="2767451" cy="486510"/>
            <a:chOff x="5422769" y="4709707"/>
            <a:chExt cx="1859960" cy="319596"/>
          </a:xfrm>
        </p:grpSpPr>
        <p:sp>
          <p:nvSpPr>
            <p:cNvPr id="127" name="Прямоугольник 126">
              <a:extLst>
                <a:ext uri="{FF2B5EF4-FFF2-40B4-BE49-F238E27FC236}">
                  <a16:creationId xmlns:a16="http://schemas.microsoft.com/office/drawing/2014/main" id="{AE88BED5-AE54-4B19-9E3C-69F554C14B54}"/>
                </a:ext>
              </a:extLst>
            </p:cNvPr>
            <p:cNvSpPr/>
            <p:nvPr/>
          </p:nvSpPr>
          <p:spPr>
            <a:xfrm rot="5400000">
              <a:off x="5445851" y="4686625"/>
              <a:ext cx="319596" cy="365760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8" name="Прямоугольник 127">
              <a:extLst>
                <a:ext uri="{FF2B5EF4-FFF2-40B4-BE49-F238E27FC236}">
                  <a16:creationId xmlns:a16="http://schemas.microsoft.com/office/drawing/2014/main" id="{B3490790-D28D-41A7-887E-9EFEB41B143B}"/>
                </a:ext>
              </a:extLst>
            </p:cNvPr>
            <p:cNvSpPr/>
            <p:nvPr/>
          </p:nvSpPr>
          <p:spPr>
            <a:xfrm rot="5400000">
              <a:off x="5819401" y="4686625"/>
              <a:ext cx="319596" cy="365760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9" name="Прямоугольник 128">
              <a:extLst>
                <a:ext uri="{FF2B5EF4-FFF2-40B4-BE49-F238E27FC236}">
                  <a16:creationId xmlns:a16="http://schemas.microsoft.com/office/drawing/2014/main" id="{2936D1FB-4F18-48EF-8C3A-F6826FE098A9}"/>
                </a:ext>
              </a:extLst>
            </p:cNvPr>
            <p:cNvSpPr/>
            <p:nvPr/>
          </p:nvSpPr>
          <p:spPr>
            <a:xfrm rot="5400000">
              <a:off x="6192951" y="4686625"/>
              <a:ext cx="319596" cy="365760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0" name="Прямоугольник 129">
              <a:extLst>
                <a:ext uri="{FF2B5EF4-FFF2-40B4-BE49-F238E27FC236}">
                  <a16:creationId xmlns:a16="http://schemas.microsoft.com/office/drawing/2014/main" id="{08517C72-550E-4958-B6D0-38662FD10ACB}"/>
                </a:ext>
              </a:extLst>
            </p:cNvPr>
            <p:cNvSpPr/>
            <p:nvPr/>
          </p:nvSpPr>
          <p:spPr>
            <a:xfrm rot="5400000">
              <a:off x="6566501" y="4686625"/>
              <a:ext cx="319596" cy="365760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1" name="Прямоугольник 130">
              <a:extLst>
                <a:ext uri="{FF2B5EF4-FFF2-40B4-BE49-F238E27FC236}">
                  <a16:creationId xmlns:a16="http://schemas.microsoft.com/office/drawing/2014/main" id="{87B310B2-934F-48E7-9500-18BF534490B0}"/>
                </a:ext>
              </a:extLst>
            </p:cNvPr>
            <p:cNvSpPr/>
            <p:nvPr/>
          </p:nvSpPr>
          <p:spPr>
            <a:xfrm rot="5400000">
              <a:off x="6940051" y="4686625"/>
              <a:ext cx="319596" cy="365760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34" name="Прямоугольник 133">
            <a:extLst>
              <a:ext uri="{FF2B5EF4-FFF2-40B4-BE49-F238E27FC236}">
                <a16:creationId xmlns:a16="http://schemas.microsoft.com/office/drawing/2014/main" id="{0DA63FF8-0657-43EF-B503-90E6ABB3F32F}"/>
              </a:ext>
            </a:extLst>
          </p:cNvPr>
          <p:cNvSpPr/>
          <p:nvPr/>
        </p:nvSpPr>
        <p:spPr>
          <a:xfrm>
            <a:off x="1390445" y="2880921"/>
            <a:ext cx="6113668" cy="568818"/>
          </a:xfrm>
          <a:prstGeom prst="rect">
            <a:avLst/>
          </a:pr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5" name="TextBox 134">
            <a:extLst>
              <a:ext uri="{FF2B5EF4-FFF2-40B4-BE49-F238E27FC236}">
                <a16:creationId xmlns:a16="http://schemas.microsoft.com/office/drawing/2014/main" id="{9EA3A8D5-1214-4A18-B028-A66270709BAE}"/>
              </a:ext>
            </a:extLst>
          </p:cNvPr>
          <p:cNvSpPr txBox="1"/>
          <p:nvPr/>
        </p:nvSpPr>
        <p:spPr>
          <a:xfrm>
            <a:off x="1467219" y="1709321"/>
            <a:ext cx="324371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капуста</a:t>
            </a:r>
          </a:p>
        </p:txBody>
      </p:sp>
      <p:sp>
        <p:nvSpPr>
          <p:cNvPr id="136" name="TextBox 135">
            <a:extLst>
              <a:ext uri="{FF2B5EF4-FFF2-40B4-BE49-F238E27FC236}">
                <a16:creationId xmlns:a16="http://schemas.microsoft.com/office/drawing/2014/main" id="{FB707C72-2A90-447D-AC4C-274F1DE97B85}"/>
              </a:ext>
            </a:extLst>
          </p:cNvPr>
          <p:cNvSpPr txBox="1"/>
          <p:nvPr/>
        </p:nvSpPr>
        <p:spPr>
          <a:xfrm>
            <a:off x="1998602" y="1667043"/>
            <a:ext cx="324371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картина</a:t>
            </a:r>
          </a:p>
        </p:txBody>
      </p:sp>
      <p:sp>
        <p:nvSpPr>
          <p:cNvPr id="145" name="TextBox 144">
            <a:extLst>
              <a:ext uri="{FF2B5EF4-FFF2-40B4-BE49-F238E27FC236}">
                <a16:creationId xmlns:a16="http://schemas.microsoft.com/office/drawing/2014/main" id="{0E4F6428-879B-4B58-8A5B-76492EEAF389}"/>
              </a:ext>
            </a:extLst>
          </p:cNvPr>
          <p:cNvSpPr txBox="1"/>
          <p:nvPr/>
        </p:nvSpPr>
        <p:spPr>
          <a:xfrm>
            <a:off x="3092171" y="620895"/>
            <a:ext cx="324371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гор</a:t>
            </a:r>
          </a:p>
          <a:p>
            <a:r>
              <a:rPr lang="ru-RU" sz="3600" b="1" i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одок</a:t>
            </a:r>
            <a:endParaRPr lang="ru-RU" sz="3600" b="1" i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6" name="TextBox 145">
            <a:extLst>
              <a:ext uri="{FF2B5EF4-FFF2-40B4-BE49-F238E27FC236}">
                <a16:creationId xmlns:a16="http://schemas.microsoft.com/office/drawing/2014/main" id="{72ECF710-4210-4820-9389-B4C2167D38F3}"/>
              </a:ext>
            </a:extLst>
          </p:cNvPr>
          <p:cNvSpPr txBox="1"/>
          <p:nvPr/>
        </p:nvSpPr>
        <p:spPr>
          <a:xfrm>
            <a:off x="4288654" y="1709321"/>
            <a:ext cx="324371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ягодки</a:t>
            </a:r>
          </a:p>
        </p:txBody>
      </p:sp>
      <p:sp>
        <p:nvSpPr>
          <p:cNvPr id="147" name="TextBox 146">
            <a:extLst>
              <a:ext uri="{FF2B5EF4-FFF2-40B4-BE49-F238E27FC236}">
                <a16:creationId xmlns:a16="http://schemas.microsoft.com/office/drawing/2014/main" id="{FCB43BAF-A6E2-4565-8FFD-2837AE4BCE64}"/>
              </a:ext>
            </a:extLst>
          </p:cNvPr>
          <p:cNvSpPr txBox="1"/>
          <p:nvPr/>
        </p:nvSpPr>
        <p:spPr>
          <a:xfrm>
            <a:off x="5397839" y="1132273"/>
            <a:ext cx="324371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деревня</a:t>
            </a:r>
          </a:p>
        </p:txBody>
      </p:sp>
      <p:sp>
        <p:nvSpPr>
          <p:cNvPr id="148" name="TextBox 147">
            <a:extLst>
              <a:ext uri="{FF2B5EF4-FFF2-40B4-BE49-F238E27FC236}">
                <a16:creationId xmlns:a16="http://schemas.microsoft.com/office/drawing/2014/main" id="{906A2EEC-1C11-4583-BB30-86E27B764DA1}"/>
              </a:ext>
            </a:extLst>
          </p:cNvPr>
          <p:cNvSpPr txBox="1"/>
          <p:nvPr/>
        </p:nvSpPr>
        <p:spPr>
          <a:xfrm>
            <a:off x="6498290" y="650994"/>
            <a:ext cx="324371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корзина</a:t>
            </a:r>
          </a:p>
        </p:txBody>
      </p:sp>
      <p:graphicFrame>
        <p:nvGraphicFramePr>
          <p:cNvPr id="150" name="Таблица 150">
            <a:extLst>
              <a:ext uri="{FF2B5EF4-FFF2-40B4-BE49-F238E27FC236}">
                <a16:creationId xmlns:a16="http://schemas.microsoft.com/office/drawing/2014/main" id="{9015FCA1-1903-43F3-A3CD-0817C4B9C645}"/>
              </a:ext>
            </a:extLst>
          </p:cNvPr>
          <p:cNvGraphicFramePr>
            <a:graphicFrameLocks noGrp="1"/>
          </p:cNvGraphicFramePr>
          <p:nvPr/>
        </p:nvGraphicFramePr>
        <p:xfrm>
          <a:off x="1390444" y="2906941"/>
          <a:ext cx="6113668" cy="530103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55788">
                  <a:extLst>
                    <a:ext uri="{9D8B030D-6E8A-4147-A177-3AD203B41FA5}">
                      <a16:colId xmlns:a16="http://schemas.microsoft.com/office/drawing/2014/main" val="3761567538"/>
                    </a:ext>
                  </a:extLst>
                </a:gridCol>
                <a:gridCol w="555788">
                  <a:extLst>
                    <a:ext uri="{9D8B030D-6E8A-4147-A177-3AD203B41FA5}">
                      <a16:colId xmlns:a16="http://schemas.microsoft.com/office/drawing/2014/main" val="3368086587"/>
                    </a:ext>
                  </a:extLst>
                </a:gridCol>
                <a:gridCol w="555788">
                  <a:extLst>
                    <a:ext uri="{9D8B030D-6E8A-4147-A177-3AD203B41FA5}">
                      <a16:colId xmlns:a16="http://schemas.microsoft.com/office/drawing/2014/main" val="844754134"/>
                    </a:ext>
                  </a:extLst>
                </a:gridCol>
                <a:gridCol w="555788">
                  <a:extLst>
                    <a:ext uri="{9D8B030D-6E8A-4147-A177-3AD203B41FA5}">
                      <a16:colId xmlns:a16="http://schemas.microsoft.com/office/drawing/2014/main" val="4642447"/>
                    </a:ext>
                  </a:extLst>
                </a:gridCol>
                <a:gridCol w="555788">
                  <a:extLst>
                    <a:ext uri="{9D8B030D-6E8A-4147-A177-3AD203B41FA5}">
                      <a16:colId xmlns:a16="http://schemas.microsoft.com/office/drawing/2014/main" val="2328552776"/>
                    </a:ext>
                  </a:extLst>
                </a:gridCol>
                <a:gridCol w="555788">
                  <a:extLst>
                    <a:ext uri="{9D8B030D-6E8A-4147-A177-3AD203B41FA5}">
                      <a16:colId xmlns:a16="http://schemas.microsoft.com/office/drawing/2014/main" val="4263582742"/>
                    </a:ext>
                  </a:extLst>
                </a:gridCol>
                <a:gridCol w="555788">
                  <a:extLst>
                    <a:ext uri="{9D8B030D-6E8A-4147-A177-3AD203B41FA5}">
                      <a16:colId xmlns:a16="http://schemas.microsoft.com/office/drawing/2014/main" val="3539941771"/>
                    </a:ext>
                  </a:extLst>
                </a:gridCol>
                <a:gridCol w="555788">
                  <a:extLst>
                    <a:ext uri="{9D8B030D-6E8A-4147-A177-3AD203B41FA5}">
                      <a16:colId xmlns:a16="http://schemas.microsoft.com/office/drawing/2014/main" val="546066238"/>
                    </a:ext>
                  </a:extLst>
                </a:gridCol>
                <a:gridCol w="555788">
                  <a:extLst>
                    <a:ext uri="{9D8B030D-6E8A-4147-A177-3AD203B41FA5}">
                      <a16:colId xmlns:a16="http://schemas.microsoft.com/office/drawing/2014/main" val="974049565"/>
                    </a:ext>
                  </a:extLst>
                </a:gridCol>
                <a:gridCol w="555788">
                  <a:extLst>
                    <a:ext uri="{9D8B030D-6E8A-4147-A177-3AD203B41FA5}">
                      <a16:colId xmlns:a16="http://schemas.microsoft.com/office/drawing/2014/main" val="2962216622"/>
                    </a:ext>
                  </a:extLst>
                </a:gridCol>
                <a:gridCol w="555788">
                  <a:extLst>
                    <a:ext uri="{9D8B030D-6E8A-4147-A177-3AD203B41FA5}">
                      <a16:colId xmlns:a16="http://schemas.microsoft.com/office/drawing/2014/main" val="2350410697"/>
                    </a:ext>
                  </a:extLst>
                </a:gridCol>
              </a:tblGrid>
              <a:tr h="530103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4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98645125"/>
                  </a:ext>
                </a:extLst>
              </a:tr>
            </a:tbl>
          </a:graphicData>
        </a:graphic>
      </p:graphicFrame>
      <p:sp>
        <p:nvSpPr>
          <p:cNvPr id="151" name="TextBox 150">
            <a:extLst>
              <a:ext uri="{FF2B5EF4-FFF2-40B4-BE49-F238E27FC236}">
                <a16:creationId xmlns:a16="http://schemas.microsoft.com/office/drawing/2014/main" id="{BC6C3334-AA51-472C-860B-C276C3BA5A94}"/>
              </a:ext>
            </a:extLst>
          </p:cNvPr>
          <p:cNvSpPr txBox="1"/>
          <p:nvPr/>
        </p:nvSpPr>
        <p:spPr>
          <a:xfrm>
            <a:off x="1422618" y="2793603"/>
            <a:ext cx="682971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   р   е   д   л   о  ж  е   н  и    е</a:t>
            </a:r>
          </a:p>
        </p:txBody>
      </p:sp>
      <p:sp>
        <p:nvSpPr>
          <p:cNvPr id="153" name="TextBox 152">
            <a:extLst>
              <a:ext uri="{FF2B5EF4-FFF2-40B4-BE49-F238E27FC236}">
                <a16:creationId xmlns:a16="http://schemas.microsoft.com/office/drawing/2014/main" id="{1671C85C-EDAA-48AC-99F0-AF4C564C72CA}"/>
              </a:ext>
            </a:extLst>
          </p:cNvPr>
          <p:cNvSpPr txBox="1"/>
          <p:nvPr/>
        </p:nvSpPr>
        <p:spPr>
          <a:xfrm>
            <a:off x="1422869" y="1498060"/>
            <a:ext cx="2603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1</a:t>
            </a:r>
          </a:p>
        </p:txBody>
      </p:sp>
      <p:sp>
        <p:nvSpPr>
          <p:cNvPr id="154" name="TextBox 153">
            <a:extLst>
              <a:ext uri="{FF2B5EF4-FFF2-40B4-BE49-F238E27FC236}">
                <a16:creationId xmlns:a16="http://schemas.microsoft.com/office/drawing/2014/main" id="{36378348-26AF-4D83-91DA-3DFF5981DB7D}"/>
              </a:ext>
            </a:extLst>
          </p:cNvPr>
          <p:cNvSpPr txBox="1"/>
          <p:nvPr/>
        </p:nvSpPr>
        <p:spPr>
          <a:xfrm>
            <a:off x="1993841" y="1439528"/>
            <a:ext cx="2603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2</a:t>
            </a:r>
          </a:p>
        </p:txBody>
      </p:sp>
      <p:sp>
        <p:nvSpPr>
          <p:cNvPr id="155" name="TextBox 154">
            <a:extLst>
              <a:ext uri="{FF2B5EF4-FFF2-40B4-BE49-F238E27FC236}">
                <a16:creationId xmlns:a16="http://schemas.microsoft.com/office/drawing/2014/main" id="{1C946E75-8E30-442F-9AF8-D56B087F6A00}"/>
              </a:ext>
            </a:extLst>
          </p:cNvPr>
          <p:cNvSpPr txBox="1"/>
          <p:nvPr/>
        </p:nvSpPr>
        <p:spPr>
          <a:xfrm>
            <a:off x="4185016" y="1475332"/>
            <a:ext cx="2603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4</a:t>
            </a:r>
          </a:p>
        </p:txBody>
      </p:sp>
      <p:sp>
        <p:nvSpPr>
          <p:cNvPr id="156" name="TextBox 155">
            <a:extLst>
              <a:ext uri="{FF2B5EF4-FFF2-40B4-BE49-F238E27FC236}">
                <a16:creationId xmlns:a16="http://schemas.microsoft.com/office/drawing/2014/main" id="{27473073-97A5-4697-ABB9-810AEEA78155}"/>
              </a:ext>
            </a:extLst>
          </p:cNvPr>
          <p:cNvSpPr txBox="1"/>
          <p:nvPr/>
        </p:nvSpPr>
        <p:spPr>
          <a:xfrm>
            <a:off x="5332877" y="942252"/>
            <a:ext cx="2603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5</a:t>
            </a:r>
          </a:p>
        </p:txBody>
      </p:sp>
      <p:sp>
        <p:nvSpPr>
          <p:cNvPr id="157" name="TextBox 156">
            <a:extLst>
              <a:ext uri="{FF2B5EF4-FFF2-40B4-BE49-F238E27FC236}">
                <a16:creationId xmlns:a16="http://schemas.microsoft.com/office/drawing/2014/main" id="{316A2610-1CA8-48BA-B56C-187E440F2E67}"/>
              </a:ext>
            </a:extLst>
          </p:cNvPr>
          <p:cNvSpPr txBox="1"/>
          <p:nvPr/>
        </p:nvSpPr>
        <p:spPr>
          <a:xfrm>
            <a:off x="6494539" y="566772"/>
            <a:ext cx="2603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6</a:t>
            </a:r>
          </a:p>
        </p:txBody>
      </p:sp>
      <p:sp>
        <p:nvSpPr>
          <p:cNvPr id="159" name="TextBox 158">
            <a:extLst>
              <a:ext uri="{FF2B5EF4-FFF2-40B4-BE49-F238E27FC236}">
                <a16:creationId xmlns:a16="http://schemas.microsoft.com/office/drawing/2014/main" id="{BA133117-EE3C-479C-86BB-01453586177B}"/>
              </a:ext>
            </a:extLst>
          </p:cNvPr>
          <p:cNvSpPr txBox="1"/>
          <p:nvPr/>
        </p:nvSpPr>
        <p:spPr>
          <a:xfrm>
            <a:off x="3042174" y="295016"/>
            <a:ext cx="2603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3</a:t>
            </a:r>
          </a:p>
        </p:txBody>
      </p:sp>
      <p:grpSp>
        <p:nvGrpSpPr>
          <p:cNvPr id="164" name="Группа 163">
            <a:extLst>
              <a:ext uri="{FF2B5EF4-FFF2-40B4-BE49-F238E27FC236}">
                <a16:creationId xmlns:a16="http://schemas.microsoft.com/office/drawing/2014/main" id="{3D57B212-8AD7-4720-AF12-1858CA816F54}"/>
              </a:ext>
            </a:extLst>
          </p:cNvPr>
          <p:cNvGrpSpPr/>
          <p:nvPr/>
        </p:nvGrpSpPr>
        <p:grpSpPr>
          <a:xfrm>
            <a:off x="3042174" y="670143"/>
            <a:ext cx="562725" cy="3851833"/>
            <a:chOff x="3042174" y="670143"/>
            <a:chExt cx="562725" cy="3851833"/>
          </a:xfrm>
        </p:grpSpPr>
        <p:grpSp>
          <p:nvGrpSpPr>
            <p:cNvPr id="101" name="Группа 100">
              <a:extLst>
                <a:ext uri="{FF2B5EF4-FFF2-40B4-BE49-F238E27FC236}">
                  <a16:creationId xmlns:a16="http://schemas.microsoft.com/office/drawing/2014/main" id="{D8578A61-9A27-408C-8B19-7D9390191646}"/>
                </a:ext>
              </a:extLst>
            </p:cNvPr>
            <p:cNvGrpSpPr/>
            <p:nvPr/>
          </p:nvGrpSpPr>
          <p:grpSpPr>
            <a:xfrm rot="5400000">
              <a:off x="1936584" y="1775733"/>
              <a:ext cx="2767451" cy="556271"/>
              <a:chOff x="5422769" y="4709707"/>
              <a:chExt cx="1859960" cy="319596"/>
            </a:xfrm>
          </p:grpSpPr>
          <p:sp>
            <p:nvSpPr>
              <p:cNvPr id="103" name="Прямоугольник 102">
                <a:extLst>
                  <a:ext uri="{FF2B5EF4-FFF2-40B4-BE49-F238E27FC236}">
                    <a16:creationId xmlns:a16="http://schemas.microsoft.com/office/drawing/2014/main" id="{25A3309A-AD4C-4C81-B20B-AC4281B17B61}"/>
                  </a:ext>
                </a:extLst>
              </p:cNvPr>
              <p:cNvSpPr/>
              <p:nvPr/>
            </p:nvSpPr>
            <p:spPr>
              <a:xfrm rot="5400000">
                <a:off x="5445851" y="4686625"/>
                <a:ext cx="319596" cy="365760"/>
              </a:xfrm>
              <a:prstGeom prst="rect">
                <a:avLst/>
              </a:prstGeom>
              <a:no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04" name="Прямоугольник 103">
                <a:extLst>
                  <a:ext uri="{FF2B5EF4-FFF2-40B4-BE49-F238E27FC236}">
                    <a16:creationId xmlns:a16="http://schemas.microsoft.com/office/drawing/2014/main" id="{5BF7A63A-45EB-43F8-9DE5-D4740E6E0557}"/>
                  </a:ext>
                </a:extLst>
              </p:cNvPr>
              <p:cNvSpPr/>
              <p:nvPr/>
            </p:nvSpPr>
            <p:spPr>
              <a:xfrm rot="5400000">
                <a:off x="5819401" y="4686625"/>
                <a:ext cx="319596" cy="365760"/>
              </a:xfrm>
              <a:prstGeom prst="rect">
                <a:avLst/>
              </a:prstGeom>
              <a:no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05" name="Прямоугольник 104">
                <a:extLst>
                  <a:ext uri="{FF2B5EF4-FFF2-40B4-BE49-F238E27FC236}">
                    <a16:creationId xmlns:a16="http://schemas.microsoft.com/office/drawing/2014/main" id="{AB546B2B-0E3F-4102-A3C4-FAA60A9EC113}"/>
                  </a:ext>
                </a:extLst>
              </p:cNvPr>
              <p:cNvSpPr/>
              <p:nvPr/>
            </p:nvSpPr>
            <p:spPr>
              <a:xfrm rot="5400000">
                <a:off x="6192951" y="4686625"/>
                <a:ext cx="319596" cy="365760"/>
              </a:xfrm>
              <a:prstGeom prst="rect">
                <a:avLst/>
              </a:prstGeom>
              <a:no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06" name="Прямоугольник 105">
                <a:extLst>
                  <a:ext uri="{FF2B5EF4-FFF2-40B4-BE49-F238E27FC236}">
                    <a16:creationId xmlns:a16="http://schemas.microsoft.com/office/drawing/2014/main" id="{241AEE36-6D02-4F4C-89C3-4CE668F8E614}"/>
                  </a:ext>
                </a:extLst>
              </p:cNvPr>
              <p:cNvSpPr/>
              <p:nvPr/>
            </p:nvSpPr>
            <p:spPr>
              <a:xfrm rot="5400000">
                <a:off x="6566501" y="4686625"/>
                <a:ext cx="319596" cy="365760"/>
              </a:xfrm>
              <a:prstGeom prst="rect">
                <a:avLst/>
              </a:prstGeom>
              <a:no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07" name="Прямоугольник 106">
                <a:extLst>
                  <a:ext uri="{FF2B5EF4-FFF2-40B4-BE49-F238E27FC236}">
                    <a16:creationId xmlns:a16="http://schemas.microsoft.com/office/drawing/2014/main" id="{D68FD6B3-11D5-4A76-AAD2-531673E3CB33}"/>
                  </a:ext>
                </a:extLst>
              </p:cNvPr>
              <p:cNvSpPr/>
              <p:nvPr/>
            </p:nvSpPr>
            <p:spPr>
              <a:xfrm rot="5400000">
                <a:off x="6940051" y="4686625"/>
                <a:ext cx="319596" cy="365760"/>
              </a:xfrm>
              <a:prstGeom prst="rect">
                <a:avLst/>
              </a:prstGeom>
              <a:no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160" name="Прямоугольник 159">
              <a:extLst>
                <a:ext uri="{FF2B5EF4-FFF2-40B4-BE49-F238E27FC236}">
                  <a16:creationId xmlns:a16="http://schemas.microsoft.com/office/drawing/2014/main" id="{5433DB2F-815F-4472-BBDB-407E590DDA8B}"/>
                </a:ext>
              </a:extLst>
            </p:cNvPr>
            <p:cNvSpPr/>
            <p:nvPr/>
          </p:nvSpPr>
          <p:spPr>
            <a:xfrm rot="10800000">
              <a:off x="3050886" y="3429674"/>
              <a:ext cx="554013" cy="544218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61" name="Прямоугольник 160">
              <a:extLst>
                <a:ext uri="{FF2B5EF4-FFF2-40B4-BE49-F238E27FC236}">
                  <a16:creationId xmlns:a16="http://schemas.microsoft.com/office/drawing/2014/main" id="{0EF4CAA2-5E9D-48AE-B9FF-EC5BD4C3A637}"/>
                </a:ext>
              </a:extLst>
            </p:cNvPr>
            <p:cNvSpPr/>
            <p:nvPr/>
          </p:nvSpPr>
          <p:spPr>
            <a:xfrm rot="10800000">
              <a:off x="3059966" y="3977758"/>
              <a:ext cx="536603" cy="544218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62" name="Прямоугольник 161">
            <a:extLst>
              <a:ext uri="{FF2B5EF4-FFF2-40B4-BE49-F238E27FC236}">
                <a16:creationId xmlns:a16="http://schemas.microsoft.com/office/drawing/2014/main" id="{A26AE1D7-494A-42C2-ACBD-B070FD7FFE5A}"/>
              </a:ext>
            </a:extLst>
          </p:cNvPr>
          <p:cNvSpPr/>
          <p:nvPr/>
        </p:nvSpPr>
        <p:spPr>
          <a:xfrm rot="10800000">
            <a:off x="4228409" y="4563544"/>
            <a:ext cx="486510" cy="502895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4" name="Рисунок 73">
            <a:extLst>
              <a:ext uri="{FF2B5EF4-FFF2-40B4-BE49-F238E27FC236}">
                <a16:creationId xmlns:a16="http://schemas.microsoft.com/office/drawing/2014/main" id="{103B1F36-7665-4516-AC39-634F454326C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824" y="72289"/>
            <a:ext cx="1413076" cy="1413076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F2A5A7A9-AC48-4384-99FC-D2C13433CB1D}"/>
              </a:ext>
            </a:extLst>
          </p:cNvPr>
          <p:cNvSpPr txBox="1"/>
          <p:nvPr/>
        </p:nvSpPr>
        <p:spPr>
          <a:xfrm>
            <a:off x="4572000" y="117362"/>
            <a:ext cx="406361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Какое слово получилось?</a:t>
            </a:r>
          </a:p>
        </p:txBody>
      </p:sp>
      <p:sp>
        <p:nvSpPr>
          <p:cNvPr id="67" name="Прямоугольник 66">
            <a:extLst>
              <a:ext uri="{FF2B5EF4-FFF2-40B4-BE49-F238E27FC236}">
                <a16:creationId xmlns:a16="http://schemas.microsoft.com/office/drawing/2014/main" id="{C91A7C58-64AD-4A81-A9B6-08C6738622ED}"/>
              </a:ext>
            </a:extLst>
          </p:cNvPr>
          <p:cNvSpPr/>
          <p:nvPr/>
        </p:nvSpPr>
        <p:spPr>
          <a:xfrm>
            <a:off x="152859" y="142042"/>
            <a:ext cx="8857975" cy="6587231"/>
          </a:xfrm>
          <a:prstGeom prst="rect">
            <a:avLst/>
          </a:prstGeom>
          <a:noFill/>
          <a:ln w="57150"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19523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0BC11CC0-AFAF-4B5E-A538-4EC98178D9E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04" t="6730" r="2853" b="3173"/>
          <a:stretch/>
        </p:blipFill>
        <p:spPr bwMode="auto">
          <a:xfrm>
            <a:off x="226243" y="339572"/>
            <a:ext cx="8700117" cy="6178856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B908A045-0213-4320-AC81-2F5C69BB58BE}"/>
              </a:ext>
            </a:extLst>
          </p:cNvPr>
          <p:cNvSpPr txBox="1"/>
          <p:nvPr/>
        </p:nvSpPr>
        <p:spPr>
          <a:xfrm flipH="1">
            <a:off x="339363" y="1593129"/>
            <a:ext cx="857839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Что мы знаем о предложении?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A708185E-082B-4B19-ACCC-BF1351021372}"/>
              </a:ext>
            </a:extLst>
          </p:cNvPr>
          <p:cNvSpPr/>
          <p:nvPr/>
        </p:nvSpPr>
        <p:spPr>
          <a:xfrm>
            <a:off x="152859" y="142042"/>
            <a:ext cx="8857975" cy="6587231"/>
          </a:xfrm>
          <a:prstGeom prst="rect">
            <a:avLst/>
          </a:prstGeom>
          <a:noFill/>
          <a:ln w="57150"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41648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FA359E9F-0C90-4475-9D91-BE41C33A6D93}"/>
              </a:ext>
            </a:extLst>
          </p:cNvPr>
          <p:cNvSpPr txBox="1"/>
          <p:nvPr/>
        </p:nvSpPr>
        <p:spPr>
          <a:xfrm>
            <a:off x="3139126" y="2845292"/>
            <a:ext cx="301740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предложение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034E29C-021C-4C80-9D3A-F602DBFB7B60}"/>
              </a:ext>
            </a:extLst>
          </p:cNvPr>
          <p:cNvSpPr txBox="1"/>
          <p:nvPr/>
        </p:nvSpPr>
        <p:spPr>
          <a:xfrm>
            <a:off x="5578076" y="952648"/>
            <a:ext cx="309240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повествовательные</a:t>
            </a:r>
          </a:p>
          <a:p>
            <a:r>
              <a:rPr lang="ru-RU" sz="2400" b="1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побудительные </a:t>
            </a:r>
          </a:p>
          <a:p>
            <a:r>
              <a:rPr lang="ru-RU" sz="2400" b="1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вопросительные</a:t>
            </a:r>
          </a:p>
          <a:p>
            <a:r>
              <a:rPr lang="ru-RU" sz="2400" b="1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304FCCB-1DA2-49FB-A9B1-A448C63EE4BA}"/>
              </a:ext>
            </a:extLst>
          </p:cNvPr>
          <p:cNvSpPr txBox="1"/>
          <p:nvPr/>
        </p:nvSpPr>
        <p:spPr>
          <a:xfrm>
            <a:off x="6194033" y="3332913"/>
            <a:ext cx="309240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восклицательные </a:t>
            </a:r>
          </a:p>
          <a:p>
            <a:r>
              <a:rPr lang="ru-RU" sz="2400" b="1" i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невосклицательные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D166112-7214-46E9-95F9-739EC333FA23}"/>
              </a:ext>
            </a:extLst>
          </p:cNvPr>
          <p:cNvSpPr txBox="1"/>
          <p:nvPr/>
        </p:nvSpPr>
        <p:spPr>
          <a:xfrm>
            <a:off x="284825" y="2644006"/>
            <a:ext cx="240362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Главные члены </a:t>
            </a:r>
          </a:p>
          <a:p>
            <a:r>
              <a:rPr lang="ru-RU" sz="2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подлежащее </a:t>
            </a:r>
          </a:p>
          <a:p>
            <a:r>
              <a:rPr lang="ru-RU" sz="2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сказуемое 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71396B6-4F27-42A6-8BE0-69D563602826}"/>
              </a:ext>
            </a:extLst>
          </p:cNvPr>
          <p:cNvSpPr txBox="1"/>
          <p:nvPr/>
        </p:nvSpPr>
        <p:spPr>
          <a:xfrm>
            <a:off x="3035642" y="4694949"/>
            <a:ext cx="309240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распространённые</a:t>
            </a:r>
          </a:p>
          <a:p>
            <a:r>
              <a:rPr lang="ru-RU" sz="2400" b="1" i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нераспространённые 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497C5AE-7760-4DAC-8EC5-F87BCF9FED96}"/>
              </a:ext>
            </a:extLst>
          </p:cNvPr>
          <p:cNvSpPr txBox="1"/>
          <p:nvPr/>
        </p:nvSpPr>
        <p:spPr>
          <a:xfrm>
            <a:off x="863375" y="547224"/>
            <a:ext cx="3867509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b="1" i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Предложение  - это слово или сочетание слов, связанных между собой по смыслу и интонационно</a:t>
            </a:r>
            <a:endParaRPr lang="ru-RU" sz="2400" b="1" i="1" dirty="0">
              <a:solidFill>
                <a:srgbClr val="002060"/>
              </a:solidFill>
            </a:endParaRPr>
          </a:p>
        </p:txBody>
      </p:sp>
      <p:pic>
        <p:nvPicPr>
          <p:cNvPr id="11" name="Picture 6" descr="&amp;Kcy;&amp;acy;&amp;rcy;&amp;tcy;&amp;icy;&amp;ncy;&amp;kcy;&amp;icy; &amp;pcy;&amp;ocy; &amp;zcy;&amp;acy;&amp;pcy;&amp;rcy;&amp;ocy;&amp;scy;&amp;ucy; &amp;mcy;&amp;ucy;&amp;dcy;&amp;rcy;&amp;acy;&amp;yacy; &amp;scy;&amp;ocy;&amp;vcy;&amp;acy; &amp;rcy;&amp;icy;&amp;scy;&amp;ucy;&amp;ncy;&amp;ocy;&amp;kcy;">
            <a:extLst>
              <a:ext uri="{FF2B5EF4-FFF2-40B4-BE49-F238E27FC236}">
                <a16:creationId xmlns:a16="http://schemas.microsoft.com/office/drawing/2014/main" id="{794645EF-75B0-4ED4-9CFA-CEE1E2A9589C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24280" y="4640484"/>
            <a:ext cx="1798655" cy="19502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FB9DCAD2-76D0-4E39-A067-AF5EC1762DE7}"/>
              </a:ext>
            </a:extLst>
          </p:cNvPr>
          <p:cNvSpPr/>
          <p:nvPr/>
        </p:nvSpPr>
        <p:spPr>
          <a:xfrm>
            <a:off x="152859" y="142042"/>
            <a:ext cx="8857975" cy="6587231"/>
          </a:xfrm>
          <a:prstGeom prst="rect">
            <a:avLst/>
          </a:prstGeom>
          <a:noFill/>
          <a:ln w="57150"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294039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1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1911FA02-07CB-438B-B092-2EFB755E406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04" t="6730" r="2853" b="3173"/>
          <a:stretch/>
        </p:blipFill>
        <p:spPr bwMode="auto">
          <a:xfrm>
            <a:off x="221941" y="346229"/>
            <a:ext cx="8700117" cy="6178856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A8FB7A8E-E45C-4C5A-B05B-D20AC5C4DEBD}"/>
              </a:ext>
            </a:extLst>
          </p:cNvPr>
          <p:cNvSpPr txBox="1"/>
          <p:nvPr/>
        </p:nvSpPr>
        <p:spPr>
          <a:xfrm>
            <a:off x="707011" y="867266"/>
            <a:ext cx="6744878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Составьте нераспространенное предложение </a:t>
            </a: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6C80664E-5290-4C77-9918-68FFAFC102AA}"/>
              </a:ext>
            </a:extLst>
          </p:cNvPr>
          <p:cNvSpPr/>
          <p:nvPr/>
        </p:nvSpPr>
        <p:spPr>
          <a:xfrm>
            <a:off x="152859" y="142042"/>
            <a:ext cx="8857975" cy="6587231"/>
          </a:xfrm>
          <a:prstGeom prst="rect">
            <a:avLst/>
          </a:prstGeom>
          <a:noFill/>
          <a:ln w="57150"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7327270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1911FA02-07CB-438B-B092-2EFB755E406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04" t="6730" r="2853" b="3173"/>
          <a:stretch/>
        </p:blipFill>
        <p:spPr bwMode="auto">
          <a:xfrm>
            <a:off x="221941" y="346229"/>
            <a:ext cx="8700117" cy="6178856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A8FB7A8E-E45C-4C5A-B05B-D20AC5C4DEBD}"/>
              </a:ext>
            </a:extLst>
          </p:cNvPr>
          <p:cNvSpPr txBox="1"/>
          <p:nvPr/>
        </p:nvSpPr>
        <p:spPr>
          <a:xfrm>
            <a:off x="707011" y="346229"/>
            <a:ext cx="6744878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Что нужно сделать, чтобы предложение стало распространённым?</a:t>
            </a: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6C80664E-5290-4C77-9918-68FFAFC102AA}"/>
              </a:ext>
            </a:extLst>
          </p:cNvPr>
          <p:cNvSpPr/>
          <p:nvPr/>
        </p:nvSpPr>
        <p:spPr>
          <a:xfrm>
            <a:off x="152859" y="142042"/>
            <a:ext cx="8857975" cy="6587231"/>
          </a:xfrm>
          <a:prstGeom prst="rect">
            <a:avLst/>
          </a:prstGeom>
          <a:noFill/>
          <a:ln w="57150"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E5C1A64-22D6-4608-BB0D-6DD0EFD28001}"/>
              </a:ext>
            </a:extLst>
          </p:cNvPr>
          <p:cNvSpPr txBox="1"/>
          <p:nvPr/>
        </p:nvSpPr>
        <p:spPr>
          <a:xfrm>
            <a:off x="1400950" y="3195111"/>
            <a:ext cx="674487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Добавьте.</a:t>
            </a:r>
          </a:p>
        </p:txBody>
      </p:sp>
    </p:spTree>
    <p:extLst>
      <p:ext uri="{BB962C8B-B14F-4D97-AF65-F5344CB8AC3E}">
        <p14:creationId xmlns:p14="http://schemas.microsoft.com/office/powerpoint/2010/main" val="777792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7">
            <a:extLst>
              <a:ext uri="{FF2B5EF4-FFF2-40B4-BE49-F238E27FC236}">
                <a16:creationId xmlns:a16="http://schemas.microsoft.com/office/drawing/2014/main" id="{258406F5-28D2-4D34-AB03-08198F5ACF8A}"/>
              </a:ext>
            </a:extLst>
          </p:cNvPr>
          <p:cNvSpPr>
            <a:spLocks noChangeArrowheads="1"/>
          </p:cNvSpPr>
          <p:nvPr/>
        </p:nvSpPr>
        <p:spPr bwMode="auto">
          <a:xfrm>
            <a:off x="-991340" y="805140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/>
          </a:p>
        </p:txBody>
      </p:sp>
      <p:sp>
        <p:nvSpPr>
          <p:cNvPr id="3" name="Rectangle 8">
            <a:extLst>
              <a:ext uri="{FF2B5EF4-FFF2-40B4-BE49-F238E27FC236}">
                <a16:creationId xmlns:a16="http://schemas.microsoft.com/office/drawing/2014/main" id="{D18A1A6A-2768-4FE5-B1BF-09CC2EB14D2C}"/>
              </a:ext>
            </a:extLst>
          </p:cNvPr>
          <p:cNvSpPr>
            <a:spLocks noChangeArrowheads="1"/>
          </p:cNvSpPr>
          <p:nvPr/>
        </p:nvSpPr>
        <p:spPr bwMode="auto">
          <a:xfrm>
            <a:off x="-991340" y="4646776"/>
            <a:ext cx="223138" cy="2616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sz="11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ru-RU" altLang="ru-RU" dirty="0">
              <a:latin typeface="Arial" panose="020B0604020202020204" pitchFamily="34" charset="0"/>
            </a:endParaRPr>
          </a:p>
        </p:txBody>
      </p:sp>
      <p:sp>
        <p:nvSpPr>
          <p:cNvPr id="4" name="Rectangle 9">
            <a:extLst>
              <a:ext uri="{FF2B5EF4-FFF2-40B4-BE49-F238E27FC236}">
                <a16:creationId xmlns:a16="http://schemas.microsoft.com/office/drawing/2014/main" id="{2094F392-464F-47A5-B053-AF3212E0E8D1}"/>
              </a:ext>
            </a:extLst>
          </p:cNvPr>
          <p:cNvSpPr>
            <a:spLocks noChangeArrowheads="1"/>
          </p:cNvSpPr>
          <p:nvPr/>
        </p:nvSpPr>
        <p:spPr bwMode="auto">
          <a:xfrm>
            <a:off x="-991340" y="7236847"/>
            <a:ext cx="213520" cy="215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sz="800" dirty="0">
                <a:latin typeface="Arial" panose="020B0604020202020204" pitchFamily="34" charset="0"/>
              </a:rPr>
              <a:t> </a:t>
            </a:r>
            <a:endParaRPr lang="ru-RU" altLang="ru-RU" dirty="0">
              <a:latin typeface="Arial" panose="020B0604020202020204" pitchFamily="34" charset="0"/>
            </a:endParaRPr>
          </a:p>
        </p:txBody>
      </p:sp>
      <p:grpSp>
        <p:nvGrpSpPr>
          <p:cNvPr id="6" name="Группа 5">
            <a:extLst>
              <a:ext uri="{FF2B5EF4-FFF2-40B4-BE49-F238E27FC236}">
                <a16:creationId xmlns:a16="http://schemas.microsoft.com/office/drawing/2014/main" id="{B2F08E8F-2D05-4FCC-B432-013CDDC08A71}"/>
              </a:ext>
            </a:extLst>
          </p:cNvPr>
          <p:cNvGrpSpPr/>
          <p:nvPr/>
        </p:nvGrpSpPr>
        <p:grpSpPr>
          <a:xfrm>
            <a:off x="240802" y="2638693"/>
            <a:ext cx="8682087" cy="4219307"/>
            <a:chOff x="505871" y="463549"/>
            <a:chExt cx="6923844" cy="2350443"/>
          </a:xfrm>
        </p:grpSpPr>
        <p:pic>
          <p:nvPicPr>
            <p:cNvPr id="1030" name="Рисунок 3" descr="ребусы">
              <a:extLst>
                <a:ext uri="{FF2B5EF4-FFF2-40B4-BE49-F238E27FC236}">
                  <a16:creationId xmlns:a16="http://schemas.microsoft.com/office/drawing/2014/main" id="{1FE21814-16F5-42E7-9E8D-3C44EB04DD9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5871" y="855017"/>
              <a:ext cx="244475" cy="195897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29" name="Рисунок 1" descr="ребусы">
              <a:extLst>
                <a:ext uri="{FF2B5EF4-FFF2-40B4-BE49-F238E27FC236}">
                  <a16:creationId xmlns:a16="http://schemas.microsoft.com/office/drawing/2014/main" id="{3A03F5D2-E782-4642-A678-CA2DB070FD0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5734" y="493408"/>
              <a:ext cx="960438" cy="96043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28" name="Рисунок 2" descr="ребусы">
              <a:extLst>
                <a:ext uri="{FF2B5EF4-FFF2-40B4-BE49-F238E27FC236}">
                  <a16:creationId xmlns:a16="http://schemas.microsoft.com/office/drawing/2014/main" id="{9F403589-2D5A-4353-858A-A2153222ED0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17826" y="555625"/>
              <a:ext cx="1203325" cy="86836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27" name="Рисунок 5" descr="ребусы">
              <a:extLst>
                <a:ext uri="{FF2B5EF4-FFF2-40B4-BE49-F238E27FC236}">
                  <a16:creationId xmlns:a16="http://schemas.microsoft.com/office/drawing/2014/main" id="{23EFBC82-DC03-4F13-96AD-BC85AFDD4D0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83849" y="516907"/>
              <a:ext cx="784225" cy="78422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26" name="Рисунок 6" descr="ребусы">
              <a:extLst>
                <a:ext uri="{FF2B5EF4-FFF2-40B4-BE49-F238E27FC236}">
                  <a16:creationId xmlns:a16="http://schemas.microsoft.com/office/drawing/2014/main" id="{6F8EC954-A995-4788-87A6-573891975F3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72824" y="487744"/>
              <a:ext cx="822325" cy="82232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25" name="Рисунок 7" descr="ребусы">
              <a:extLst>
                <a:ext uri="{FF2B5EF4-FFF2-40B4-BE49-F238E27FC236}">
                  <a16:creationId xmlns:a16="http://schemas.microsoft.com/office/drawing/2014/main" id="{B143330F-2509-4EE8-91F7-16241EB8B79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40218" y="463549"/>
              <a:ext cx="1050925" cy="96043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37" name="Picture 13" descr="ребусы">
              <a:extLst>
                <a:ext uri="{FF2B5EF4-FFF2-40B4-BE49-F238E27FC236}">
                  <a16:creationId xmlns:a16="http://schemas.microsoft.com/office/drawing/2014/main" id="{F6FDAD10-B9D9-4FE9-914E-E6D7EB8C8D4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84494" y="541067"/>
              <a:ext cx="238125" cy="1905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3" name="Рисунок 12" descr="ребусы">
              <a:extLst>
                <a:ext uri="{FF2B5EF4-FFF2-40B4-BE49-F238E27FC236}">
                  <a16:creationId xmlns:a16="http://schemas.microsoft.com/office/drawing/2014/main" id="{8F66AA27-2080-4316-A807-78DDF9351801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83986" y="1512240"/>
              <a:ext cx="585215" cy="236314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E65118A3-9CE8-476F-A3CD-EC009989D409}"/>
                </a:ext>
              </a:extLst>
            </p:cNvPr>
            <p:cNvSpPr txBox="1"/>
            <p:nvPr/>
          </p:nvSpPr>
          <p:spPr>
            <a:xfrm>
              <a:off x="4784002" y="1311285"/>
              <a:ext cx="808188" cy="32576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3200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2 = ь</a:t>
              </a:r>
            </a:p>
          </p:txBody>
        </p:sp>
        <p:pic>
          <p:nvPicPr>
            <p:cNvPr id="15" name="Рисунок 14" descr="ребусы">
              <a:extLst>
                <a:ext uri="{FF2B5EF4-FFF2-40B4-BE49-F238E27FC236}">
                  <a16:creationId xmlns:a16="http://schemas.microsoft.com/office/drawing/2014/main" id="{45969199-E334-4413-8311-CE411064353A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48369" y="541972"/>
              <a:ext cx="852805" cy="88201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6" name="Picture 13" descr="ребусы">
              <a:extLst>
                <a:ext uri="{FF2B5EF4-FFF2-40B4-BE49-F238E27FC236}">
                  <a16:creationId xmlns:a16="http://schemas.microsoft.com/office/drawing/2014/main" id="{9C31F703-8D71-4C77-B28D-90B34D7AD07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91590" y="524845"/>
              <a:ext cx="238125" cy="1905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E1FC9006-C3D3-4E9C-806C-A1C94B8773B8}"/>
                </a:ext>
              </a:extLst>
            </p:cNvPr>
            <p:cNvSpPr txBox="1"/>
            <p:nvPr/>
          </p:nvSpPr>
          <p:spPr>
            <a:xfrm>
              <a:off x="2054474" y="1311285"/>
              <a:ext cx="809465" cy="32576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3200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4 = я</a:t>
              </a:r>
            </a:p>
          </p:txBody>
        </p:sp>
        <p:pic>
          <p:nvPicPr>
            <p:cNvPr id="18" name="Рисунок 17" descr="ребусы">
              <a:extLst>
                <a:ext uri="{FF2B5EF4-FFF2-40B4-BE49-F238E27FC236}">
                  <a16:creationId xmlns:a16="http://schemas.microsoft.com/office/drawing/2014/main" id="{8C08FEBA-636D-4CDF-AF30-A658570B7D79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69259" y="1506216"/>
              <a:ext cx="585215" cy="236314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7" name="TextBox 6">
            <a:extLst>
              <a:ext uri="{FF2B5EF4-FFF2-40B4-BE49-F238E27FC236}">
                <a16:creationId xmlns:a16="http://schemas.microsoft.com/office/drawing/2014/main" id="{CB3C8181-8837-429E-93F4-68217E8ECB55}"/>
              </a:ext>
            </a:extLst>
          </p:cNvPr>
          <p:cNvSpPr txBox="1"/>
          <p:nvPr/>
        </p:nvSpPr>
        <p:spPr>
          <a:xfrm>
            <a:off x="1849704" y="1119760"/>
            <a:ext cx="668810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Обстоятельство</a:t>
            </a:r>
          </a:p>
        </p:txBody>
      </p:sp>
      <p:sp>
        <p:nvSpPr>
          <p:cNvPr id="20" name="Прямоугольник 19">
            <a:extLst>
              <a:ext uri="{FF2B5EF4-FFF2-40B4-BE49-F238E27FC236}">
                <a16:creationId xmlns:a16="http://schemas.microsoft.com/office/drawing/2014/main" id="{C5A40D9E-2D80-4D73-A429-BC9E56076F2A}"/>
              </a:ext>
            </a:extLst>
          </p:cNvPr>
          <p:cNvSpPr/>
          <p:nvPr/>
        </p:nvSpPr>
        <p:spPr>
          <a:xfrm>
            <a:off x="152859" y="142042"/>
            <a:ext cx="8857975" cy="6587231"/>
          </a:xfrm>
          <a:prstGeom prst="rect">
            <a:avLst/>
          </a:prstGeom>
          <a:noFill/>
          <a:ln w="57150"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75EBB9A8-984B-4DCA-9877-BF3F6C5393D2}"/>
              </a:ext>
            </a:extLst>
          </p:cNvPr>
          <p:cNvSpPr txBox="1"/>
          <p:nvPr/>
        </p:nvSpPr>
        <p:spPr>
          <a:xfrm>
            <a:off x="654431" y="142042"/>
            <a:ext cx="70795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3600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Тема  урока</a:t>
            </a:r>
          </a:p>
        </p:txBody>
      </p:sp>
    </p:spTree>
    <p:extLst>
      <p:ext uri="{BB962C8B-B14F-4D97-AF65-F5344CB8AC3E}">
        <p14:creationId xmlns:p14="http://schemas.microsoft.com/office/powerpoint/2010/main" val="19819530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17E44EC-C935-4352-A6D9-1D714C15BDC5}"/>
              </a:ext>
            </a:extLst>
          </p:cNvPr>
          <p:cNvSpPr txBox="1"/>
          <p:nvPr/>
        </p:nvSpPr>
        <p:spPr>
          <a:xfrm>
            <a:off x="628301" y="103376"/>
            <a:ext cx="70795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3600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Цели урока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8604563-A76E-4FA1-A43D-34D6D2DD5921}"/>
              </a:ext>
            </a:extLst>
          </p:cNvPr>
          <p:cNvSpPr txBox="1"/>
          <p:nvPr/>
        </p:nvSpPr>
        <p:spPr>
          <a:xfrm>
            <a:off x="628300" y="551515"/>
            <a:ext cx="8267125" cy="42239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ru-RU" sz="3200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spcAft>
                <a:spcPts val="800"/>
              </a:spcAft>
            </a:pPr>
            <a:r>
              <a:rPr lang="ru-RU" sz="3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 </a:t>
            </a:r>
            <a:r>
              <a:rPr lang="ru-RU" sz="32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Что такое обстоятельство?</a:t>
            </a:r>
            <a:endParaRPr lang="ru-RU" sz="2400" dirty="0">
              <a:solidFill>
                <a:srgbClr val="0070C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spcAft>
                <a:spcPts val="800"/>
              </a:spcAft>
            </a:pPr>
            <a:r>
              <a:rPr lang="ru-RU" sz="32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- Что обозначает обстоятельство?</a:t>
            </a:r>
            <a:endParaRPr lang="ru-RU" sz="2400" dirty="0">
              <a:solidFill>
                <a:srgbClr val="0070C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800"/>
              </a:spcAft>
            </a:pPr>
            <a:r>
              <a:rPr lang="ru-RU" sz="32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- На какие вопросы  </a:t>
            </a:r>
            <a:r>
              <a:rPr lang="ru-RU" sz="32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32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твечает?                          </a:t>
            </a:r>
          </a:p>
          <a:p>
            <a:pPr>
              <a:spcAft>
                <a:spcPts val="800"/>
              </a:spcAft>
            </a:pPr>
            <a:r>
              <a:rPr lang="ru-RU" sz="32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 Как выделяется в предложении?</a:t>
            </a:r>
            <a:endParaRPr lang="ru-RU" sz="2400" dirty="0">
              <a:solidFill>
                <a:srgbClr val="0070C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32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-  С каким членом связано в предложении?</a:t>
            </a:r>
            <a:endParaRPr lang="ru-RU" sz="2400" dirty="0">
              <a:solidFill>
                <a:srgbClr val="0070C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sz="32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1D816BA-1B4A-42A5-BA03-C871B824B24D}"/>
              </a:ext>
            </a:extLst>
          </p:cNvPr>
          <p:cNvSpPr txBox="1"/>
          <p:nvPr/>
        </p:nvSpPr>
        <p:spPr>
          <a:xfrm>
            <a:off x="628301" y="572232"/>
            <a:ext cx="4675694" cy="53059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Узнать:  </a:t>
            </a:r>
            <a:endParaRPr lang="ru-RU" sz="2000" b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44ED821-8740-4102-AB7A-D31E5DD6D2CF}"/>
              </a:ext>
            </a:extLst>
          </p:cNvPr>
          <p:cNvSpPr txBox="1"/>
          <p:nvPr/>
        </p:nvSpPr>
        <p:spPr>
          <a:xfrm>
            <a:off x="2294464" y="4775492"/>
            <a:ext cx="5858805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находить обстоятельства а предложении, задавать вопросы,  применять знания</a:t>
            </a:r>
            <a:endParaRPr lang="ru-RU" sz="3200" dirty="0">
              <a:solidFill>
                <a:srgbClr val="002060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C6FC1BC-269D-495D-BA9B-14EF93BAF606}"/>
              </a:ext>
            </a:extLst>
          </p:cNvPr>
          <p:cNvSpPr txBox="1"/>
          <p:nvPr/>
        </p:nvSpPr>
        <p:spPr>
          <a:xfrm>
            <a:off x="371993" y="4457562"/>
            <a:ext cx="4675694" cy="53059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Учиться:  </a:t>
            </a:r>
            <a:endParaRPr lang="ru-RU" sz="2000" b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FFC77430-4873-487C-9336-689841B115C0}"/>
              </a:ext>
            </a:extLst>
          </p:cNvPr>
          <p:cNvSpPr/>
          <p:nvPr/>
        </p:nvSpPr>
        <p:spPr>
          <a:xfrm>
            <a:off x="152859" y="142042"/>
            <a:ext cx="8857975" cy="6587231"/>
          </a:xfrm>
          <a:prstGeom prst="rect">
            <a:avLst/>
          </a:prstGeom>
          <a:noFill/>
          <a:ln w="57150"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863033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CA1E3822-8218-4EFB-A2BC-46736A42C407}"/>
              </a:ext>
            </a:extLst>
          </p:cNvPr>
          <p:cNvSpPr/>
          <p:nvPr/>
        </p:nvSpPr>
        <p:spPr>
          <a:xfrm>
            <a:off x="152859" y="142042"/>
            <a:ext cx="8857975" cy="6587231"/>
          </a:xfrm>
          <a:prstGeom prst="rect">
            <a:avLst/>
          </a:prstGeom>
          <a:noFill/>
          <a:ln w="57150"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3" name="Таблица 2">
            <a:extLst>
              <a:ext uri="{FF2B5EF4-FFF2-40B4-BE49-F238E27FC236}">
                <a16:creationId xmlns:a16="http://schemas.microsoft.com/office/drawing/2014/main" id="{47CE5ED7-4CDA-437F-9E8F-987D1174BA7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37080286"/>
              </p:ext>
            </p:extLst>
          </p:nvPr>
        </p:nvGraphicFramePr>
        <p:xfrm>
          <a:off x="319369" y="1320571"/>
          <a:ext cx="8671772" cy="5078461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726680">
                  <a:extLst>
                    <a:ext uri="{9D8B030D-6E8A-4147-A177-3AD203B41FA5}">
                      <a16:colId xmlns:a16="http://schemas.microsoft.com/office/drawing/2014/main" val="2482609408"/>
                    </a:ext>
                  </a:extLst>
                </a:gridCol>
                <a:gridCol w="1425120">
                  <a:extLst>
                    <a:ext uri="{9D8B030D-6E8A-4147-A177-3AD203B41FA5}">
                      <a16:colId xmlns:a16="http://schemas.microsoft.com/office/drawing/2014/main" val="910252266"/>
                    </a:ext>
                  </a:extLst>
                </a:gridCol>
                <a:gridCol w="2894120">
                  <a:extLst>
                    <a:ext uri="{9D8B030D-6E8A-4147-A177-3AD203B41FA5}">
                      <a16:colId xmlns:a16="http://schemas.microsoft.com/office/drawing/2014/main" val="1285879246"/>
                    </a:ext>
                  </a:extLst>
                </a:gridCol>
                <a:gridCol w="1241243">
                  <a:extLst>
                    <a:ext uri="{9D8B030D-6E8A-4147-A177-3AD203B41FA5}">
                      <a16:colId xmlns:a16="http://schemas.microsoft.com/office/drawing/2014/main" val="2570987759"/>
                    </a:ext>
                  </a:extLst>
                </a:gridCol>
                <a:gridCol w="1384609">
                  <a:extLst>
                    <a:ext uri="{9D8B030D-6E8A-4147-A177-3AD203B41FA5}">
                      <a16:colId xmlns:a16="http://schemas.microsoft.com/office/drawing/2014/main" val="3962842251"/>
                    </a:ext>
                  </a:extLst>
                </a:gridCol>
              </a:tblGrid>
              <a:tr h="115995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Название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второстепенного члена предложения</a:t>
                      </a:r>
                      <a:endParaRPr lang="ru-RU" sz="18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660" marR="7366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какие вопросы отвечает?</a:t>
                      </a:r>
                      <a:endParaRPr lang="ru-RU" sz="18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660" marR="7366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Что обозначает?</a:t>
                      </a:r>
                      <a:endParaRPr lang="ru-RU" sz="18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660" marR="7366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Как подчёркивается?</a:t>
                      </a:r>
                      <a:endParaRPr lang="ru-RU" sz="18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660" marR="7366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Какой частью речи выражено?</a:t>
                      </a:r>
                      <a:endParaRPr lang="ru-RU" sz="18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660" marR="73660" marT="0" marB="0"/>
                </a:tc>
                <a:extLst>
                  <a:ext uri="{0D108BD9-81ED-4DB2-BD59-A6C34878D82A}">
                    <a16:rowId xmlns:a16="http://schemas.microsoft.com/office/drawing/2014/main" val="3194866243"/>
                  </a:ext>
                </a:extLst>
              </a:tr>
              <a:tr h="382262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--------------------</a:t>
                      </a:r>
                      <a:endParaRPr lang="ru-RU" sz="18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660" marR="7366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ru-RU" sz="1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__________</a:t>
                      </a:r>
                    </a:p>
                    <a:p>
                      <a:pPr algn="l"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ru-RU" sz="18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___________</a:t>
                      </a:r>
                    </a:p>
                    <a:p>
                      <a:pPr algn="l"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ru-RU" sz="18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___________</a:t>
                      </a:r>
                    </a:p>
                    <a:p>
                      <a:pPr algn="l"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ru-RU" sz="18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___________</a:t>
                      </a:r>
                    </a:p>
                    <a:p>
                      <a:pPr algn="l"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ru-RU" sz="18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___________</a:t>
                      </a:r>
                    </a:p>
                    <a:p>
                      <a:pPr algn="l"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ru-RU" sz="18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___________</a:t>
                      </a:r>
                    </a:p>
                    <a:p>
                      <a:pPr algn="l"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ru-RU" sz="18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___________</a:t>
                      </a:r>
                    </a:p>
                  </a:txBody>
                  <a:tcPr marL="73660" marR="7366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ru-RU" sz="1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______________действия</a:t>
                      </a:r>
                    </a:p>
                    <a:p>
                      <a:pPr algn="l"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ru-RU" sz="1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______________действия</a:t>
                      </a:r>
                    </a:p>
                    <a:p>
                      <a:pPr algn="l"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ru-RU" sz="1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_______________действия</a:t>
                      </a:r>
                    </a:p>
                    <a:p>
                      <a:pPr algn="l"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ru-RU" sz="1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_______________действия</a:t>
                      </a:r>
                    </a:p>
                    <a:p>
                      <a:pPr algn="l"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ru-RU" sz="1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_______________действия</a:t>
                      </a:r>
                    </a:p>
                    <a:p>
                      <a:pPr algn="l"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ru-RU" sz="1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_______________действия</a:t>
                      </a:r>
                    </a:p>
                    <a:p>
                      <a:pPr algn="l"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ru-RU" sz="1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_______________действия</a:t>
                      </a:r>
                    </a:p>
                  </a:txBody>
                  <a:tcPr marL="73660" marR="7366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8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660" marR="7366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8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660" marR="73660" marT="0" marB="0"/>
                </a:tc>
                <a:extLst>
                  <a:ext uri="{0D108BD9-81ED-4DB2-BD59-A6C34878D82A}">
                    <a16:rowId xmlns:a16="http://schemas.microsoft.com/office/drawing/2014/main" val="2840488181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741B4F7D-76FE-4485-A684-505DFA00CD46}"/>
              </a:ext>
            </a:extLst>
          </p:cNvPr>
          <p:cNvSpPr txBox="1"/>
          <p:nvPr/>
        </p:nvSpPr>
        <p:spPr>
          <a:xfrm>
            <a:off x="299676" y="200328"/>
            <a:ext cx="8265111" cy="9916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algn="just">
              <a:lnSpc>
                <a:spcPct val="107000"/>
              </a:lnSpc>
              <a:spcAft>
                <a:spcPts val="800"/>
              </a:spcAft>
            </a:pPr>
            <a:r>
              <a:rPr lang="ru-RU" sz="2800" i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Чтобы легче было запомнить  всю информацию будем заполнять карточку</a:t>
            </a:r>
            <a:endParaRPr lang="ru-RU" sz="2000" i="1" dirty="0">
              <a:solidFill>
                <a:srgbClr val="00206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4B0AAF5F-4C13-4A14-9AB8-B2512957367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803" y="5140841"/>
            <a:ext cx="1169035" cy="116903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27539856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71137A2E-A18D-4ACF-A761-9947B7FFB93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04" t="6730" r="2853" b="3173"/>
          <a:stretch/>
        </p:blipFill>
        <p:spPr bwMode="auto">
          <a:xfrm>
            <a:off x="226243" y="339572"/>
            <a:ext cx="8700117" cy="6178856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509589C3-C74C-4347-B804-E5CDC66FF342}"/>
              </a:ext>
            </a:extLst>
          </p:cNvPr>
          <p:cNvSpPr/>
          <p:nvPr/>
        </p:nvSpPr>
        <p:spPr>
          <a:xfrm>
            <a:off x="152859" y="142042"/>
            <a:ext cx="8857975" cy="6587231"/>
          </a:xfrm>
          <a:prstGeom prst="rect">
            <a:avLst/>
          </a:prstGeom>
          <a:noFill/>
          <a:ln w="57150"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4533BEA-ECEF-4202-99CC-96771AC0510A}"/>
              </a:ext>
            </a:extLst>
          </p:cNvPr>
          <p:cNvSpPr txBox="1"/>
          <p:nvPr/>
        </p:nvSpPr>
        <p:spPr>
          <a:xfrm>
            <a:off x="346229" y="410774"/>
            <a:ext cx="8316157" cy="4680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2400" b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Откройте учебник на стр. 86, прочитайте тему урока.  </a:t>
            </a:r>
            <a:endParaRPr lang="ru-RU" sz="1400" b="1" dirty="0">
              <a:solidFill>
                <a:srgbClr val="00206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613DDA1-47CE-483E-8B78-D0105380A48E}"/>
              </a:ext>
            </a:extLst>
          </p:cNvPr>
          <p:cNvSpPr txBox="1"/>
          <p:nvPr/>
        </p:nvSpPr>
        <p:spPr>
          <a:xfrm>
            <a:off x="438334" y="1323642"/>
            <a:ext cx="8131946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800" b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О каком второстепенном члене будем искать информацию?</a:t>
            </a:r>
            <a:endParaRPr lang="ru-RU" sz="28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365482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CA1E3822-8218-4EFB-A2BC-46736A42C407}"/>
              </a:ext>
            </a:extLst>
          </p:cNvPr>
          <p:cNvSpPr/>
          <p:nvPr/>
        </p:nvSpPr>
        <p:spPr>
          <a:xfrm>
            <a:off x="152859" y="142042"/>
            <a:ext cx="8857975" cy="6587231"/>
          </a:xfrm>
          <a:prstGeom prst="rect">
            <a:avLst/>
          </a:prstGeom>
          <a:noFill/>
          <a:ln w="57150"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3" name="Таблица 2">
            <a:extLst>
              <a:ext uri="{FF2B5EF4-FFF2-40B4-BE49-F238E27FC236}">
                <a16:creationId xmlns:a16="http://schemas.microsoft.com/office/drawing/2014/main" id="{47CE5ED7-4CDA-437F-9E8F-987D1174BA7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89393330"/>
              </p:ext>
            </p:extLst>
          </p:nvPr>
        </p:nvGraphicFramePr>
        <p:xfrm>
          <a:off x="133166" y="1072430"/>
          <a:ext cx="9010834" cy="5078461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684040">
                  <a:extLst>
                    <a:ext uri="{9D8B030D-6E8A-4147-A177-3AD203B41FA5}">
                      <a16:colId xmlns:a16="http://schemas.microsoft.com/office/drawing/2014/main" val="2482609408"/>
                    </a:ext>
                  </a:extLst>
                </a:gridCol>
                <a:gridCol w="1580362">
                  <a:extLst>
                    <a:ext uri="{9D8B030D-6E8A-4147-A177-3AD203B41FA5}">
                      <a16:colId xmlns:a16="http://schemas.microsoft.com/office/drawing/2014/main" val="910252266"/>
                    </a:ext>
                  </a:extLst>
                </a:gridCol>
                <a:gridCol w="2954157">
                  <a:extLst>
                    <a:ext uri="{9D8B030D-6E8A-4147-A177-3AD203B41FA5}">
                      <a16:colId xmlns:a16="http://schemas.microsoft.com/office/drawing/2014/main" val="1285879246"/>
                    </a:ext>
                  </a:extLst>
                </a:gridCol>
                <a:gridCol w="1319911">
                  <a:extLst>
                    <a:ext uri="{9D8B030D-6E8A-4147-A177-3AD203B41FA5}">
                      <a16:colId xmlns:a16="http://schemas.microsoft.com/office/drawing/2014/main" val="2570987759"/>
                    </a:ext>
                  </a:extLst>
                </a:gridCol>
                <a:gridCol w="1472364">
                  <a:extLst>
                    <a:ext uri="{9D8B030D-6E8A-4147-A177-3AD203B41FA5}">
                      <a16:colId xmlns:a16="http://schemas.microsoft.com/office/drawing/2014/main" val="3962842251"/>
                    </a:ext>
                  </a:extLst>
                </a:gridCol>
              </a:tblGrid>
              <a:tr h="12376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Название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второстепенного члена предложения</a:t>
                      </a:r>
                      <a:endParaRPr lang="ru-RU" sz="18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660" marR="7366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какие вопросы отвечает?</a:t>
                      </a:r>
                      <a:endParaRPr lang="ru-RU" sz="18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660" marR="7366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Что обозначает?</a:t>
                      </a:r>
                      <a:endParaRPr lang="ru-RU" sz="18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660" marR="7366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Как подчёркивается?</a:t>
                      </a:r>
                      <a:endParaRPr lang="ru-RU" sz="18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660" marR="7366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Какой частью речи выражено?</a:t>
                      </a:r>
                      <a:endParaRPr lang="ru-RU" sz="18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660" marR="73660" marT="0" marB="0"/>
                </a:tc>
                <a:extLst>
                  <a:ext uri="{0D108BD9-81ED-4DB2-BD59-A6C34878D82A}">
                    <a16:rowId xmlns:a16="http://schemas.microsoft.com/office/drawing/2014/main" val="3194866243"/>
                  </a:ext>
                </a:extLst>
              </a:tr>
              <a:tr h="382262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ru-RU" sz="18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660" marR="7366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ru-RU" sz="1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__________</a:t>
                      </a:r>
                    </a:p>
                    <a:p>
                      <a:pPr algn="l"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ru-RU" sz="18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___________</a:t>
                      </a:r>
                    </a:p>
                    <a:p>
                      <a:pPr algn="l"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ru-RU" sz="18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___________</a:t>
                      </a:r>
                    </a:p>
                    <a:p>
                      <a:pPr algn="l"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ru-RU" sz="18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___________</a:t>
                      </a:r>
                    </a:p>
                    <a:p>
                      <a:pPr algn="l"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ru-RU" sz="18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___________</a:t>
                      </a:r>
                    </a:p>
                    <a:p>
                      <a:pPr algn="l"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ru-RU" sz="18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___________</a:t>
                      </a:r>
                    </a:p>
                    <a:p>
                      <a:pPr algn="l"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ru-RU" sz="18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___________</a:t>
                      </a:r>
                    </a:p>
                  </a:txBody>
                  <a:tcPr marL="73660" marR="7366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ru-RU" sz="1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______________действия</a:t>
                      </a:r>
                    </a:p>
                    <a:p>
                      <a:pPr algn="l"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ru-RU" sz="1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______________действия</a:t>
                      </a:r>
                    </a:p>
                    <a:p>
                      <a:pPr algn="l"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ru-RU" sz="1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_______________действия</a:t>
                      </a:r>
                    </a:p>
                    <a:p>
                      <a:pPr algn="l"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ru-RU" sz="1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_______________действия</a:t>
                      </a:r>
                    </a:p>
                    <a:p>
                      <a:pPr algn="l"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ru-RU" sz="1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_______________действия</a:t>
                      </a:r>
                    </a:p>
                    <a:p>
                      <a:pPr algn="l"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ru-RU" sz="1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_______________действия</a:t>
                      </a:r>
                    </a:p>
                    <a:p>
                      <a:pPr algn="l"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ru-RU" sz="1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_______________действия</a:t>
                      </a:r>
                    </a:p>
                  </a:txBody>
                  <a:tcPr marL="73660" marR="7366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8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660" marR="7366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8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660" marR="73660" marT="0" marB="0"/>
                </a:tc>
                <a:extLst>
                  <a:ext uri="{0D108BD9-81ED-4DB2-BD59-A6C34878D82A}">
                    <a16:rowId xmlns:a16="http://schemas.microsoft.com/office/drawing/2014/main" val="2840488181"/>
                  </a:ext>
                </a:extLst>
              </a:tr>
            </a:tbl>
          </a:graphicData>
        </a:graphic>
      </p:graphicFrame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75D2565D-E08E-463A-90A1-5DBADF791D5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3963" y="4848257"/>
            <a:ext cx="1169035" cy="1169035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DD177728-91DE-4254-BDB3-0184FEE5855F}"/>
              </a:ext>
            </a:extLst>
          </p:cNvPr>
          <p:cNvSpPr txBox="1"/>
          <p:nvPr/>
        </p:nvSpPr>
        <p:spPr>
          <a:xfrm>
            <a:off x="19693" y="3611660"/>
            <a:ext cx="1842117" cy="3687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1800" b="1" dirty="0">
                <a:solidFill>
                  <a:srgbClr val="00B05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обстоятельство </a:t>
            </a:r>
          </a:p>
        </p:txBody>
      </p:sp>
    </p:spTree>
    <p:extLst>
      <p:ext uri="{BB962C8B-B14F-4D97-AF65-F5344CB8AC3E}">
        <p14:creationId xmlns:p14="http://schemas.microsoft.com/office/powerpoint/2010/main" val="29090532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4EB15BB5-8723-43BF-85C4-1E10BA849292}"/>
              </a:ext>
            </a:extLst>
          </p:cNvPr>
          <p:cNvSpPr/>
          <p:nvPr/>
        </p:nvSpPr>
        <p:spPr>
          <a:xfrm>
            <a:off x="152859" y="142042"/>
            <a:ext cx="8857975" cy="6587231"/>
          </a:xfrm>
          <a:prstGeom prst="rect">
            <a:avLst/>
          </a:prstGeom>
          <a:noFill/>
          <a:ln w="57150"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FB4B766E-CCA9-4BA1-B79F-0F9B1622CBC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04" t="6730" r="2853" b="3173"/>
          <a:stretch/>
        </p:blipFill>
        <p:spPr bwMode="auto">
          <a:xfrm>
            <a:off x="221941" y="537102"/>
            <a:ext cx="8700117" cy="6178856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EC02ECCF-8642-4852-A08B-93D4148E877B}"/>
              </a:ext>
            </a:extLst>
          </p:cNvPr>
          <p:cNvSpPr txBox="1"/>
          <p:nvPr/>
        </p:nvSpPr>
        <p:spPr>
          <a:xfrm>
            <a:off x="422040" y="595682"/>
            <a:ext cx="294926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скорую руку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B58703C-18D5-4021-8ECA-DB2B1BD92345}"/>
              </a:ext>
            </a:extLst>
          </p:cNvPr>
          <p:cNvSpPr txBox="1"/>
          <p:nvPr/>
        </p:nvSpPr>
        <p:spPr>
          <a:xfrm>
            <a:off x="4819824" y="582413"/>
            <a:ext cx="286610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Бить баклуши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9C029A0-FC68-4C72-89E1-08FC6F715AA1}"/>
              </a:ext>
            </a:extLst>
          </p:cNvPr>
          <p:cNvSpPr txBox="1"/>
          <p:nvPr/>
        </p:nvSpPr>
        <p:spPr>
          <a:xfrm>
            <a:off x="564167" y="1746563"/>
            <a:ext cx="286110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Спустя рукава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764BD80-3BEF-4DF1-A8D0-0987920729CA}"/>
              </a:ext>
            </a:extLst>
          </p:cNvPr>
          <p:cNvSpPr txBox="1"/>
          <p:nvPr/>
        </p:nvSpPr>
        <p:spPr>
          <a:xfrm>
            <a:off x="5273148" y="1298990"/>
            <a:ext cx="285969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Засучив рукава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6138E6D-5D2A-4BC5-A729-A080EA47F72F}"/>
              </a:ext>
            </a:extLst>
          </p:cNvPr>
          <p:cNvSpPr txBox="1"/>
          <p:nvPr/>
        </p:nvSpPr>
        <p:spPr>
          <a:xfrm>
            <a:off x="2401665" y="2172788"/>
            <a:ext cx="316747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 покладая рук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A18CB40-5F5B-45BA-889A-D79E69A07197}"/>
              </a:ext>
            </a:extLst>
          </p:cNvPr>
          <p:cNvSpPr txBox="1"/>
          <p:nvPr/>
        </p:nvSpPr>
        <p:spPr>
          <a:xfrm>
            <a:off x="843138" y="3936593"/>
            <a:ext cx="364260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 кожи лезть вон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4E814DC-96CF-41EB-A738-8581E2D9D36E}"/>
              </a:ext>
            </a:extLst>
          </p:cNvPr>
          <p:cNvSpPr txBox="1"/>
          <p:nvPr/>
        </p:nvSpPr>
        <p:spPr>
          <a:xfrm>
            <a:off x="5648508" y="2526691"/>
            <a:ext cx="288675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 – под палки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9BABC311-7AAE-4ADB-B0BF-57CF3CE0B2F7}"/>
              </a:ext>
            </a:extLst>
          </p:cNvPr>
          <p:cNvSpPr txBox="1"/>
          <p:nvPr/>
        </p:nvSpPr>
        <p:spPr>
          <a:xfrm>
            <a:off x="4302403" y="3185094"/>
            <a:ext cx="223356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совесть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EE1165F1-EA54-4154-8793-E503A2C1CCAB}"/>
              </a:ext>
            </a:extLst>
          </p:cNvPr>
          <p:cNvSpPr txBox="1"/>
          <p:nvPr/>
        </p:nvSpPr>
        <p:spPr>
          <a:xfrm>
            <a:off x="5176017" y="3764653"/>
            <a:ext cx="342722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Через пень колоду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AC947194-3081-42F8-BA9D-4A6E5F7EFC84}"/>
              </a:ext>
            </a:extLst>
          </p:cNvPr>
          <p:cNvSpPr txBox="1"/>
          <p:nvPr/>
        </p:nvSpPr>
        <p:spPr>
          <a:xfrm>
            <a:off x="2727492" y="5408010"/>
            <a:ext cx="341676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 седьмого пота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A8B433B0-ADF6-437F-A287-C051063E0BEB}"/>
              </a:ext>
            </a:extLst>
          </p:cNvPr>
          <p:cNvSpPr txBox="1"/>
          <p:nvPr/>
        </p:nvSpPr>
        <p:spPr>
          <a:xfrm>
            <a:off x="1481224" y="1202572"/>
            <a:ext cx="246356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поте лица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BBBBF5C3-09B3-479B-8482-EDF2C197BE52}"/>
              </a:ext>
            </a:extLst>
          </p:cNvPr>
          <p:cNvSpPr txBox="1"/>
          <p:nvPr/>
        </p:nvSpPr>
        <p:spPr>
          <a:xfrm>
            <a:off x="936296" y="2893921"/>
            <a:ext cx="270721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 жалея сил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57A14683-C82F-4F61-9A5E-0F8913E806D1}"/>
              </a:ext>
            </a:extLst>
          </p:cNvPr>
          <p:cNvSpPr txBox="1"/>
          <p:nvPr/>
        </p:nvSpPr>
        <p:spPr>
          <a:xfrm>
            <a:off x="2364372" y="4624040"/>
            <a:ext cx="550823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Откладывать в долгий ящик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37FF0EA4-666A-4945-BF36-312F8F8622F8}"/>
              </a:ext>
            </a:extLst>
          </p:cNvPr>
          <p:cNvSpPr txBox="1"/>
          <p:nvPr/>
        </p:nvSpPr>
        <p:spPr>
          <a:xfrm>
            <a:off x="1562071" y="98463"/>
            <a:ext cx="577619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 будем работать на уроке?</a:t>
            </a:r>
          </a:p>
        </p:txBody>
      </p:sp>
    </p:spTree>
    <p:extLst>
      <p:ext uri="{BB962C8B-B14F-4D97-AF65-F5344CB8AC3E}">
        <p14:creationId xmlns:p14="http://schemas.microsoft.com/office/powerpoint/2010/main" val="489424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12" grpId="0"/>
      <p:bldP spid="14" grpId="0"/>
      <p:bldP spid="18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9992CB02-CE0A-49EB-A954-305A0903C28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04" t="6730" r="2853" b="3173"/>
          <a:stretch/>
        </p:blipFill>
        <p:spPr bwMode="auto">
          <a:xfrm>
            <a:off x="226243" y="339572"/>
            <a:ext cx="8700117" cy="6178856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509589C3-C74C-4347-B804-E5CDC66FF342}"/>
              </a:ext>
            </a:extLst>
          </p:cNvPr>
          <p:cNvSpPr/>
          <p:nvPr/>
        </p:nvSpPr>
        <p:spPr>
          <a:xfrm>
            <a:off x="152859" y="142042"/>
            <a:ext cx="8857975" cy="6587231"/>
          </a:xfrm>
          <a:prstGeom prst="rect">
            <a:avLst/>
          </a:prstGeom>
          <a:noFill/>
          <a:ln w="57150"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613DDA1-47CE-483E-8B78-D0105380A48E}"/>
              </a:ext>
            </a:extLst>
          </p:cNvPr>
          <p:cNvSpPr txBox="1"/>
          <p:nvPr/>
        </p:nvSpPr>
        <p:spPr>
          <a:xfrm>
            <a:off x="438334" y="1323642"/>
            <a:ext cx="8131946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200" b="1" i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Найдите ответ на вопрос,  что такое обстоятельство и на какие вопросы отвечает?</a:t>
            </a:r>
            <a:endParaRPr lang="ru-RU" sz="3200" b="1" i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209972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CA1E3822-8218-4EFB-A2BC-46736A42C407}"/>
              </a:ext>
            </a:extLst>
          </p:cNvPr>
          <p:cNvSpPr/>
          <p:nvPr/>
        </p:nvSpPr>
        <p:spPr>
          <a:xfrm>
            <a:off x="152859" y="142042"/>
            <a:ext cx="8857975" cy="6587231"/>
          </a:xfrm>
          <a:prstGeom prst="rect">
            <a:avLst/>
          </a:prstGeom>
          <a:noFill/>
          <a:ln w="57150"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3" name="Таблица 2">
            <a:extLst>
              <a:ext uri="{FF2B5EF4-FFF2-40B4-BE49-F238E27FC236}">
                <a16:creationId xmlns:a16="http://schemas.microsoft.com/office/drawing/2014/main" id="{47CE5ED7-4CDA-437F-9E8F-987D1174BA7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68274350"/>
              </p:ext>
            </p:extLst>
          </p:nvPr>
        </p:nvGraphicFramePr>
        <p:xfrm>
          <a:off x="133166" y="1320571"/>
          <a:ext cx="8857975" cy="5078461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819921">
                  <a:extLst>
                    <a:ext uri="{9D8B030D-6E8A-4147-A177-3AD203B41FA5}">
                      <a16:colId xmlns:a16="http://schemas.microsoft.com/office/drawing/2014/main" val="2482609408"/>
                    </a:ext>
                  </a:extLst>
                </a:gridCol>
                <a:gridCol w="1518082">
                  <a:extLst>
                    <a:ext uri="{9D8B030D-6E8A-4147-A177-3AD203B41FA5}">
                      <a16:colId xmlns:a16="http://schemas.microsoft.com/office/drawing/2014/main" val="910252266"/>
                    </a:ext>
                  </a:extLst>
                </a:gridCol>
                <a:gridCol w="2837737">
                  <a:extLst>
                    <a:ext uri="{9D8B030D-6E8A-4147-A177-3AD203B41FA5}">
                      <a16:colId xmlns:a16="http://schemas.microsoft.com/office/drawing/2014/main" val="1285879246"/>
                    </a:ext>
                  </a:extLst>
                </a:gridCol>
                <a:gridCol w="1267895">
                  <a:extLst>
                    <a:ext uri="{9D8B030D-6E8A-4147-A177-3AD203B41FA5}">
                      <a16:colId xmlns:a16="http://schemas.microsoft.com/office/drawing/2014/main" val="2570987759"/>
                    </a:ext>
                  </a:extLst>
                </a:gridCol>
                <a:gridCol w="1414340">
                  <a:extLst>
                    <a:ext uri="{9D8B030D-6E8A-4147-A177-3AD203B41FA5}">
                      <a16:colId xmlns:a16="http://schemas.microsoft.com/office/drawing/2014/main" val="3962842251"/>
                    </a:ext>
                  </a:extLst>
                </a:gridCol>
              </a:tblGrid>
              <a:tr h="115995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Название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второстепенного члена предложения</a:t>
                      </a:r>
                      <a:endParaRPr lang="ru-RU" sz="18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660" marR="7366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какие вопросы отвечает?</a:t>
                      </a:r>
                      <a:endParaRPr lang="ru-RU" sz="18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660" marR="7366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Что обозначает?</a:t>
                      </a:r>
                      <a:endParaRPr lang="ru-RU" sz="18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660" marR="7366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Как подчёркивается?</a:t>
                      </a:r>
                      <a:endParaRPr lang="ru-RU" sz="18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660" marR="7366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Какой частью речи выражено?</a:t>
                      </a:r>
                      <a:endParaRPr lang="ru-RU" sz="18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660" marR="73660" marT="0" marB="0"/>
                </a:tc>
                <a:extLst>
                  <a:ext uri="{0D108BD9-81ED-4DB2-BD59-A6C34878D82A}">
                    <a16:rowId xmlns:a16="http://schemas.microsoft.com/office/drawing/2014/main" val="3194866243"/>
                  </a:ext>
                </a:extLst>
              </a:tr>
              <a:tr h="382262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b="1" dirty="0">
                          <a:solidFill>
                            <a:srgbClr val="00B05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обстоятельство 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ru-RU" sz="18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660" marR="7366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endParaRPr lang="ru-RU" sz="1800" b="1" u="none" dirty="0">
                        <a:solidFill>
                          <a:srgbClr val="00B05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660" marR="7366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ru-RU" sz="1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______________действия</a:t>
                      </a:r>
                    </a:p>
                    <a:p>
                      <a:pPr algn="l"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ru-RU" sz="1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______________действия</a:t>
                      </a:r>
                    </a:p>
                    <a:p>
                      <a:pPr algn="l"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ru-RU" sz="1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_______________действия</a:t>
                      </a:r>
                    </a:p>
                    <a:p>
                      <a:pPr algn="l"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ru-RU" sz="1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_______________действия</a:t>
                      </a:r>
                    </a:p>
                    <a:p>
                      <a:pPr algn="l"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ru-RU" sz="1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_______________действия</a:t>
                      </a:r>
                    </a:p>
                    <a:p>
                      <a:pPr algn="l"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ru-RU" sz="1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_______________действия</a:t>
                      </a:r>
                    </a:p>
                    <a:p>
                      <a:pPr algn="l"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ru-RU" sz="1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_______________действия</a:t>
                      </a:r>
                    </a:p>
                  </a:txBody>
                  <a:tcPr marL="73660" marR="7366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8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660" marR="7366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8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660" marR="73660" marT="0" marB="0"/>
                </a:tc>
                <a:extLst>
                  <a:ext uri="{0D108BD9-81ED-4DB2-BD59-A6C34878D82A}">
                    <a16:rowId xmlns:a16="http://schemas.microsoft.com/office/drawing/2014/main" val="2840488181"/>
                  </a:ext>
                </a:extLst>
              </a:tr>
            </a:tbl>
          </a:graphicData>
        </a:graphic>
      </p:graphicFrame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7525694E-41A6-4F7E-829A-2AFDB2A99CF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9676" y="5229997"/>
            <a:ext cx="1169035" cy="1169035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12CD69B-3D7C-498E-85E4-9ACCF9AA7EFC}"/>
              </a:ext>
            </a:extLst>
          </p:cNvPr>
          <p:cNvSpPr txBox="1"/>
          <p:nvPr/>
        </p:nvSpPr>
        <p:spPr>
          <a:xfrm>
            <a:off x="1864419" y="2632809"/>
            <a:ext cx="1473584" cy="4053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algn="just">
              <a:lnSpc>
                <a:spcPct val="107000"/>
              </a:lnSpc>
              <a:spcAft>
                <a:spcPts val="800"/>
              </a:spcAft>
            </a:pPr>
            <a:r>
              <a:rPr lang="ru-RU" sz="20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где?</a:t>
            </a:r>
            <a:endParaRPr lang="ru-RU" sz="2000" dirty="0">
              <a:solidFill>
                <a:srgbClr val="00206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D9A3F6F-0FB2-4EF4-A9E1-00C7E8E1DCE1}"/>
              </a:ext>
            </a:extLst>
          </p:cNvPr>
          <p:cNvSpPr txBox="1"/>
          <p:nvPr/>
        </p:nvSpPr>
        <p:spPr>
          <a:xfrm>
            <a:off x="1844726" y="3035649"/>
            <a:ext cx="1473584" cy="4053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algn="just">
              <a:lnSpc>
                <a:spcPct val="107000"/>
              </a:lnSpc>
              <a:spcAft>
                <a:spcPts val="800"/>
              </a:spcAft>
            </a:pPr>
            <a:r>
              <a:rPr lang="ru-RU" sz="20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куда?</a:t>
            </a:r>
            <a:endParaRPr lang="ru-RU" sz="2000" dirty="0">
              <a:solidFill>
                <a:srgbClr val="00206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DBD0A07-F18E-48AE-B689-6A0E73E14F3B}"/>
              </a:ext>
            </a:extLst>
          </p:cNvPr>
          <p:cNvSpPr txBox="1"/>
          <p:nvPr/>
        </p:nvSpPr>
        <p:spPr>
          <a:xfrm>
            <a:off x="1844726" y="3534129"/>
            <a:ext cx="1473584" cy="4053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algn="just">
              <a:lnSpc>
                <a:spcPct val="107000"/>
              </a:lnSpc>
              <a:spcAft>
                <a:spcPts val="800"/>
              </a:spcAft>
            </a:pPr>
            <a:r>
              <a:rPr lang="ru-RU" sz="20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когда?</a:t>
            </a:r>
            <a:endParaRPr lang="ru-RU" sz="2000" dirty="0">
              <a:solidFill>
                <a:srgbClr val="00206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537F147-EF4D-41D6-904E-846FAF05D114}"/>
              </a:ext>
            </a:extLst>
          </p:cNvPr>
          <p:cNvSpPr txBox="1"/>
          <p:nvPr/>
        </p:nvSpPr>
        <p:spPr>
          <a:xfrm>
            <a:off x="1686758" y="4100963"/>
            <a:ext cx="1811044" cy="4053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algn="just">
              <a:lnSpc>
                <a:spcPct val="107000"/>
              </a:lnSpc>
              <a:spcAft>
                <a:spcPts val="800"/>
              </a:spcAft>
            </a:pPr>
            <a:r>
              <a:rPr lang="ru-RU" sz="20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откуда?</a:t>
            </a:r>
            <a:endParaRPr lang="ru-RU" sz="2000" dirty="0">
              <a:solidFill>
                <a:srgbClr val="00206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9609577-7579-4616-89D4-7CB276FDF337}"/>
              </a:ext>
            </a:extLst>
          </p:cNvPr>
          <p:cNvSpPr txBox="1"/>
          <p:nvPr/>
        </p:nvSpPr>
        <p:spPr>
          <a:xfrm>
            <a:off x="1844726" y="4619545"/>
            <a:ext cx="1653076" cy="4053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algn="just">
              <a:lnSpc>
                <a:spcPct val="107000"/>
              </a:lnSpc>
              <a:spcAft>
                <a:spcPts val="800"/>
              </a:spcAft>
            </a:pPr>
            <a:r>
              <a:rPr lang="ru-RU" sz="20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почему?</a:t>
            </a:r>
            <a:endParaRPr lang="ru-RU" sz="2000" dirty="0">
              <a:solidFill>
                <a:srgbClr val="00206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2E25BB0-8E65-46C2-AC1A-B448D223C64D}"/>
              </a:ext>
            </a:extLst>
          </p:cNvPr>
          <p:cNvSpPr txBox="1"/>
          <p:nvPr/>
        </p:nvSpPr>
        <p:spPr>
          <a:xfrm>
            <a:off x="1864419" y="5103401"/>
            <a:ext cx="1473584" cy="4053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algn="just">
              <a:lnSpc>
                <a:spcPct val="107000"/>
              </a:lnSpc>
              <a:spcAft>
                <a:spcPts val="800"/>
              </a:spcAft>
            </a:pPr>
            <a:r>
              <a:rPr lang="ru-RU" sz="20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зачем?</a:t>
            </a:r>
            <a:endParaRPr lang="ru-RU" sz="2000" dirty="0">
              <a:solidFill>
                <a:srgbClr val="00206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7E6DC9ED-E496-4577-91E6-50967F4AF77B}"/>
              </a:ext>
            </a:extLst>
          </p:cNvPr>
          <p:cNvSpPr txBox="1"/>
          <p:nvPr/>
        </p:nvSpPr>
        <p:spPr>
          <a:xfrm>
            <a:off x="1844726" y="5548532"/>
            <a:ext cx="1473584" cy="4053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algn="just">
              <a:lnSpc>
                <a:spcPct val="107000"/>
              </a:lnSpc>
              <a:spcAft>
                <a:spcPts val="800"/>
              </a:spcAft>
            </a:pPr>
            <a:r>
              <a:rPr lang="ru-RU" sz="20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как?</a:t>
            </a:r>
            <a:endParaRPr lang="ru-RU" sz="2000" dirty="0">
              <a:solidFill>
                <a:srgbClr val="00206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346412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9" grpId="0"/>
      <p:bldP spid="10" grpId="0"/>
      <p:bldP spid="11" grpId="0"/>
      <p:bldP spid="12" grpId="0"/>
      <p:bldP spid="1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E7845260-7C5E-4724-84F1-62C2FC66E8C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04" t="6730" r="2853" b="3173"/>
          <a:stretch/>
        </p:blipFill>
        <p:spPr bwMode="auto">
          <a:xfrm>
            <a:off x="226243" y="339572"/>
            <a:ext cx="8700117" cy="6178856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509589C3-C74C-4347-B804-E5CDC66FF342}"/>
              </a:ext>
            </a:extLst>
          </p:cNvPr>
          <p:cNvSpPr/>
          <p:nvPr/>
        </p:nvSpPr>
        <p:spPr>
          <a:xfrm>
            <a:off x="152859" y="142042"/>
            <a:ext cx="8857975" cy="6587231"/>
          </a:xfrm>
          <a:prstGeom prst="rect">
            <a:avLst/>
          </a:prstGeom>
          <a:noFill/>
          <a:ln w="57150"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5B9F878-8C31-4FD4-8B0D-4C95F84EB989}"/>
              </a:ext>
            </a:extLst>
          </p:cNvPr>
          <p:cNvSpPr txBox="1"/>
          <p:nvPr/>
        </p:nvSpPr>
        <p:spPr>
          <a:xfrm>
            <a:off x="561232" y="1334052"/>
            <a:ext cx="8209906" cy="168757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3600" i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Найдите информацию о том , как надо  подчеркивать обстоятельство</a:t>
            </a:r>
            <a:r>
              <a:rPr lang="ru-RU" sz="3600" b="1" i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800" i="1" dirty="0">
              <a:solidFill>
                <a:srgbClr val="00206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0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Запишем в таблицу.</a:t>
            </a:r>
            <a:r>
              <a:rPr lang="ru-RU" sz="20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400" i="1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3272900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CA1E3822-8218-4EFB-A2BC-46736A42C407}"/>
              </a:ext>
            </a:extLst>
          </p:cNvPr>
          <p:cNvSpPr/>
          <p:nvPr/>
        </p:nvSpPr>
        <p:spPr>
          <a:xfrm>
            <a:off x="152859" y="142042"/>
            <a:ext cx="8857975" cy="6587231"/>
          </a:xfrm>
          <a:prstGeom prst="rect">
            <a:avLst/>
          </a:prstGeom>
          <a:noFill/>
          <a:ln w="57150"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3" name="Таблица 2">
            <a:extLst>
              <a:ext uri="{FF2B5EF4-FFF2-40B4-BE49-F238E27FC236}">
                <a16:creationId xmlns:a16="http://schemas.microsoft.com/office/drawing/2014/main" id="{47CE5ED7-4CDA-437F-9E8F-987D1174BA7E}"/>
              </a:ext>
            </a:extLst>
          </p:cNvPr>
          <p:cNvGraphicFramePr>
            <a:graphicFrameLocks noGrp="1"/>
          </p:cNvGraphicFramePr>
          <p:nvPr/>
        </p:nvGraphicFramePr>
        <p:xfrm>
          <a:off x="133166" y="1320571"/>
          <a:ext cx="8857975" cy="5078461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819921">
                  <a:extLst>
                    <a:ext uri="{9D8B030D-6E8A-4147-A177-3AD203B41FA5}">
                      <a16:colId xmlns:a16="http://schemas.microsoft.com/office/drawing/2014/main" val="2482609408"/>
                    </a:ext>
                  </a:extLst>
                </a:gridCol>
                <a:gridCol w="1518082">
                  <a:extLst>
                    <a:ext uri="{9D8B030D-6E8A-4147-A177-3AD203B41FA5}">
                      <a16:colId xmlns:a16="http://schemas.microsoft.com/office/drawing/2014/main" val="910252266"/>
                    </a:ext>
                  </a:extLst>
                </a:gridCol>
                <a:gridCol w="2837737">
                  <a:extLst>
                    <a:ext uri="{9D8B030D-6E8A-4147-A177-3AD203B41FA5}">
                      <a16:colId xmlns:a16="http://schemas.microsoft.com/office/drawing/2014/main" val="1285879246"/>
                    </a:ext>
                  </a:extLst>
                </a:gridCol>
                <a:gridCol w="1267895">
                  <a:extLst>
                    <a:ext uri="{9D8B030D-6E8A-4147-A177-3AD203B41FA5}">
                      <a16:colId xmlns:a16="http://schemas.microsoft.com/office/drawing/2014/main" val="2570987759"/>
                    </a:ext>
                  </a:extLst>
                </a:gridCol>
                <a:gridCol w="1414340">
                  <a:extLst>
                    <a:ext uri="{9D8B030D-6E8A-4147-A177-3AD203B41FA5}">
                      <a16:colId xmlns:a16="http://schemas.microsoft.com/office/drawing/2014/main" val="3962842251"/>
                    </a:ext>
                  </a:extLst>
                </a:gridCol>
              </a:tblGrid>
              <a:tr h="115995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Название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второстепенного члена предложения</a:t>
                      </a:r>
                      <a:endParaRPr lang="ru-RU" sz="18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660" marR="7366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какие вопросы отвечает?</a:t>
                      </a:r>
                      <a:endParaRPr lang="ru-RU" sz="18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660" marR="7366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Что обозначает?</a:t>
                      </a:r>
                      <a:endParaRPr lang="ru-RU" sz="18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660" marR="7366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Как подчёркивается?</a:t>
                      </a:r>
                      <a:endParaRPr lang="ru-RU" sz="18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660" marR="7366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Какой частью речи выражено?</a:t>
                      </a:r>
                      <a:endParaRPr lang="ru-RU" sz="18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660" marR="73660" marT="0" marB="0"/>
                </a:tc>
                <a:extLst>
                  <a:ext uri="{0D108BD9-81ED-4DB2-BD59-A6C34878D82A}">
                    <a16:rowId xmlns:a16="http://schemas.microsoft.com/office/drawing/2014/main" val="3194866243"/>
                  </a:ext>
                </a:extLst>
              </a:tr>
              <a:tr h="382262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b="1" dirty="0">
                          <a:solidFill>
                            <a:srgbClr val="00B05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обстоятельство 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ru-RU" sz="18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660" marR="7366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ru-RU" sz="1800" b="1" u="none" dirty="0">
                          <a:solidFill>
                            <a:srgbClr val="00B05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где ?   </a:t>
                      </a:r>
                    </a:p>
                    <a:p>
                      <a:pPr algn="l"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ru-RU" sz="1800" b="1" u="none" dirty="0">
                          <a:solidFill>
                            <a:srgbClr val="00B05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   куда?</a:t>
                      </a:r>
                    </a:p>
                    <a:p>
                      <a:pPr algn="l"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ru-RU" sz="1800" b="1" u="none" dirty="0">
                          <a:solidFill>
                            <a:srgbClr val="00B05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  когда?_</a:t>
                      </a:r>
                    </a:p>
                    <a:p>
                      <a:pPr algn="l"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ru-RU" sz="1800" b="1" u="none" dirty="0">
                          <a:solidFill>
                            <a:srgbClr val="00B05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  откуда?</a:t>
                      </a:r>
                    </a:p>
                    <a:p>
                      <a:pPr algn="l"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ru-RU" sz="1800" b="1" u="none" dirty="0">
                          <a:solidFill>
                            <a:srgbClr val="00B05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  почему?</a:t>
                      </a:r>
                    </a:p>
                    <a:p>
                      <a:pPr algn="l"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ru-RU" sz="1800" b="1" u="none" dirty="0">
                          <a:solidFill>
                            <a:srgbClr val="00B05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 зачем?</a:t>
                      </a:r>
                    </a:p>
                    <a:p>
                      <a:pPr algn="l"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ru-RU" sz="1800" b="1" u="none" dirty="0">
                          <a:solidFill>
                            <a:srgbClr val="00B05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  как?</a:t>
                      </a:r>
                    </a:p>
                  </a:txBody>
                  <a:tcPr marL="73660" marR="7366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ru-RU" sz="1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______________действия</a:t>
                      </a:r>
                    </a:p>
                    <a:p>
                      <a:pPr algn="l"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ru-RU" sz="1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______________действия</a:t>
                      </a:r>
                    </a:p>
                    <a:p>
                      <a:pPr algn="l"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ru-RU" sz="1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_______________действия</a:t>
                      </a:r>
                    </a:p>
                    <a:p>
                      <a:pPr algn="l"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ru-RU" sz="1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_______________действия</a:t>
                      </a:r>
                    </a:p>
                    <a:p>
                      <a:pPr algn="l"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ru-RU" sz="1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_______________действия</a:t>
                      </a:r>
                    </a:p>
                    <a:p>
                      <a:pPr algn="l"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ru-RU" sz="1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_______________действия</a:t>
                      </a:r>
                    </a:p>
                    <a:p>
                      <a:pPr algn="l"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ru-RU" sz="1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_______________действия</a:t>
                      </a:r>
                    </a:p>
                  </a:txBody>
                  <a:tcPr marL="73660" marR="7366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8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660" marR="7366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8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660" marR="73660" marT="0" marB="0"/>
                </a:tc>
                <a:extLst>
                  <a:ext uri="{0D108BD9-81ED-4DB2-BD59-A6C34878D82A}">
                    <a16:rowId xmlns:a16="http://schemas.microsoft.com/office/drawing/2014/main" val="2840488181"/>
                  </a:ext>
                </a:extLst>
              </a:tr>
            </a:tbl>
          </a:graphicData>
        </a:graphic>
      </p:graphicFrame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7E30751A-9DF5-4FEC-946D-A2206AD21CC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9676" y="5140841"/>
            <a:ext cx="1169035" cy="116903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26801335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151DCEA8-42FD-478A-9273-60D6A617786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04" t="6730" r="2853" b="3173"/>
          <a:stretch/>
        </p:blipFill>
        <p:spPr bwMode="auto">
          <a:xfrm>
            <a:off x="226243" y="339572"/>
            <a:ext cx="8700117" cy="6376386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509589C3-C74C-4347-B804-E5CDC66FF342}"/>
              </a:ext>
            </a:extLst>
          </p:cNvPr>
          <p:cNvSpPr/>
          <p:nvPr/>
        </p:nvSpPr>
        <p:spPr>
          <a:xfrm>
            <a:off x="152859" y="142042"/>
            <a:ext cx="8857975" cy="6587231"/>
          </a:xfrm>
          <a:prstGeom prst="rect">
            <a:avLst/>
          </a:prstGeom>
          <a:noFill/>
          <a:ln w="57150"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20C96A8-2868-41BB-8A4E-18228FB2999F}"/>
              </a:ext>
            </a:extLst>
          </p:cNvPr>
          <p:cNvSpPr txBox="1"/>
          <p:nvPr/>
        </p:nvSpPr>
        <p:spPr>
          <a:xfrm>
            <a:off x="767919" y="990182"/>
            <a:ext cx="7177596" cy="12486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3600" i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Найдите информацию о том , что обозначает обстоятельство. </a:t>
            </a:r>
            <a:endParaRPr lang="ru-RU" sz="2800" i="1" dirty="0">
              <a:solidFill>
                <a:srgbClr val="00206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1A35C22-ABD9-474D-B916-61EBC8007302}"/>
              </a:ext>
            </a:extLst>
          </p:cNvPr>
          <p:cNvSpPr txBox="1"/>
          <p:nvPr/>
        </p:nvSpPr>
        <p:spPr>
          <a:xfrm>
            <a:off x="1016493" y="2388460"/>
            <a:ext cx="4572000" cy="4680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24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стр. 88 упр.4</a:t>
            </a:r>
            <a:endParaRPr lang="ru-RU" dirty="0">
              <a:solidFill>
                <a:srgbClr val="00206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6707791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CA1E3822-8218-4EFB-A2BC-46736A42C407}"/>
              </a:ext>
            </a:extLst>
          </p:cNvPr>
          <p:cNvSpPr/>
          <p:nvPr/>
        </p:nvSpPr>
        <p:spPr>
          <a:xfrm>
            <a:off x="152859" y="142042"/>
            <a:ext cx="8857975" cy="6587231"/>
          </a:xfrm>
          <a:prstGeom prst="rect">
            <a:avLst/>
          </a:prstGeom>
          <a:noFill/>
          <a:ln w="57150"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3" name="Таблица 2">
            <a:extLst>
              <a:ext uri="{FF2B5EF4-FFF2-40B4-BE49-F238E27FC236}">
                <a16:creationId xmlns:a16="http://schemas.microsoft.com/office/drawing/2014/main" id="{47CE5ED7-4CDA-437F-9E8F-987D1174BA7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3550779"/>
              </p:ext>
            </p:extLst>
          </p:nvPr>
        </p:nvGraphicFramePr>
        <p:xfrm>
          <a:off x="133166" y="1320571"/>
          <a:ext cx="8857975" cy="5078461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819921">
                  <a:extLst>
                    <a:ext uri="{9D8B030D-6E8A-4147-A177-3AD203B41FA5}">
                      <a16:colId xmlns:a16="http://schemas.microsoft.com/office/drawing/2014/main" val="2482609408"/>
                    </a:ext>
                  </a:extLst>
                </a:gridCol>
                <a:gridCol w="1518082">
                  <a:extLst>
                    <a:ext uri="{9D8B030D-6E8A-4147-A177-3AD203B41FA5}">
                      <a16:colId xmlns:a16="http://schemas.microsoft.com/office/drawing/2014/main" val="910252266"/>
                    </a:ext>
                  </a:extLst>
                </a:gridCol>
                <a:gridCol w="2837737">
                  <a:extLst>
                    <a:ext uri="{9D8B030D-6E8A-4147-A177-3AD203B41FA5}">
                      <a16:colId xmlns:a16="http://schemas.microsoft.com/office/drawing/2014/main" val="1285879246"/>
                    </a:ext>
                  </a:extLst>
                </a:gridCol>
                <a:gridCol w="1267895">
                  <a:extLst>
                    <a:ext uri="{9D8B030D-6E8A-4147-A177-3AD203B41FA5}">
                      <a16:colId xmlns:a16="http://schemas.microsoft.com/office/drawing/2014/main" val="2570987759"/>
                    </a:ext>
                  </a:extLst>
                </a:gridCol>
                <a:gridCol w="1414340">
                  <a:extLst>
                    <a:ext uri="{9D8B030D-6E8A-4147-A177-3AD203B41FA5}">
                      <a16:colId xmlns:a16="http://schemas.microsoft.com/office/drawing/2014/main" val="3962842251"/>
                    </a:ext>
                  </a:extLst>
                </a:gridCol>
              </a:tblGrid>
              <a:tr h="115995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Название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второстепенного члена предложения</a:t>
                      </a:r>
                      <a:endParaRPr lang="ru-RU" sz="18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660" marR="7366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какие вопросы отвечает?</a:t>
                      </a:r>
                      <a:endParaRPr lang="ru-RU" sz="18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660" marR="7366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Что обозначает?</a:t>
                      </a:r>
                      <a:endParaRPr lang="ru-RU" sz="18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660" marR="7366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Как подчёркивается?</a:t>
                      </a:r>
                      <a:endParaRPr lang="ru-RU" sz="18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660" marR="7366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Какой частью речи выражено?</a:t>
                      </a:r>
                      <a:endParaRPr lang="ru-RU" sz="18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660" marR="73660" marT="0" marB="0"/>
                </a:tc>
                <a:extLst>
                  <a:ext uri="{0D108BD9-81ED-4DB2-BD59-A6C34878D82A}">
                    <a16:rowId xmlns:a16="http://schemas.microsoft.com/office/drawing/2014/main" val="3194866243"/>
                  </a:ext>
                </a:extLst>
              </a:tr>
              <a:tr h="382262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b="1" dirty="0">
                          <a:solidFill>
                            <a:srgbClr val="00B05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обстоятельство 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ru-RU" sz="18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660" marR="7366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ru-RU" sz="1800" b="1" u="none" dirty="0">
                          <a:solidFill>
                            <a:srgbClr val="00B05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где ?   </a:t>
                      </a:r>
                    </a:p>
                    <a:p>
                      <a:pPr algn="l"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ru-RU" sz="1800" b="1" u="none" dirty="0">
                          <a:solidFill>
                            <a:srgbClr val="00B05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   куда?</a:t>
                      </a:r>
                    </a:p>
                    <a:p>
                      <a:pPr algn="l"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ru-RU" sz="1800" b="1" u="none" dirty="0">
                          <a:solidFill>
                            <a:srgbClr val="00B05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  когда?_</a:t>
                      </a:r>
                    </a:p>
                    <a:p>
                      <a:pPr algn="l"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ru-RU" sz="1800" b="1" u="none" dirty="0">
                          <a:solidFill>
                            <a:srgbClr val="00B05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  откуда?</a:t>
                      </a:r>
                    </a:p>
                    <a:p>
                      <a:pPr algn="l"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ru-RU" sz="1800" b="1" u="none" dirty="0">
                          <a:solidFill>
                            <a:srgbClr val="00B05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  почему?</a:t>
                      </a:r>
                    </a:p>
                    <a:p>
                      <a:pPr algn="l"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ru-RU" sz="1800" b="1" u="none" dirty="0">
                          <a:solidFill>
                            <a:srgbClr val="00B05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 зачем?</a:t>
                      </a:r>
                    </a:p>
                    <a:p>
                      <a:pPr algn="l"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ru-RU" sz="1800" b="1" u="none" dirty="0">
                          <a:solidFill>
                            <a:srgbClr val="00B05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  как?</a:t>
                      </a:r>
                    </a:p>
                  </a:txBody>
                  <a:tcPr marL="73660" marR="7366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ru-RU" sz="1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</a:t>
                      </a:r>
                      <a:endParaRPr lang="ru-RU" sz="1800" b="1" dirty="0">
                        <a:solidFill>
                          <a:srgbClr val="0070C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l"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endParaRPr lang="ru-RU" sz="1800" b="1" dirty="0">
                        <a:solidFill>
                          <a:srgbClr val="00B05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l"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endParaRPr lang="ru-RU" sz="1800" b="1" dirty="0">
                        <a:solidFill>
                          <a:srgbClr val="00B05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l"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endParaRPr lang="ru-RU" sz="1800" b="1" dirty="0">
                        <a:solidFill>
                          <a:srgbClr val="FFC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660" marR="7366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8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660" marR="7366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8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660" marR="73660" marT="0" marB="0"/>
                </a:tc>
                <a:extLst>
                  <a:ext uri="{0D108BD9-81ED-4DB2-BD59-A6C34878D82A}">
                    <a16:rowId xmlns:a16="http://schemas.microsoft.com/office/drawing/2014/main" val="2840488181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741B4F7D-76FE-4485-A684-505DFA00CD46}"/>
              </a:ext>
            </a:extLst>
          </p:cNvPr>
          <p:cNvSpPr txBox="1"/>
          <p:nvPr/>
        </p:nvSpPr>
        <p:spPr>
          <a:xfrm>
            <a:off x="3380229" y="2597299"/>
            <a:ext cx="2718732" cy="4053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algn="just">
              <a:lnSpc>
                <a:spcPct val="107000"/>
              </a:lnSpc>
              <a:spcAft>
                <a:spcPts val="800"/>
              </a:spcAft>
            </a:pPr>
            <a:r>
              <a:rPr lang="ru-RU" sz="20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место   действия</a:t>
            </a:r>
            <a:endParaRPr lang="ru-RU" sz="2000" dirty="0">
              <a:solidFill>
                <a:srgbClr val="00206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AFACF04F-D04A-4904-883A-5A6DBBB547F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859" y="5140841"/>
            <a:ext cx="1169035" cy="1169035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D5A86BF3-89E5-498B-B1C2-F4019EA25DA8}"/>
              </a:ext>
            </a:extLst>
          </p:cNvPr>
          <p:cNvSpPr txBox="1"/>
          <p:nvPr/>
        </p:nvSpPr>
        <p:spPr>
          <a:xfrm>
            <a:off x="3724181" y="3066325"/>
            <a:ext cx="230375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800" b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место    действия</a:t>
            </a:r>
            <a:endParaRPr lang="ru-RU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B0096D9-1ECC-444F-8667-92353A722B06}"/>
              </a:ext>
            </a:extLst>
          </p:cNvPr>
          <p:cNvSpPr txBox="1"/>
          <p:nvPr/>
        </p:nvSpPr>
        <p:spPr>
          <a:xfrm>
            <a:off x="3815178" y="3499316"/>
            <a:ext cx="1981941" cy="4580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  <a:spcAft>
                <a:spcPts val="800"/>
              </a:spcAft>
            </a:pPr>
            <a:r>
              <a:rPr lang="ru-RU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sz="1800" b="1" dirty="0">
                <a:solidFill>
                  <a:srgbClr val="00B05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ремя   действия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D0261D3-A324-4398-A46B-58B64E083892}"/>
              </a:ext>
            </a:extLst>
          </p:cNvPr>
          <p:cNvSpPr txBox="1"/>
          <p:nvPr/>
        </p:nvSpPr>
        <p:spPr>
          <a:xfrm>
            <a:off x="3791874" y="4050357"/>
            <a:ext cx="2028547" cy="4580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  <a:spcAft>
                <a:spcPts val="800"/>
              </a:spcAft>
            </a:pPr>
            <a:r>
              <a:rPr lang="ru-RU" sz="1800" b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место   действия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928453D3-1CBC-494E-9F63-3BBA249F8992}"/>
              </a:ext>
            </a:extLst>
          </p:cNvPr>
          <p:cNvSpPr txBox="1"/>
          <p:nvPr/>
        </p:nvSpPr>
        <p:spPr>
          <a:xfrm>
            <a:off x="3791874" y="4583252"/>
            <a:ext cx="2165043" cy="4580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  <a:spcAft>
                <a:spcPts val="800"/>
              </a:spcAft>
            </a:pPr>
            <a:r>
              <a:rPr lang="ru-RU" sz="1800" b="1" dirty="0">
                <a:solidFill>
                  <a:srgbClr val="FFC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причина действия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6109948B-7E19-459B-9F88-9C35241AD4D3}"/>
              </a:ext>
            </a:extLst>
          </p:cNvPr>
          <p:cNvSpPr txBox="1"/>
          <p:nvPr/>
        </p:nvSpPr>
        <p:spPr>
          <a:xfrm>
            <a:off x="3791874" y="5116148"/>
            <a:ext cx="2005245" cy="4580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  <a:spcAft>
                <a:spcPts val="800"/>
              </a:spcAft>
            </a:pPr>
            <a:r>
              <a:rPr lang="ru-RU" sz="1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цель    действия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190932AC-8B3D-4FA3-9005-7DFD6AC61158}"/>
              </a:ext>
            </a:extLst>
          </p:cNvPr>
          <p:cNvSpPr txBox="1"/>
          <p:nvPr/>
        </p:nvSpPr>
        <p:spPr>
          <a:xfrm>
            <a:off x="3791874" y="5682288"/>
            <a:ext cx="2236063" cy="4580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  <a:spcAft>
                <a:spcPts val="800"/>
              </a:spcAft>
            </a:pPr>
            <a:r>
              <a:rPr lang="ru-RU" sz="1800" b="1" dirty="0">
                <a:solidFill>
                  <a:srgbClr val="7030A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образ    действия</a:t>
            </a:r>
          </a:p>
        </p:txBody>
      </p:sp>
    </p:spTree>
    <p:extLst>
      <p:ext uri="{BB962C8B-B14F-4D97-AF65-F5344CB8AC3E}">
        <p14:creationId xmlns:p14="http://schemas.microsoft.com/office/powerpoint/2010/main" val="31893184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  <p:bldP spid="9" grpId="0"/>
      <p:bldP spid="11" grpId="0"/>
      <p:bldP spid="13" grpId="0"/>
      <p:bldP spid="15" grpId="0"/>
      <p:bldP spid="17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509589C3-C74C-4347-B804-E5CDC66FF342}"/>
              </a:ext>
            </a:extLst>
          </p:cNvPr>
          <p:cNvSpPr/>
          <p:nvPr/>
        </p:nvSpPr>
        <p:spPr>
          <a:xfrm>
            <a:off x="152859" y="142042"/>
            <a:ext cx="8857975" cy="6587231"/>
          </a:xfrm>
          <a:prstGeom prst="rect">
            <a:avLst/>
          </a:prstGeom>
          <a:noFill/>
          <a:ln w="57150"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6FB9B05-D71E-4D02-89F0-8C6A92A787ED}"/>
              </a:ext>
            </a:extLst>
          </p:cNvPr>
          <p:cNvSpPr txBox="1"/>
          <p:nvPr/>
        </p:nvSpPr>
        <p:spPr>
          <a:xfrm>
            <a:off x="1034248" y="836902"/>
            <a:ext cx="5366551" cy="8436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4800" b="1" i="1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Физминутка</a:t>
            </a:r>
            <a:endParaRPr lang="ru-RU" sz="4000" b="1" i="1" dirty="0">
              <a:solidFill>
                <a:srgbClr val="0070C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100" name="Picture 4">
            <a:extLst>
              <a:ext uri="{FF2B5EF4-FFF2-40B4-BE49-F238E27FC236}">
                <a16:creationId xmlns:a16="http://schemas.microsoft.com/office/drawing/2014/main" id="{E8255E77-497C-420D-9C88-EFF13F61D0D1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5559" y="1680595"/>
            <a:ext cx="3967520" cy="39675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1CF8A2F3-A869-492E-BCA7-2676EBB77E4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82896" y="142042"/>
            <a:ext cx="3410585" cy="3410585"/>
          </a:xfrm>
          <a:prstGeom prst="rect">
            <a:avLst/>
          </a:prstGeom>
          <a:noFill/>
          <a:ln>
            <a:noFill/>
          </a:ln>
        </p:spPr>
      </p:pic>
      <p:pic>
        <p:nvPicPr>
          <p:cNvPr id="4102" name="Picture 6">
            <a:extLst>
              <a:ext uri="{FF2B5EF4-FFF2-40B4-BE49-F238E27FC236}">
                <a16:creationId xmlns:a16="http://schemas.microsoft.com/office/drawing/2014/main" id="{C50BE318-2CB2-493D-B356-9C7697781C06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1105" y="3300859"/>
            <a:ext cx="4752975" cy="3152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595460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A4BA1069-4AF8-4211-9190-D5DD8A79A74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04" t="6730" r="2853" b="3173"/>
          <a:stretch/>
        </p:blipFill>
        <p:spPr bwMode="auto">
          <a:xfrm>
            <a:off x="221941" y="233040"/>
            <a:ext cx="8700117" cy="6178856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E72C4D21-687F-48AD-A660-D9EEAE1C96A7}"/>
              </a:ext>
            </a:extLst>
          </p:cNvPr>
          <p:cNvSpPr txBox="1"/>
          <p:nvPr/>
        </p:nvSpPr>
        <p:spPr>
          <a:xfrm>
            <a:off x="652510" y="955947"/>
            <a:ext cx="7510509" cy="13771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4000" i="1" dirty="0">
                <a:solidFill>
                  <a:srgbClr val="7030A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Какой частью речи может быть выражено обстоятельство.</a:t>
            </a:r>
            <a:endParaRPr lang="ru-RU" sz="1400" i="1" dirty="0">
              <a:solidFill>
                <a:srgbClr val="7030A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7A6D259-8659-4604-A1EC-55319B1EBA0D}"/>
              </a:ext>
            </a:extLst>
          </p:cNvPr>
          <p:cNvSpPr txBox="1"/>
          <p:nvPr/>
        </p:nvSpPr>
        <p:spPr>
          <a:xfrm>
            <a:off x="652510" y="102532"/>
            <a:ext cx="7088818" cy="65588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3600" i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Что нам осталось узнать ? </a:t>
            </a:r>
            <a:endParaRPr lang="ru-RU" sz="2800" i="1" dirty="0">
              <a:solidFill>
                <a:srgbClr val="00206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1ADB999-E1C3-4B60-8A8E-1B8059271420}"/>
              </a:ext>
            </a:extLst>
          </p:cNvPr>
          <p:cNvSpPr txBox="1"/>
          <p:nvPr/>
        </p:nvSpPr>
        <p:spPr>
          <a:xfrm>
            <a:off x="1642370" y="3322468"/>
            <a:ext cx="8056486" cy="18523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3200" i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Отлично. Поработаем с предложением.</a:t>
            </a:r>
            <a:endParaRPr lang="ru-RU" sz="2400" i="1" dirty="0">
              <a:solidFill>
                <a:srgbClr val="00206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3200" i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</a:t>
            </a:r>
            <a:r>
              <a:rPr lang="ru-RU" sz="3200" i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пр. 2 стр. 88 </a:t>
            </a:r>
            <a:endParaRPr lang="ru-RU" sz="2400" i="1" dirty="0">
              <a:solidFill>
                <a:srgbClr val="00206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3200" i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Запишем 2, 3, 4 предложение </a:t>
            </a:r>
            <a:endParaRPr lang="ru-RU" sz="2400" i="1" dirty="0">
              <a:solidFill>
                <a:srgbClr val="00206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040AB6D9-846E-494C-9D2A-9314EE6D6906}"/>
              </a:ext>
            </a:extLst>
          </p:cNvPr>
          <p:cNvSpPr/>
          <p:nvPr/>
        </p:nvSpPr>
        <p:spPr>
          <a:xfrm>
            <a:off x="152859" y="142042"/>
            <a:ext cx="8857975" cy="6587231"/>
          </a:xfrm>
          <a:prstGeom prst="rect">
            <a:avLst/>
          </a:prstGeom>
          <a:noFill/>
          <a:ln w="57150"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7768FB0-8E17-4BD2-B5AC-82777113FCF6}"/>
              </a:ext>
            </a:extLst>
          </p:cNvPr>
          <p:cNvSpPr txBox="1"/>
          <p:nvPr/>
        </p:nvSpPr>
        <p:spPr>
          <a:xfrm>
            <a:off x="1393794" y="2424053"/>
            <a:ext cx="7088818" cy="65588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3600" i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Как это сделать? </a:t>
            </a:r>
            <a:endParaRPr lang="ru-RU" sz="2800" i="1" dirty="0">
              <a:solidFill>
                <a:srgbClr val="00206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26934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  <p:bldP spid="10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420C45D3-EFF0-4583-9411-051DE8D76C8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04" t="6730" r="2853" b="3173"/>
          <a:stretch/>
        </p:blipFill>
        <p:spPr bwMode="auto">
          <a:xfrm>
            <a:off x="226243" y="339571"/>
            <a:ext cx="8700117" cy="6389701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3D93DC40-237C-4AF0-B387-7F49AAAF6AD0}"/>
              </a:ext>
            </a:extLst>
          </p:cNvPr>
          <p:cNvSpPr txBox="1"/>
          <p:nvPr/>
        </p:nvSpPr>
        <p:spPr>
          <a:xfrm>
            <a:off x="750162" y="243528"/>
            <a:ext cx="6671569" cy="5933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 какому плану будем  работать ?</a:t>
            </a:r>
            <a:endParaRPr lang="ru-RU" sz="2400" b="1" i="1" dirty="0">
              <a:solidFill>
                <a:srgbClr val="00206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722DCDB-D3E4-4BD7-8F7E-858E2E48E9F1}"/>
              </a:ext>
            </a:extLst>
          </p:cNvPr>
          <p:cNvSpPr txBox="1"/>
          <p:nvPr/>
        </p:nvSpPr>
        <p:spPr>
          <a:xfrm>
            <a:off x="1660124" y="836832"/>
            <a:ext cx="6942338" cy="49427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742950" indent="-742950">
              <a:lnSpc>
                <a:spcPct val="107000"/>
              </a:lnSpc>
              <a:spcAft>
                <a:spcPts val="800"/>
              </a:spcAft>
              <a:buAutoNum type="arabicPeriod"/>
            </a:pPr>
            <a:r>
              <a:rPr lang="ru-RU" sz="3600" i="1" dirty="0">
                <a:solidFill>
                  <a:srgbClr val="7030A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Находим грамматическую основу- подлежащее и сказуемое </a:t>
            </a:r>
          </a:p>
          <a:p>
            <a:pPr marL="514350" indent="-514350">
              <a:lnSpc>
                <a:spcPct val="107000"/>
              </a:lnSpc>
              <a:spcAft>
                <a:spcPts val="800"/>
              </a:spcAft>
              <a:buAutoNum type="arabicPeriod"/>
            </a:pPr>
            <a:endParaRPr lang="ru-RU" sz="2800" dirty="0">
              <a:solidFill>
                <a:srgbClr val="7030A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3600" dirty="0">
                <a:solidFill>
                  <a:srgbClr val="7030A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3600" i="1" dirty="0">
                <a:solidFill>
                  <a:srgbClr val="7030A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Находим обстоятельство. (Задаём вопрос от сказуемого)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ru-RU" sz="2800" i="1" dirty="0">
              <a:solidFill>
                <a:srgbClr val="7030A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sz="3600" dirty="0">
                <a:solidFill>
                  <a:srgbClr val="7030A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3. </a:t>
            </a:r>
            <a:r>
              <a:rPr lang="ru-RU" sz="3600" i="1" dirty="0">
                <a:solidFill>
                  <a:srgbClr val="7030A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Определяем часть речи</a:t>
            </a:r>
            <a:endParaRPr lang="ru-RU" sz="3600" i="1" dirty="0">
              <a:solidFill>
                <a:srgbClr val="7030A0"/>
              </a:solidFill>
            </a:endParaRP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5C095DF0-6AD1-4050-82A3-42EC3F8314E3}"/>
              </a:ext>
            </a:extLst>
          </p:cNvPr>
          <p:cNvSpPr/>
          <p:nvPr/>
        </p:nvSpPr>
        <p:spPr>
          <a:xfrm>
            <a:off x="152859" y="142042"/>
            <a:ext cx="8857975" cy="6587231"/>
          </a:xfrm>
          <a:prstGeom prst="rect">
            <a:avLst/>
          </a:prstGeom>
          <a:noFill/>
          <a:ln w="57150"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120850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CA1E3822-8218-4EFB-A2BC-46736A42C407}"/>
              </a:ext>
            </a:extLst>
          </p:cNvPr>
          <p:cNvSpPr/>
          <p:nvPr/>
        </p:nvSpPr>
        <p:spPr>
          <a:xfrm>
            <a:off x="152859" y="142042"/>
            <a:ext cx="8857975" cy="6587231"/>
          </a:xfrm>
          <a:prstGeom prst="rect">
            <a:avLst/>
          </a:prstGeom>
          <a:noFill/>
          <a:ln w="57150"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3" name="Таблица 2">
            <a:extLst>
              <a:ext uri="{FF2B5EF4-FFF2-40B4-BE49-F238E27FC236}">
                <a16:creationId xmlns:a16="http://schemas.microsoft.com/office/drawing/2014/main" id="{47CE5ED7-4CDA-437F-9E8F-987D1174BA7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00303298"/>
              </p:ext>
            </p:extLst>
          </p:nvPr>
        </p:nvGraphicFramePr>
        <p:xfrm>
          <a:off x="152859" y="796789"/>
          <a:ext cx="8857975" cy="5078461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819921">
                  <a:extLst>
                    <a:ext uri="{9D8B030D-6E8A-4147-A177-3AD203B41FA5}">
                      <a16:colId xmlns:a16="http://schemas.microsoft.com/office/drawing/2014/main" val="2482609408"/>
                    </a:ext>
                  </a:extLst>
                </a:gridCol>
                <a:gridCol w="1518082">
                  <a:extLst>
                    <a:ext uri="{9D8B030D-6E8A-4147-A177-3AD203B41FA5}">
                      <a16:colId xmlns:a16="http://schemas.microsoft.com/office/drawing/2014/main" val="910252266"/>
                    </a:ext>
                  </a:extLst>
                </a:gridCol>
                <a:gridCol w="2837737">
                  <a:extLst>
                    <a:ext uri="{9D8B030D-6E8A-4147-A177-3AD203B41FA5}">
                      <a16:colId xmlns:a16="http://schemas.microsoft.com/office/drawing/2014/main" val="1285879246"/>
                    </a:ext>
                  </a:extLst>
                </a:gridCol>
                <a:gridCol w="1267895">
                  <a:extLst>
                    <a:ext uri="{9D8B030D-6E8A-4147-A177-3AD203B41FA5}">
                      <a16:colId xmlns:a16="http://schemas.microsoft.com/office/drawing/2014/main" val="2570987759"/>
                    </a:ext>
                  </a:extLst>
                </a:gridCol>
                <a:gridCol w="1414340">
                  <a:extLst>
                    <a:ext uri="{9D8B030D-6E8A-4147-A177-3AD203B41FA5}">
                      <a16:colId xmlns:a16="http://schemas.microsoft.com/office/drawing/2014/main" val="3962842251"/>
                    </a:ext>
                  </a:extLst>
                </a:gridCol>
              </a:tblGrid>
              <a:tr h="115995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Название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второстепенного члена предложения</a:t>
                      </a:r>
                      <a:endParaRPr lang="ru-RU" sz="18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660" marR="7366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какие вопросы отвечает?</a:t>
                      </a:r>
                      <a:endParaRPr lang="ru-RU" sz="18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660" marR="7366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Что обозначает?</a:t>
                      </a:r>
                      <a:endParaRPr lang="ru-RU" sz="18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660" marR="7366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Как подчёркивается?</a:t>
                      </a:r>
                      <a:endParaRPr lang="ru-RU" sz="18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660" marR="7366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Какой частью речи выражено?</a:t>
                      </a:r>
                      <a:endParaRPr lang="ru-RU" sz="18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660" marR="73660" marT="0" marB="0"/>
                </a:tc>
                <a:extLst>
                  <a:ext uri="{0D108BD9-81ED-4DB2-BD59-A6C34878D82A}">
                    <a16:rowId xmlns:a16="http://schemas.microsoft.com/office/drawing/2014/main" val="3194866243"/>
                  </a:ext>
                </a:extLst>
              </a:tr>
              <a:tr h="382262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b="1" dirty="0">
                          <a:solidFill>
                            <a:srgbClr val="00B05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обстоятельство 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ru-RU" sz="18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660" marR="7366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ru-RU" sz="1800" b="1" u="none" dirty="0">
                          <a:solidFill>
                            <a:srgbClr val="00B05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где ?   </a:t>
                      </a:r>
                    </a:p>
                    <a:p>
                      <a:pPr algn="l"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ru-RU" sz="1800" b="1" u="none" dirty="0">
                          <a:solidFill>
                            <a:srgbClr val="00B05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   куда?</a:t>
                      </a:r>
                    </a:p>
                    <a:p>
                      <a:pPr algn="l"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ru-RU" sz="1800" b="1" u="none" dirty="0">
                          <a:solidFill>
                            <a:srgbClr val="00B05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  когда?_</a:t>
                      </a:r>
                    </a:p>
                    <a:p>
                      <a:pPr algn="l"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ru-RU" sz="1800" b="1" u="none" dirty="0">
                          <a:solidFill>
                            <a:srgbClr val="00B05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  откуда?</a:t>
                      </a:r>
                    </a:p>
                    <a:p>
                      <a:pPr algn="l"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ru-RU" sz="1800" b="1" u="none" dirty="0">
                          <a:solidFill>
                            <a:srgbClr val="00B05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  почему?</a:t>
                      </a:r>
                    </a:p>
                    <a:p>
                      <a:pPr algn="l"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ru-RU" sz="1800" b="1" u="none" dirty="0">
                          <a:solidFill>
                            <a:srgbClr val="00B05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 зачем?</a:t>
                      </a:r>
                    </a:p>
                    <a:p>
                      <a:pPr algn="l"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ru-RU" sz="1800" b="1" u="none" dirty="0">
                          <a:solidFill>
                            <a:srgbClr val="00B05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  как?</a:t>
                      </a:r>
                    </a:p>
                  </a:txBody>
                  <a:tcPr marL="73660" marR="7366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ru-RU" sz="1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</a:t>
                      </a:r>
                      <a:r>
                        <a:rPr lang="ru-RU" sz="1800" b="1" dirty="0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место   действия</a:t>
                      </a:r>
                    </a:p>
                    <a:p>
                      <a:pPr algn="l"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ru-RU" sz="1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</a:t>
                      </a:r>
                      <a:r>
                        <a:rPr lang="ru-RU" sz="1800" b="1" dirty="0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место    действия</a:t>
                      </a:r>
                    </a:p>
                    <a:p>
                      <a:pPr algn="l"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ru-RU" sz="1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</a:t>
                      </a:r>
                      <a:r>
                        <a:rPr lang="ru-RU" sz="1800" b="1" dirty="0">
                          <a:solidFill>
                            <a:srgbClr val="00B05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время   действия</a:t>
                      </a:r>
                    </a:p>
                    <a:p>
                      <a:pPr algn="l"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ru-RU" sz="1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</a:t>
                      </a:r>
                      <a:r>
                        <a:rPr lang="ru-RU" sz="1800" b="1" dirty="0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место   действия</a:t>
                      </a:r>
                    </a:p>
                    <a:p>
                      <a:pPr algn="l"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ru-RU" sz="1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</a:t>
                      </a:r>
                      <a:r>
                        <a:rPr lang="ru-RU" sz="1800" b="1" dirty="0">
                          <a:solidFill>
                            <a:srgbClr val="FFC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причина действия</a:t>
                      </a:r>
                    </a:p>
                    <a:p>
                      <a:pPr algn="l"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ru-RU" sz="1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</a:t>
                      </a:r>
                      <a:r>
                        <a:rPr lang="ru-RU" sz="18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цель    действия</a:t>
                      </a:r>
                    </a:p>
                    <a:p>
                      <a:pPr algn="l"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ru-RU" sz="1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</a:t>
                      </a:r>
                      <a:r>
                        <a:rPr lang="ru-RU" sz="1800" b="1" dirty="0">
                          <a:solidFill>
                            <a:srgbClr val="7030A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образ    действия</a:t>
                      </a:r>
                    </a:p>
                  </a:txBody>
                  <a:tcPr marL="73660" marR="7366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8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660" marR="7366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8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660" marR="73660" marT="0" marB="0"/>
                </a:tc>
                <a:extLst>
                  <a:ext uri="{0D108BD9-81ED-4DB2-BD59-A6C34878D82A}">
                    <a16:rowId xmlns:a16="http://schemas.microsoft.com/office/drawing/2014/main" val="2840488181"/>
                  </a:ext>
                </a:extLst>
              </a:tr>
            </a:tbl>
          </a:graphicData>
        </a:graphic>
      </p:graphicFrame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B1350852-0157-49C5-BFE5-A8F8806DDFC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025" y="4544270"/>
            <a:ext cx="1169035" cy="1169035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A0AC9DC4-F15E-4F6B-8CCA-F6C8C4EDA8D4}"/>
              </a:ext>
            </a:extLst>
          </p:cNvPr>
          <p:cNvSpPr txBox="1"/>
          <p:nvPr/>
        </p:nvSpPr>
        <p:spPr>
          <a:xfrm>
            <a:off x="7162449" y="2139517"/>
            <a:ext cx="3055749" cy="8372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algn="just">
              <a:lnSpc>
                <a:spcPct val="107000"/>
              </a:lnSpc>
              <a:spcAft>
                <a:spcPts val="800"/>
              </a:spcAft>
            </a:pPr>
            <a:r>
              <a:rPr lang="ru-RU" sz="20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сущест</a:t>
            </a:r>
            <a:r>
              <a:rPr lang="ru-RU" sz="20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</a:p>
          <a:p>
            <a:pPr marL="457200" algn="just">
              <a:lnSpc>
                <a:spcPct val="107000"/>
              </a:lnSpc>
              <a:spcAft>
                <a:spcPts val="800"/>
              </a:spcAft>
            </a:pPr>
            <a:r>
              <a:rPr lang="ru-RU" sz="20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вительное</a:t>
            </a:r>
            <a:endParaRPr lang="ru-RU" sz="2000" dirty="0">
              <a:solidFill>
                <a:srgbClr val="00206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E62217B-E2EE-4BBF-9955-F0EB3FED7105}"/>
              </a:ext>
            </a:extLst>
          </p:cNvPr>
          <p:cNvSpPr txBox="1"/>
          <p:nvPr/>
        </p:nvSpPr>
        <p:spPr>
          <a:xfrm>
            <a:off x="7216739" y="5307938"/>
            <a:ext cx="1794095" cy="4053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algn="just">
              <a:lnSpc>
                <a:spcPct val="107000"/>
              </a:lnSpc>
              <a:spcAft>
                <a:spcPts val="800"/>
              </a:spcAft>
            </a:pPr>
            <a:r>
              <a:rPr lang="ru-RU" sz="20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наречие</a:t>
            </a:r>
            <a:endParaRPr lang="ru-RU" sz="2000" dirty="0">
              <a:solidFill>
                <a:srgbClr val="00206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209994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Рисунок 4">
            <a:extLst>
              <a:ext uri="{FF2B5EF4-FFF2-40B4-BE49-F238E27FC236}">
                <a16:creationId xmlns:a16="http://schemas.microsoft.com/office/drawing/2014/main" id="{50663244-D4C4-49E4-8704-43C4BE3E60B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33" t="5791" r="45705" b="36591"/>
          <a:stretch>
            <a:fillRect/>
          </a:stretch>
        </p:blipFill>
        <p:spPr bwMode="auto">
          <a:xfrm>
            <a:off x="90487" y="0"/>
            <a:ext cx="9053513" cy="6889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5" name="TextBox 2">
            <a:extLst>
              <a:ext uri="{FF2B5EF4-FFF2-40B4-BE49-F238E27FC236}">
                <a16:creationId xmlns:a16="http://schemas.microsoft.com/office/drawing/2014/main" id="{DFC3F1C3-6FEB-49C5-8EF6-11B26A6BE49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21050" y="215900"/>
            <a:ext cx="3145861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3200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Восьмое  </a:t>
            </a:r>
            <a:r>
              <a:rPr lang="ru-RU" altLang="ru-RU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3200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endParaRPr lang="ru-RU" altLang="ru-RU" sz="4800" i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C82FDDA-50A1-489A-B392-BEEE8CEEEF7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63838" y="893763"/>
            <a:ext cx="45720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3200" i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Классная              работа</a:t>
            </a: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159632E8-6F19-4C88-A72F-D9370673C050}"/>
              </a:ext>
            </a:extLst>
          </p:cNvPr>
          <p:cNvSpPr/>
          <p:nvPr/>
        </p:nvSpPr>
        <p:spPr>
          <a:xfrm>
            <a:off x="152859" y="142042"/>
            <a:ext cx="8857975" cy="6587231"/>
          </a:xfrm>
          <a:prstGeom prst="rect">
            <a:avLst/>
          </a:prstGeom>
          <a:noFill/>
          <a:ln w="57150"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0204410E-5222-40A2-85E1-331A3493115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04" t="6730" r="2853" b="3173"/>
          <a:stretch/>
        </p:blipFill>
        <p:spPr bwMode="auto">
          <a:xfrm>
            <a:off x="226243" y="339572"/>
            <a:ext cx="8700117" cy="6178856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9B74633B-4707-4B04-A26D-2B8A2E8AE175}"/>
              </a:ext>
            </a:extLst>
          </p:cNvPr>
          <p:cNvSpPr txBox="1"/>
          <p:nvPr/>
        </p:nvSpPr>
        <p:spPr>
          <a:xfrm>
            <a:off x="903584" y="128727"/>
            <a:ext cx="8087557" cy="644920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3200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Самостоятельная работа в парах</a:t>
            </a:r>
            <a:endParaRPr lang="ru-RU" sz="2400" i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i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Прочитайте предложения. В каждом предложении выделите грамматическую основу. Найдите главное слово и задайте вопрос к второстепенному члену предложения. Вопрос запишите над стрелкой. Над обстоятельством подпиши часть речи. </a:t>
            </a:r>
            <a:endParaRPr lang="ru-RU" sz="2400" i="1" dirty="0">
              <a:solidFill>
                <a:srgbClr val="00206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4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ru-RU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32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Быстро растут огурцы.  </a:t>
            </a:r>
            <a:endParaRPr lang="ru-RU" sz="2400" dirty="0">
              <a:solidFill>
                <a:srgbClr val="0070C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800"/>
              </a:spcAft>
            </a:pPr>
            <a:r>
              <a:rPr lang="ru-RU" sz="32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   Маша гуляла в парке. </a:t>
            </a:r>
            <a:endParaRPr lang="ru-RU" sz="2400" dirty="0">
              <a:solidFill>
                <a:srgbClr val="0070C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800"/>
              </a:spcAft>
            </a:pPr>
            <a:r>
              <a:rPr lang="ru-RU" sz="32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   Птицы улетают на юг.  </a:t>
            </a:r>
            <a:endParaRPr lang="ru-RU" sz="2400" dirty="0">
              <a:solidFill>
                <a:srgbClr val="0070C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800"/>
              </a:spcAft>
            </a:pPr>
            <a:r>
              <a:rPr lang="ru-RU" sz="32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   Из Москвы пришла посылка.</a:t>
            </a:r>
            <a:endParaRPr lang="ru-RU" sz="1400" dirty="0">
              <a:solidFill>
                <a:srgbClr val="0070C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A756237A-CE2D-4C8B-A493-9B5281A18F5C}"/>
              </a:ext>
            </a:extLst>
          </p:cNvPr>
          <p:cNvSpPr/>
          <p:nvPr/>
        </p:nvSpPr>
        <p:spPr>
          <a:xfrm>
            <a:off x="152859" y="142042"/>
            <a:ext cx="8857975" cy="6587231"/>
          </a:xfrm>
          <a:prstGeom prst="rect">
            <a:avLst/>
          </a:prstGeom>
          <a:noFill/>
          <a:ln w="57150"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05272380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0204410E-5222-40A2-85E1-331A3493115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04" t="6730" r="2853" b="3173"/>
          <a:stretch/>
        </p:blipFill>
        <p:spPr bwMode="auto">
          <a:xfrm>
            <a:off x="226243" y="339572"/>
            <a:ext cx="8700117" cy="6178856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9B74633B-4707-4B04-A26D-2B8A2E8AE175}"/>
              </a:ext>
            </a:extLst>
          </p:cNvPr>
          <p:cNvSpPr txBox="1"/>
          <p:nvPr/>
        </p:nvSpPr>
        <p:spPr>
          <a:xfrm>
            <a:off x="1986661" y="918840"/>
            <a:ext cx="6660190" cy="47697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3200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Самостоятельная работа в парах</a:t>
            </a:r>
            <a:endParaRPr lang="ru-RU" sz="2400" i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800" i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Проверим. (Дети на доске выполняют разбор)</a:t>
            </a:r>
            <a:endParaRPr lang="ru-RU" sz="2400" i="1" dirty="0">
              <a:solidFill>
                <a:srgbClr val="00206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4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ru-RU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32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Быстро растут огурцы.  </a:t>
            </a:r>
            <a:endParaRPr lang="ru-RU" sz="2400" dirty="0">
              <a:solidFill>
                <a:srgbClr val="0070C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800"/>
              </a:spcAft>
            </a:pPr>
            <a:r>
              <a:rPr lang="ru-RU" sz="32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   Маша гуляла в парке. </a:t>
            </a:r>
            <a:endParaRPr lang="ru-RU" sz="2400" dirty="0">
              <a:solidFill>
                <a:srgbClr val="0070C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800"/>
              </a:spcAft>
            </a:pPr>
            <a:r>
              <a:rPr lang="ru-RU" sz="32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   Птицы улетают на юг.  </a:t>
            </a:r>
            <a:endParaRPr lang="ru-RU" sz="2400" dirty="0">
              <a:solidFill>
                <a:srgbClr val="0070C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800"/>
              </a:spcAft>
            </a:pPr>
            <a:r>
              <a:rPr lang="ru-RU" sz="32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   Из Москвы пришла посылка.</a:t>
            </a:r>
            <a:endParaRPr lang="ru-RU" sz="1400" dirty="0">
              <a:solidFill>
                <a:srgbClr val="0070C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A756237A-CE2D-4C8B-A493-9B5281A18F5C}"/>
              </a:ext>
            </a:extLst>
          </p:cNvPr>
          <p:cNvSpPr/>
          <p:nvPr/>
        </p:nvSpPr>
        <p:spPr>
          <a:xfrm>
            <a:off x="152859" y="142042"/>
            <a:ext cx="8857975" cy="6587231"/>
          </a:xfrm>
          <a:prstGeom prst="rect">
            <a:avLst/>
          </a:prstGeom>
          <a:noFill/>
          <a:ln w="57150"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79753616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509589C3-C74C-4347-B804-E5CDC66FF342}"/>
              </a:ext>
            </a:extLst>
          </p:cNvPr>
          <p:cNvSpPr/>
          <p:nvPr/>
        </p:nvSpPr>
        <p:spPr>
          <a:xfrm>
            <a:off x="152859" y="142042"/>
            <a:ext cx="8857975" cy="6587231"/>
          </a:xfrm>
          <a:prstGeom prst="rect">
            <a:avLst/>
          </a:prstGeom>
          <a:noFill/>
          <a:ln w="57150"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01FC81D-0D56-4994-A7FF-A2217CE148E1}"/>
              </a:ext>
            </a:extLst>
          </p:cNvPr>
          <p:cNvSpPr txBox="1"/>
          <p:nvPr/>
        </p:nvSpPr>
        <p:spPr>
          <a:xfrm>
            <a:off x="497147" y="244442"/>
            <a:ext cx="8513687" cy="63691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Игра «Поиграем в предложение» (Резерв)</a:t>
            </a:r>
            <a:endParaRPr lang="ru-RU" sz="2000" i="1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3200" i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 группа – </a:t>
            </a:r>
            <a:r>
              <a:rPr lang="ru-RU" sz="3200" i="1" dirty="0">
                <a:solidFill>
                  <a:srgbClr val="7030A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подлежащее</a:t>
            </a:r>
            <a:endParaRPr lang="ru-RU" sz="3200" i="1" dirty="0">
              <a:solidFill>
                <a:srgbClr val="7030A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3200" i="1" dirty="0">
                <a:solidFill>
                  <a:srgbClr val="7030A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ребята, соловей, дождь, собаки,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ru-RU" sz="2400" i="1" dirty="0">
              <a:solidFill>
                <a:srgbClr val="0070C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3200" i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 группа -  </a:t>
            </a:r>
            <a:r>
              <a:rPr lang="ru-RU" sz="3200" i="1" dirty="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сказуемое</a:t>
            </a:r>
            <a:r>
              <a:rPr lang="ru-RU" sz="3200" i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 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3200" i="1" dirty="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были, запел, окончился, замолкли, купались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3200" i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2400" i="1" dirty="0">
              <a:solidFill>
                <a:srgbClr val="0070C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3200" i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 группа – </a:t>
            </a:r>
            <a:r>
              <a:rPr lang="ru-RU" sz="3200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обстоятельство</a:t>
            </a:r>
            <a:r>
              <a:rPr lang="ru-RU" sz="3200" i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3200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в классе,    в лесу,     быстро,     в деревне,               			в озере,      громко</a:t>
            </a:r>
            <a:endParaRPr lang="ru-RU" sz="2400" i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1400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92517013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DC9B57CB-A8DA-41CB-80C5-7F74D2A4A07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04" t="6730" r="2853" b="3173"/>
          <a:stretch/>
        </p:blipFill>
        <p:spPr bwMode="auto">
          <a:xfrm>
            <a:off x="226243" y="339572"/>
            <a:ext cx="8700117" cy="6178856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32B4869D-C7CA-4681-A2DC-5F6300DC8B3A}"/>
              </a:ext>
            </a:extLst>
          </p:cNvPr>
          <p:cNvSpPr/>
          <p:nvPr/>
        </p:nvSpPr>
        <p:spPr>
          <a:xfrm>
            <a:off x="152859" y="142042"/>
            <a:ext cx="8857975" cy="6587231"/>
          </a:xfrm>
          <a:prstGeom prst="rect">
            <a:avLst/>
          </a:prstGeom>
          <a:noFill/>
          <a:ln w="57150"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F14FD36-E3F3-4977-B193-3FFD6AA0ED10}"/>
              </a:ext>
            </a:extLst>
          </p:cNvPr>
          <p:cNvSpPr txBox="1"/>
          <p:nvPr/>
        </p:nvSpPr>
        <p:spPr>
          <a:xfrm>
            <a:off x="1340529" y="684323"/>
            <a:ext cx="6669615" cy="44183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Рефлексия.  </a:t>
            </a:r>
            <a:endParaRPr lang="ru-RU" sz="14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36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3600" i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Какая была тема урока?</a:t>
            </a:r>
            <a:endParaRPr lang="ru-RU" sz="2800" i="1" dirty="0">
              <a:solidFill>
                <a:srgbClr val="00206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3600" i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Какие вы цели ставили?</a:t>
            </a:r>
            <a:endParaRPr lang="ru-RU" sz="2800" i="1" dirty="0">
              <a:solidFill>
                <a:srgbClr val="00206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3600" i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Что вам удалось узнать?</a:t>
            </a:r>
            <a:endParaRPr lang="ru-RU" sz="2800" i="1" dirty="0">
              <a:solidFill>
                <a:srgbClr val="00206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3600" i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Расскажите по таблице об обстоятельстве.</a:t>
            </a:r>
            <a:endParaRPr lang="ru-RU" sz="2800" i="1" dirty="0">
              <a:solidFill>
                <a:srgbClr val="00206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3600" i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Чему смогли научиться?</a:t>
            </a:r>
            <a:endParaRPr lang="ru-RU" sz="2800" i="1" dirty="0">
              <a:solidFill>
                <a:srgbClr val="00206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15986447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A17FA889-757D-40D9-B17A-B845ECE24D40}"/>
              </a:ext>
            </a:extLst>
          </p:cNvPr>
          <p:cNvSpPr/>
          <p:nvPr/>
        </p:nvSpPr>
        <p:spPr>
          <a:xfrm>
            <a:off x="152859" y="142042"/>
            <a:ext cx="8857975" cy="6587231"/>
          </a:xfrm>
          <a:prstGeom prst="rect">
            <a:avLst/>
          </a:prstGeom>
          <a:noFill/>
          <a:ln w="57150"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E6A93D3-DB57-47F7-813C-DF884D71B588}"/>
              </a:ext>
            </a:extLst>
          </p:cNvPr>
          <p:cNvSpPr txBox="1"/>
          <p:nvPr/>
        </p:nvSpPr>
        <p:spPr>
          <a:xfrm>
            <a:off x="1056443" y="1370993"/>
            <a:ext cx="7750206" cy="19840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40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Домашнее задание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endParaRPr lang="ru-RU" sz="3200" b="1" i="1" dirty="0">
              <a:solidFill>
                <a:srgbClr val="7030A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7030A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выучить таблицу, стр.  89 упр. 5</a:t>
            </a:r>
            <a:endParaRPr lang="ru-RU" sz="2400" i="1" dirty="0">
              <a:solidFill>
                <a:srgbClr val="7030A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A6A9F47-80BE-4E1C-859C-6B1D368E0AA1}"/>
              </a:ext>
            </a:extLst>
          </p:cNvPr>
          <p:cNvSpPr txBox="1"/>
          <p:nvPr/>
        </p:nvSpPr>
        <p:spPr>
          <a:xfrm>
            <a:off x="1768876" y="4419577"/>
            <a:ext cx="6325340" cy="82939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4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Спасибо. Молодцы.</a:t>
            </a:r>
          </a:p>
        </p:txBody>
      </p:sp>
    </p:spTree>
    <p:extLst>
      <p:ext uri="{BB962C8B-B14F-4D97-AF65-F5344CB8AC3E}">
        <p14:creationId xmlns:p14="http://schemas.microsoft.com/office/powerpoint/2010/main" val="36663696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>
            <a:extLst>
              <a:ext uri="{FF2B5EF4-FFF2-40B4-BE49-F238E27FC236}">
                <a16:creationId xmlns:a16="http://schemas.microsoft.com/office/drawing/2014/main" id="{9655EC56-5C33-4205-B471-38806651957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7452" y="714654"/>
            <a:ext cx="7954393" cy="48057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C956CE7C-6383-44D2-AD90-B87A0C4CCEAE}"/>
              </a:ext>
            </a:extLst>
          </p:cNvPr>
          <p:cNvSpPr/>
          <p:nvPr/>
        </p:nvSpPr>
        <p:spPr>
          <a:xfrm>
            <a:off x="152859" y="142042"/>
            <a:ext cx="8857975" cy="6587231"/>
          </a:xfrm>
          <a:prstGeom prst="rect">
            <a:avLst/>
          </a:prstGeom>
          <a:noFill/>
          <a:ln w="57150"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FEA98BA-A859-4796-91BB-1B2B9410B4E3}"/>
              </a:ext>
            </a:extLst>
          </p:cNvPr>
          <p:cNvSpPr txBox="1"/>
          <p:nvPr/>
        </p:nvSpPr>
        <p:spPr>
          <a:xfrm>
            <a:off x="561232" y="5775751"/>
            <a:ext cx="8565012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i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Мы будем писать букву, которая обозначает 4 звук в слове русский. Какая это буква? </a:t>
            </a:r>
            <a:endParaRPr lang="ru-RU" sz="2400" i="1" dirty="0">
              <a:solidFill>
                <a:srgbClr val="002060"/>
              </a:solidFill>
            </a:endParaRPr>
          </a:p>
        </p:txBody>
      </p:sp>
      <p:sp>
        <p:nvSpPr>
          <p:cNvPr id="7" name="TextBox 2">
            <a:extLst>
              <a:ext uri="{FF2B5EF4-FFF2-40B4-BE49-F238E27FC236}">
                <a16:creationId xmlns:a16="http://schemas.microsoft.com/office/drawing/2014/main" id="{03A73F32-E50D-40F3-8927-DCE1CF8225D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26751" y="36664"/>
            <a:ext cx="4656468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32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Минутка чистописания</a:t>
            </a:r>
            <a:endParaRPr lang="ru-RU" altLang="ru-RU" sz="4800" b="1" i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1340229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Рисунок 4">
            <a:extLst>
              <a:ext uri="{FF2B5EF4-FFF2-40B4-BE49-F238E27FC236}">
                <a16:creationId xmlns:a16="http://schemas.microsoft.com/office/drawing/2014/main" id="{50663244-D4C4-49E4-8704-43C4BE3E60B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33" t="5791" r="45705" b="36591"/>
          <a:stretch>
            <a:fillRect/>
          </a:stretch>
        </p:blipFill>
        <p:spPr bwMode="auto">
          <a:xfrm>
            <a:off x="90487" y="0"/>
            <a:ext cx="9053513" cy="6889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5" name="TextBox 2">
            <a:extLst>
              <a:ext uri="{FF2B5EF4-FFF2-40B4-BE49-F238E27FC236}">
                <a16:creationId xmlns:a16="http://schemas.microsoft.com/office/drawing/2014/main" id="{DFC3F1C3-6FEB-49C5-8EF6-11B26A6BE49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21050" y="215900"/>
            <a:ext cx="343619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3200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Восьмое  </a:t>
            </a:r>
            <a:r>
              <a:rPr lang="ru-RU" altLang="ru-RU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3200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endParaRPr lang="ru-RU" altLang="ru-RU" sz="4800" i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76" name="TextBox 36">
            <a:extLst>
              <a:ext uri="{FF2B5EF4-FFF2-40B4-BE49-F238E27FC236}">
                <a16:creationId xmlns:a16="http://schemas.microsoft.com/office/drawing/2014/main" id="{9E0888AA-D9F8-4A98-9669-32F54447F88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47738" y="1370866"/>
            <a:ext cx="8364537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4400" i="1" dirty="0">
                <a:solidFill>
                  <a:srgbClr val="0070C0"/>
                </a:solidFill>
                <a:latin typeface="Propisi" panose="02000508030000020003" pitchFamily="2" charset="0"/>
              </a:rPr>
              <a:t> </a:t>
            </a:r>
            <a:r>
              <a:rPr lang="ru-RU" altLang="ru-RU" sz="4800" i="1" dirty="0" err="1">
                <a:solidFill>
                  <a:srgbClr val="00B050"/>
                </a:solidFill>
                <a:latin typeface="Propisi" panose="02000508030000020003" pitchFamily="2" charset="0"/>
              </a:rPr>
              <a:t>Кк</a:t>
            </a:r>
            <a:r>
              <a:rPr lang="ru-RU" altLang="ru-RU" sz="4800" i="1" dirty="0">
                <a:solidFill>
                  <a:srgbClr val="00B050"/>
                </a:solidFill>
                <a:latin typeface="Propisi" panose="02000508030000020003" pitchFamily="2" charset="0"/>
              </a:rPr>
              <a:t>  кок  </a:t>
            </a:r>
            <a:r>
              <a:rPr lang="ru-RU" altLang="ru-RU" sz="4800" i="1" dirty="0" err="1">
                <a:solidFill>
                  <a:srgbClr val="00B050"/>
                </a:solidFill>
                <a:latin typeface="Propisi" panose="02000508030000020003" pitchFamily="2" charset="0"/>
              </a:rPr>
              <a:t>кук</a:t>
            </a:r>
            <a:r>
              <a:rPr lang="ru-RU" altLang="ru-RU" sz="4800" i="1" dirty="0">
                <a:solidFill>
                  <a:srgbClr val="00B050"/>
                </a:solidFill>
                <a:latin typeface="Propisi" panose="02000508030000020003" pitchFamily="2" charset="0"/>
              </a:rPr>
              <a:t>  как  </a:t>
            </a:r>
            <a:r>
              <a:rPr lang="ru-RU" altLang="ru-RU" sz="4800" i="1" dirty="0" err="1">
                <a:solidFill>
                  <a:srgbClr val="00B050"/>
                </a:solidFill>
                <a:latin typeface="Propisi" panose="02000508030000020003" pitchFamily="2" charset="0"/>
              </a:rPr>
              <a:t>кек</a:t>
            </a:r>
            <a:r>
              <a:rPr lang="ru-RU" altLang="ru-RU" sz="4800" i="1" dirty="0">
                <a:solidFill>
                  <a:srgbClr val="00B050"/>
                </a:solidFill>
                <a:latin typeface="Propisi" panose="02000508030000020003" pitchFamily="2" charset="0"/>
              </a:rPr>
              <a:t>  </a:t>
            </a:r>
            <a:r>
              <a:rPr lang="ru-RU" altLang="ru-RU" sz="4800" i="1" dirty="0" err="1">
                <a:solidFill>
                  <a:srgbClr val="00B050"/>
                </a:solidFill>
                <a:latin typeface="Propisi" panose="02000508030000020003" pitchFamily="2" charset="0"/>
              </a:rPr>
              <a:t>кяк</a:t>
            </a:r>
            <a:r>
              <a:rPr lang="ru-RU" altLang="ru-RU" sz="4800" i="1" dirty="0">
                <a:solidFill>
                  <a:srgbClr val="00B050"/>
                </a:solidFill>
                <a:latin typeface="Propisi" panose="02000508030000020003" pitchFamily="2" charset="0"/>
              </a:rPr>
              <a:t>  </a:t>
            </a:r>
            <a:r>
              <a:rPr lang="ru-RU" altLang="ru-RU" sz="4800" i="1" dirty="0" err="1">
                <a:solidFill>
                  <a:srgbClr val="00B050"/>
                </a:solidFill>
                <a:latin typeface="Propisi" panose="02000508030000020003" pitchFamily="2" charset="0"/>
              </a:rPr>
              <a:t>кюк</a:t>
            </a:r>
            <a:r>
              <a:rPr lang="ru-RU" altLang="ru-RU" sz="4800" i="1" dirty="0">
                <a:solidFill>
                  <a:srgbClr val="00B050"/>
                </a:solidFill>
                <a:latin typeface="Propisi" panose="02000508030000020003" pitchFamily="2" charset="0"/>
              </a:rPr>
              <a:t> кик</a:t>
            </a:r>
            <a:endParaRPr lang="ru-RU" altLang="ru-RU" sz="4000" i="1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C82FDDA-50A1-489A-B392-BEEE8CEEEF7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63838" y="893763"/>
            <a:ext cx="45720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3200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Классная              работа</a:t>
            </a: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159632E8-6F19-4C88-A72F-D9370673C050}"/>
              </a:ext>
            </a:extLst>
          </p:cNvPr>
          <p:cNvSpPr/>
          <p:nvPr/>
        </p:nvSpPr>
        <p:spPr>
          <a:xfrm>
            <a:off x="152859" y="142042"/>
            <a:ext cx="8857975" cy="6587231"/>
          </a:xfrm>
          <a:prstGeom prst="rect">
            <a:avLst/>
          </a:prstGeom>
          <a:noFill/>
          <a:ln w="57150"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AD602FBC-54B5-4532-9A23-DC5D499E149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2646" y="4998128"/>
            <a:ext cx="2170980" cy="144816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9880201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2A784DA8-B984-47A1-B97F-C6333E33CDB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04" r="2719" b="4337"/>
          <a:stretch/>
        </p:blipFill>
        <p:spPr bwMode="auto">
          <a:xfrm>
            <a:off x="205156" y="230819"/>
            <a:ext cx="8733687" cy="6383045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ACA53F71-FF79-4D4B-A213-B0BB45811186}"/>
              </a:ext>
            </a:extLst>
          </p:cNvPr>
          <p:cNvSpPr/>
          <p:nvPr/>
        </p:nvSpPr>
        <p:spPr>
          <a:xfrm>
            <a:off x="152859" y="142042"/>
            <a:ext cx="8857975" cy="6587231"/>
          </a:xfrm>
          <a:prstGeom prst="rect">
            <a:avLst/>
          </a:prstGeom>
          <a:noFill/>
          <a:ln w="57150"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3780470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Рисунок 4">
            <a:extLst>
              <a:ext uri="{FF2B5EF4-FFF2-40B4-BE49-F238E27FC236}">
                <a16:creationId xmlns:a16="http://schemas.microsoft.com/office/drawing/2014/main" id="{50663244-D4C4-49E4-8704-43C4BE3E60B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33" t="5791" r="45705" b="36591"/>
          <a:stretch>
            <a:fillRect/>
          </a:stretch>
        </p:blipFill>
        <p:spPr bwMode="auto">
          <a:xfrm>
            <a:off x="90487" y="0"/>
            <a:ext cx="9053513" cy="6889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5" name="TextBox 2">
            <a:extLst>
              <a:ext uri="{FF2B5EF4-FFF2-40B4-BE49-F238E27FC236}">
                <a16:creationId xmlns:a16="http://schemas.microsoft.com/office/drawing/2014/main" id="{DFC3F1C3-6FEB-49C5-8EF6-11B26A6BE49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21050" y="215900"/>
            <a:ext cx="343619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3200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Восьмое  </a:t>
            </a:r>
            <a:r>
              <a:rPr lang="ru-RU" altLang="ru-RU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3200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endParaRPr lang="ru-RU" altLang="ru-RU" sz="4800" i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76" name="TextBox 36">
            <a:extLst>
              <a:ext uri="{FF2B5EF4-FFF2-40B4-BE49-F238E27FC236}">
                <a16:creationId xmlns:a16="http://schemas.microsoft.com/office/drawing/2014/main" id="{9E0888AA-D9F8-4A98-9669-32F54447F88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47738" y="1370866"/>
            <a:ext cx="8364537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4400" i="1" dirty="0">
                <a:solidFill>
                  <a:srgbClr val="0070C0"/>
                </a:solidFill>
                <a:latin typeface="Propisi" panose="02000508030000020003" pitchFamily="2" charset="0"/>
              </a:rPr>
              <a:t> </a:t>
            </a:r>
            <a:r>
              <a:rPr lang="ru-RU" altLang="ru-RU" sz="4800" i="1" dirty="0" err="1">
                <a:solidFill>
                  <a:srgbClr val="00B050"/>
                </a:solidFill>
                <a:latin typeface="Propisi" panose="02000508030000020003" pitchFamily="2" charset="0"/>
              </a:rPr>
              <a:t>Кк</a:t>
            </a:r>
            <a:r>
              <a:rPr lang="ru-RU" altLang="ru-RU" sz="4800" i="1" dirty="0">
                <a:solidFill>
                  <a:srgbClr val="00B050"/>
                </a:solidFill>
                <a:latin typeface="Propisi" panose="02000508030000020003" pitchFamily="2" charset="0"/>
              </a:rPr>
              <a:t>  кок  </a:t>
            </a:r>
            <a:r>
              <a:rPr lang="ru-RU" altLang="ru-RU" sz="4800" i="1" dirty="0" err="1">
                <a:solidFill>
                  <a:srgbClr val="00B050"/>
                </a:solidFill>
                <a:latin typeface="Propisi" panose="02000508030000020003" pitchFamily="2" charset="0"/>
              </a:rPr>
              <a:t>кук</a:t>
            </a:r>
            <a:r>
              <a:rPr lang="ru-RU" altLang="ru-RU" sz="4800" i="1" dirty="0">
                <a:solidFill>
                  <a:srgbClr val="00B050"/>
                </a:solidFill>
                <a:latin typeface="Propisi" panose="02000508030000020003" pitchFamily="2" charset="0"/>
              </a:rPr>
              <a:t>  как  </a:t>
            </a:r>
            <a:r>
              <a:rPr lang="ru-RU" altLang="ru-RU" sz="4800" i="1" dirty="0" err="1">
                <a:solidFill>
                  <a:srgbClr val="00B050"/>
                </a:solidFill>
                <a:latin typeface="Propisi" panose="02000508030000020003" pitchFamily="2" charset="0"/>
              </a:rPr>
              <a:t>кек</a:t>
            </a:r>
            <a:r>
              <a:rPr lang="ru-RU" altLang="ru-RU" sz="4800" i="1" dirty="0">
                <a:solidFill>
                  <a:srgbClr val="00B050"/>
                </a:solidFill>
                <a:latin typeface="Propisi" panose="02000508030000020003" pitchFamily="2" charset="0"/>
              </a:rPr>
              <a:t>  </a:t>
            </a:r>
            <a:r>
              <a:rPr lang="ru-RU" altLang="ru-RU" sz="4800" i="1" dirty="0" err="1">
                <a:solidFill>
                  <a:srgbClr val="00B050"/>
                </a:solidFill>
                <a:latin typeface="Propisi" panose="02000508030000020003" pitchFamily="2" charset="0"/>
              </a:rPr>
              <a:t>кяк</a:t>
            </a:r>
            <a:r>
              <a:rPr lang="ru-RU" altLang="ru-RU" sz="4800" i="1" dirty="0">
                <a:solidFill>
                  <a:srgbClr val="00B050"/>
                </a:solidFill>
                <a:latin typeface="Propisi" panose="02000508030000020003" pitchFamily="2" charset="0"/>
              </a:rPr>
              <a:t>  </a:t>
            </a:r>
            <a:r>
              <a:rPr lang="ru-RU" altLang="ru-RU" sz="4800" i="1" dirty="0" err="1">
                <a:solidFill>
                  <a:srgbClr val="00B050"/>
                </a:solidFill>
                <a:latin typeface="Propisi" panose="02000508030000020003" pitchFamily="2" charset="0"/>
              </a:rPr>
              <a:t>кюк</a:t>
            </a:r>
            <a:r>
              <a:rPr lang="ru-RU" altLang="ru-RU" sz="4800" i="1" dirty="0">
                <a:solidFill>
                  <a:srgbClr val="00B050"/>
                </a:solidFill>
                <a:latin typeface="Propisi" panose="02000508030000020003" pitchFamily="2" charset="0"/>
              </a:rPr>
              <a:t> кик</a:t>
            </a:r>
            <a:endParaRPr lang="ru-RU" altLang="ru-RU" sz="4000" i="1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C82FDDA-50A1-489A-B392-BEEE8CEEEF7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63838" y="893763"/>
            <a:ext cx="45720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3200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Классная              работа</a:t>
            </a:r>
          </a:p>
        </p:txBody>
      </p:sp>
      <p:sp>
        <p:nvSpPr>
          <p:cNvPr id="9" name="TextBox 36">
            <a:extLst>
              <a:ext uri="{FF2B5EF4-FFF2-40B4-BE49-F238E27FC236}">
                <a16:creationId xmlns:a16="http://schemas.microsoft.com/office/drawing/2014/main" id="{6AE0389F-B4DE-4E7C-A869-A97D5FDBD08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62450" y="2818676"/>
            <a:ext cx="7974774" cy="15081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4400" i="1" dirty="0">
                <a:solidFill>
                  <a:srgbClr val="0070C0"/>
                </a:solidFill>
                <a:latin typeface="Propisi" panose="02000508030000020003" pitchFamily="2" charset="0"/>
              </a:rPr>
              <a:t> </a:t>
            </a:r>
            <a:r>
              <a:rPr lang="ru-RU" altLang="ru-RU" sz="3600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Запишите словарные слова , выделите орфограмму</a:t>
            </a:r>
            <a:r>
              <a:rPr lang="ru-RU" altLang="ru-RU" sz="4800" i="1" dirty="0">
                <a:solidFill>
                  <a:srgbClr val="00B050"/>
                </a:solidFill>
                <a:latin typeface="Propisi" panose="02000508030000020003" pitchFamily="2" charset="0"/>
              </a:rPr>
              <a:t>.</a:t>
            </a:r>
            <a:endParaRPr lang="ru-RU" altLang="ru-RU" sz="4000" i="1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159632E8-6F19-4C88-A72F-D9370673C050}"/>
              </a:ext>
            </a:extLst>
          </p:cNvPr>
          <p:cNvSpPr/>
          <p:nvPr/>
        </p:nvSpPr>
        <p:spPr>
          <a:xfrm>
            <a:off x="152859" y="142042"/>
            <a:ext cx="8857975" cy="6587231"/>
          </a:xfrm>
          <a:prstGeom prst="rect">
            <a:avLst/>
          </a:prstGeom>
          <a:noFill/>
          <a:ln w="57150"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BBEF3413-2330-4221-BDB4-05F58C4ED79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1028" y="4938187"/>
            <a:ext cx="2260839" cy="150810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7036444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1" name="Группа 80">
            <a:extLst>
              <a:ext uri="{FF2B5EF4-FFF2-40B4-BE49-F238E27FC236}">
                <a16:creationId xmlns:a16="http://schemas.microsoft.com/office/drawing/2014/main" id="{CED45A29-909C-40C0-8D1C-65EAB0F39DCB}"/>
              </a:ext>
            </a:extLst>
          </p:cNvPr>
          <p:cNvGrpSpPr/>
          <p:nvPr/>
        </p:nvGrpSpPr>
        <p:grpSpPr>
          <a:xfrm rot="5400000">
            <a:off x="-267882" y="3471440"/>
            <a:ext cx="3867511" cy="486510"/>
            <a:chOff x="5422769" y="4709707"/>
            <a:chExt cx="2591481" cy="319596"/>
          </a:xfrm>
        </p:grpSpPr>
        <p:sp>
          <p:nvSpPr>
            <p:cNvPr id="82" name="Прямоугольник 81">
              <a:extLst>
                <a:ext uri="{FF2B5EF4-FFF2-40B4-BE49-F238E27FC236}">
                  <a16:creationId xmlns:a16="http://schemas.microsoft.com/office/drawing/2014/main" id="{25305093-CF1D-4A3C-A7FE-76E5C12C1E15}"/>
                </a:ext>
              </a:extLst>
            </p:cNvPr>
            <p:cNvSpPr/>
            <p:nvPr/>
          </p:nvSpPr>
          <p:spPr>
            <a:xfrm rot="5400000">
              <a:off x="7671572" y="4686625"/>
              <a:ext cx="319596" cy="365760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6" name="Прямоугольник 85">
              <a:extLst>
                <a:ext uri="{FF2B5EF4-FFF2-40B4-BE49-F238E27FC236}">
                  <a16:creationId xmlns:a16="http://schemas.microsoft.com/office/drawing/2014/main" id="{7ABBCB46-4588-4A81-92E6-B511455CCB66}"/>
                </a:ext>
              </a:extLst>
            </p:cNvPr>
            <p:cNvSpPr/>
            <p:nvPr/>
          </p:nvSpPr>
          <p:spPr>
            <a:xfrm rot="5400000">
              <a:off x="5445851" y="4686625"/>
              <a:ext cx="319596" cy="365760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7" name="Прямоугольник 86">
              <a:extLst>
                <a:ext uri="{FF2B5EF4-FFF2-40B4-BE49-F238E27FC236}">
                  <a16:creationId xmlns:a16="http://schemas.microsoft.com/office/drawing/2014/main" id="{6B15AE4C-66BF-4AC2-B0F4-41B88F1F1CA7}"/>
                </a:ext>
              </a:extLst>
            </p:cNvPr>
            <p:cNvSpPr/>
            <p:nvPr/>
          </p:nvSpPr>
          <p:spPr>
            <a:xfrm rot="5400000">
              <a:off x="5819401" y="4686625"/>
              <a:ext cx="319596" cy="365760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8" name="Прямоугольник 87">
              <a:extLst>
                <a:ext uri="{FF2B5EF4-FFF2-40B4-BE49-F238E27FC236}">
                  <a16:creationId xmlns:a16="http://schemas.microsoft.com/office/drawing/2014/main" id="{46B69E99-2ABA-4B78-8B54-D660893E0469}"/>
                </a:ext>
              </a:extLst>
            </p:cNvPr>
            <p:cNvSpPr/>
            <p:nvPr/>
          </p:nvSpPr>
          <p:spPr>
            <a:xfrm rot="5400000">
              <a:off x="6192951" y="4686625"/>
              <a:ext cx="319596" cy="365760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9" name="Прямоугольник 88">
              <a:extLst>
                <a:ext uri="{FF2B5EF4-FFF2-40B4-BE49-F238E27FC236}">
                  <a16:creationId xmlns:a16="http://schemas.microsoft.com/office/drawing/2014/main" id="{0887002B-3532-4FA2-8E94-E2344D50FBA5}"/>
                </a:ext>
              </a:extLst>
            </p:cNvPr>
            <p:cNvSpPr/>
            <p:nvPr/>
          </p:nvSpPr>
          <p:spPr>
            <a:xfrm rot="5400000">
              <a:off x="6566501" y="4686625"/>
              <a:ext cx="319596" cy="365760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0" name="Прямоугольник 89">
              <a:extLst>
                <a:ext uri="{FF2B5EF4-FFF2-40B4-BE49-F238E27FC236}">
                  <a16:creationId xmlns:a16="http://schemas.microsoft.com/office/drawing/2014/main" id="{3B09D536-5BF1-4BDF-AED5-E4D5189DC5F9}"/>
                </a:ext>
              </a:extLst>
            </p:cNvPr>
            <p:cNvSpPr/>
            <p:nvPr/>
          </p:nvSpPr>
          <p:spPr>
            <a:xfrm rot="5400000">
              <a:off x="6940051" y="4686625"/>
              <a:ext cx="319596" cy="365760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1" name="Прямоугольник 90">
              <a:extLst>
                <a:ext uri="{FF2B5EF4-FFF2-40B4-BE49-F238E27FC236}">
                  <a16:creationId xmlns:a16="http://schemas.microsoft.com/office/drawing/2014/main" id="{0727FB5F-F49B-4784-AA7A-23A64D9DDEC8}"/>
                </a:ext>
              </a:extLst>
            </p:cNvPr>
            <p:cNvSpPr/>
            <p:nvPr/>
          </p:nvSpPr>
          <p:spPr>
            <a:xfrm rot="5400000">
              <a:off x="7305811" y="4686625"/>
              <a:ext cx="319596" cy="365760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93" name="Группа 92">
            <a:extLst>
              <a:ext uri="{FF2B5EF4-FFF2-40B4-BE49-F238E27FC236}">
                <a16:creationId xmlns:a16="http://schemas.microsoft.com/office/drawing/2014/main" id="{BB9E8680-5908-413F-A1E6-930D350C9D15}"/>
              </a:ext>
            </a:extLst>
          </p:cNvPr>
          <p:cNvGrpSpPr/>
          <p:nvPr/>
        </p:nvGrpSpPr>
        <p:grpSpPr>
          <a:xfrm rot="5400000">
            <a:off x="312260" y="3477255"/>
            <a:ext cx="3855889" cy="486510"/>
            <a:chOff x="5422769" y="4709707"/>
            <a:chExt cx="2591481" cy="319596"/>
          </a:xfrm>
        </p:grpSpPr>
        <p:sp>
          <p:nvSpPr>
            <p:cNvPr id="94" name="Прямоугольник 93">
              <a:extLst>
                <a:ext uri="{FF2B5EF4-FFF2-40B4-BE49-F238E27FC236}">
                  <a16:creationId xmlns:a16="http://schemas.microsoft.com/office/drawing/2014/main" id="{B2382FA5-E091-40AF-A82C-546CE5544A4E}"/>
                </a:ext>
              </a:extLst>
            </p:cNvPr>
            <p:cNvSpPr/>
            <p:nvPr/>
          </p:nvSpPr>
          <p:spPr>
            <a:xfrm rot="5400000">
              <a:off x="7671572" y="4686625"/>
              <a:ext cx="319596" cy="365760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5" name="Прямоугольник 94">
              <a:extLst>
                <a:ext uri="{FF2B5EF4-FFF2-40B4-BE49-F238E27FC236}">
                  <a16:creationId xmlns:a16="http://schemas.microsoft.com/office/drawing/2014/main" id="{397C95A9-FF26-40B5-A7F4-07659FB628A0}"/>
                </a:ext>
              </a:extLst>
            </p:cNvPr>
            <p:cNvSpPr/>
            <p:nvPr/>
          </p:nvSpPr>
          <p:spPr>
            <a:xfrm rot="5400000">
              <a:off x="5445851" y="4686625"/>
              <a:ext cx="319596" cy="365760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6" name="Прямоугольник 95">
              <a:extLst>
                <a:ext uri="{FF2B5EF4-FFF2-40B4-BE49-F238E27FC236}">
                  <a16:creationId xmlns:a16="http://schemas.microsoft.com/office/drawing/2014/main" id="{073EE8E7-127E-419A-9398-E9E84F072BAB}"/>
                </a:ext>
              </a:extLst>
            </p:cNvPr>
            <p:cNvSpPr/>
            <p:nvPr/>
          </p:nvSpPr>
          <p:spPr>
            <a:xfrm rot="5400000">
              <a:off x="5819401" y="4686625"/>
              <a:ext cx="319596" cy="365760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7" name="Прямоугольник 96">
              <a:extLst>
                <a:ext uri="{FF2B5EF4-FFF2-40B4-BE49-F238E27FC236}">
                  <a16:creationId xmlns:a16="http://schemas.microsoft.com/office/drawing/2014/main" id="{A0162C72-9372-4578-8DA1-ABBB5514C13A}"/>
                </a:ext>
              </a:extLst>
            </p:cNvPr>
            <p:cNvSpPr/>
            <p:nvPr/>
          </p:nvSpPr>
          <p:spPr>
            <a:xfrm rot="5400000">
              <a:off x="6192951" y="4686625"/>
              <a:ext cx="319596" cy="365760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8" name="Прямоугольник 97">
              <a:extLst>
                <a:ext uri="{FF2B5EF4-FFF2-40B4-BE49-F238E27FC236}">
                  <a16:creationId xmlns:a16="http://schemas.microsoft.com/office/drawing/2014/main" id="{B8830027-5CA1-4D70-8158-FC706BD26D48}"/>
                </a:ext>
              </a:extLst>
            </p:cNvPr>
            <p:cNvSpPr/>
            <p:nvPr/>
          </p:nvSpPr>
          <p:spPr>
            <a:xfrm rot="5400000">
              <a:off x="6566501" y="4686625"/>
              <a:ext cx="319596" cy="365760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9" name="Прямоугольник 98">
              <a:extLst>
                <a:ext uri="{FF2B5EF4-FFF2-40B4-BE49-F238E27FC236}">
                  <a16:creationId xmlns:a16="http://schemas.microsoft.com/office/drawing/2014/main" id="{D4C3939C-4836-40CA-B4C6-E49616820D05}"/>
                </a:ext>
              </a:extLst>
            </p:cNvPr>
            <p:cNvSpPr/>
            <p:nvPr/>
          </p:nvSpPr>
          <p:spPr>
            <a:xfrm rot="5400000">
              <a:off x="6940051" y="4686625"/>
              <a:ext cx="319596" cy="365760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00" name="Прямоугольник 99">
              <a:extLst>
                <a:ext uri="{FF2B5EF4-FFF2-40B4-BE49-F238E27FC236}">
                  <a16:creationId xmlns:a16="http://schemas.microsoft.com/office/drawing/2014/main" id="{DC2C94BC-F262-4307-9510-9DD58FD180ED}"/>
                </a:ext>
              </a:extLst>
            </p:cNvPr>
            <p:cNvSpPr/>
            <p:nvPr/>
          </p:nvSpPr>
          <p:spPr>
            <a:xfrm rot="5400000">
              <a:off x="7305811" y="4686625"/>
              <a:ext cx="319596" cy="365760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09" name="Группа 108">
            <a:extLst>
              <a:ext uri="{FF2B5EF4-FFF2-40B4-BE49-F238E27FC236}">
                <a16:creationId xmlns:a16="http://schemas.microsoft.com/office/drawing/2014/main" id="{9ABB7C61-6CC8-42F4-97FB-8750B2710C7D}"/>
              </a:ext>
            </a:extLst>
          </p:cNvPr>
          <p:cNvGrpSpPr/>
          <p:nvPr/>
        </p:nvGrpSpPr>
        <p:grpSpPr>
          <a:xfrm rot="5400000">
            <a:off x="4900413" y="2408818"/>
            <a:ext cx="3614305" cy="492966"/>
            <a:chOff x="5422769" y="4705466"/>
            <a:chExt cx="2591481" cy="323837"/>
          </a:xfrm>
        </p:grpSpPr>
        <p:sp>
          <p:nvSpPr>
            <p:cNvPr id="110" name="Прямоугольник 109">
              <a:extLst>
                <a:ext uri="{FF2B5EF4-FFF2-40B4-BE49-F238E27FC236}">
                  <a16:creationId xmlns:a16="http://schemas.microsoft.com/office/drawing/2014/main" id="{33F7A8BD-2655-4470-A2F9-1DF6BB23A489}"/>
                </a:ext>
              </a:extLst>
            </p:cNvPr>
            <p:cNvSpPr/>
            <p:nvPr/>
          </p:nvSpPr>
          <p:spPr>
            <a:xfrm rot="5400000">
              <a:off x="7671572" y="4686625"/>
              <a:ext cx="319596" cy="365760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1" name="Прямоугольник 110">
              <a:extLst>
                <a:ext uri="{FF2B5EF4-FFF2-40B4-BE49-F238E27FC236}">
                  <a16:creationId xmlns:a16="http://schemas.microsoft.com/office/drawing/2014/main" id="{572A0CEC-1FA7-44A5-BF1E-CBF33EFC6ABC}"/>
                </a:ext>
              </a:extLst>
            </p:cNvPr>
            <p:cNvSpPr/>
            <p:nvPr/>
          </p:nvSpPr>
          <p:spPr>
            <a:xfrm rot="5400000">
              <a:off x="5445851" y="4686625"/>
              <a:ext cx="319596" cy="365760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2" name="Прямоугольник 111">
              <a:extLst>
                <a:ext uri="{FF2B5EF4-FFF2-40B4-BE49-F238E27FC236}">
                  <a16:creationId xmlns:a16="http://schemas.microsoft.com/office/drawing/2014/main" id="{098760F3-597D-40A6-9CDA-EFBD1449B76B}"/>
                </a:ext>
              </a:extLst>
            </p:cNvPr>
            <p:cNvSpPr/>
            <p:nvPr/>
          </p:nvSpPr>
          <p:spPr>
            <a:xfrm rot="5400000">
              <a:off x="5819401" y="4686625"/>
              <a:ext cx="319596" cy="365760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3" name="Прямоугольник 112">
              <a:extLst>
                <a:ext uri="{FF2B5EF4-FFF2-40B4-BE49-F238E27FC236}">
                  <a16:creationId xmlns:a16="http://schemas.microsoft.com/office/drawing/2014/main" id="{80DEE75D-F49F-4B8F-8B9E-2D1862323432}"/>
                </a:ext>
              </a:extLst>
            </p:cNvPr>
            <p:cNvSpPr/>
            <p:nvPr/>
          </p:nvSpPr>
          <p:spPr>
            <a:xfrm rot="5400000">
              <a:off x="6192951" y="4686625"/>
              <a:ext cx="319596" cy="365760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4" name="Прямоугольник 113">
              <a:extLst>
                <a:ext uri="{FF2B5EF4-FFF2-40B4-BE49-F238E27FC236}">
                  <a16:creationId xmlns:a16="http://schemas.microsoft.com/office/drawing/2014/main" id="{896298F9-E52C-46B7-A178-10308C93F930}"/>
                </a:ext>
              </a:extLst>
            </p:cNvPr>
            <p:cNvSpPr/>
            <p:nvPr/>
          </p:nvSpPr>
          <p:spPr>
            <a:xfrm rot="5400000">
              <a:off x="6566501" y="4686625"/>
              <a:ext cx="319596" cy="365760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5" name="Прямоугольник 114">
              <a:extLst>
                <a:ext uri="{FF2B5EF4-FFF2-40B4-BE49-F238E27FC236}">
                  <a16:creationId xmlns:a16="http://schemas.microsoft.com/office/drawing/2014/main" id="{063C94E1-8D36-49EF-A968-0F54C228C5D2}"/>
                </a:ext>
              </a:extLst>
            </p:cNvPr>
            <p:cNvSpPr/>
            <p:nvPr/>
          </p:nvSpPr>
          <p:spPr>
            <a:xfrm rot="5400000">
              <a:off x="6934929" y="4687067"/>
              <a:ext cx="319596" cy="356394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16" name="Прямоугольник 115">
              <a:extLst>
                <a:ext uri="{FF2B5EF4-FFF2-40B4-BE49-F238E27FC236}">
                  <a16:creationId xmlns:a16="http://schemas.microsoft.com/office/drawing/2014/main" id="{F10F5987-BCA1-4047-B000-2780F35C2724}"/>
                </a:ext>
              </a:extLst>
            </p:cNvPr>
            <p:cNvSpPr/>
            <p:nvPr/>
          </p:nvSpPr>
          <p:spPr>
            <a:xfrm rot="5400000">
              <a:off x="7298461" y="4686624"/>
              <a:ext cx="319596" cy="365760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17" name="Группа 116">
            <a:extLst>
              <a:ext uri="{FF2B5EF4-FFF2-40B4-BE49-F238E27FC236}">
                <a16:creationId xmlns:a16="http://schemas.microsoft.com/office/drawing/2014/main" id="{FB7A5F5A-4B10-46FA-A2C7-FA7D2094E1DC}"/>
              </a:ext>
            </a:extLst>
          </p:cNvPr>
          <p:cNvGrpSpPr/>
          <p:nvPr/>
        </p:nvGrpSpPr>
        <p:grpSpPr>
          <a:xfrm rot="5400000">
            <a:off x="3680768" y="2910675"/>
            <a:ext cx="3816096" cy="495430"/>
            <a:chOff x="5470846" y="4709707"/>
            <a:chExt cx="2543404" cy="325456"/>
          </a:xfrm>
        </p:grpSpPr>
        <p:sp>
          <p:nvSpPr>
            <p:cNvPr id="118" name="Прямоугольник 117">
              <a:extLst>
                <a:ext uri="{FF2B5EF4-FFF2-40B4-BE49-F238E27FC236}">
                  <a16:creationId xmlns:a16="http://schemas.microsoft.com/office/drawing/2014/main" id="{733D4D59-D071-4F0D-9165-378EBCA53948}"/>
                </a:ext>
              </a:extLst>
            </p:cNvPr>
            <p:cNvSpPr/>
            <p:nvPr/>
          </p:nvSpPr>
          <p:spPr>
            <a:xfrm rot="5400000">
              <a:off x="7671572" y="4686625"/>
              <a:ext cx="319596" cy="365760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9" name="Прямоугольник 118">
              <a:extLst>
                <a:ext uri="{FF2B5EF4-FFF2-40B4-BE49-F238E27FC236}">
                  <a16:creationId xmlns:a16="http://schemas.microsoft.com/office/drawing/2014/main" id="{22B199B2-B582-489D-8AAB-11CC483C064F}"/>
                </a:ext>
              </a:extLst>
            </p:cNvPr>
            <p:cNvSpPr/>
            <p:nvPr/>
          </p:nvSpPr>
          <p:spPr>
            <a:xfrm rot="5400000">
              <a:off x="5493928" y="4692485"/>
              <a:ext cx="319596" cy="365760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0" name="Прямоугольник 119">
              <a:extLst>
                <a:ext uri="{FF2B5EF4-FFF2-40B4-BE49-F238E27FC236}">
                  <a16:creationId xmlns:a16="http://schemas.microsoft.com/office/drawing/2014/main" id="{47BBED44-E371-4738-9897-BDA7CAD827DD}"/>
                </a:ext>
              </a:extLst>
            </p:cNvPr>
            <p:cNvSpPr/>
            <p:nvPr/>
          </p:nvSpPr>
          <p:spPr>
            <a:xfrm rot="5400000">
              <a:off x="5857314" y="4686625"/>
              <a:ext cx="319596" cy="365760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1" name="Прямоугольник 120">
              <a:extLst>
                <a:ext uri="{FF2B5EF4-FFF2-40B4-BE49-F238E27FC236}">
                  <a16:creationId xmlns:a16="http://schemas.microsoft.com/office/drawing/2014/main" id="{B1AEC23F-11DD-4FB7-BE8F-F938953C8717}"/>
                </a:ext>
              </a:extLst>
            </p:cNvPr>
            <p:cNvSpPr/>
            <p:nvPr/>
          </p:nvSpPr>
          <p:spPr>
            <a:xfrm rot="5400000">
              <a:off x="6218327" y="4686625"/>
              <a:ext cx="319596" cy="365760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2" name="Прямоугольник 121">
              <a:extLst>
                <a:ext uri="{FF2B5EF4-FFF2-40B4-BE49-F238E27FC236}">
                  <a16:creationId xmlns:a16="http://schemas.microsoft.com/office/drawing/2014/main" id="{511CEEE8-AD99-4BE1-A00D-6C645BA4700A}"/>
                </a:ext>
              </a:extLst>
            </p:cNvPr>
            <p:cNvSpPr/>
            <p:nvPr/>
          </p:nvSpPr>
          <p:spPr>
            <a:xfrm rot="5400000">
              <a:off x="6585408" y="4696089"/>
              <a:ext cx="319596" cy="346842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23" name="Прямоугольник 122">
              <a:extLst>
                <a:ext uri="{FF2B5EF4-FFF2-40B4-BE49-F238E27FC236}">
                  <a16:creationId xmlns:a16="http://schemas.microsoft.com/office/drawing/2014/main" id="{66759D63-64BC-41F0-8EAA-FBD2323C9033}"/>
                </a:ext>
              </a:extLst>
            </p:cNvPr>
            <p:cNvSpPr/>
            <p:nvPr/>
          </p:nvSpPr>
          <p:spPr>
            <a:xfrm rot="5400000">
              <a:off x="6940051" y="4686625"/>
              <a:ext cx="319596" cy="365760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24" name="Прямоугольник 123">
              <a:extLst>
                <a:ext uri="{FF2B5EF4-FFF2-40B4-BE49-F238E27FC236}">
                  <a16:creationId xmlns:a16="http://schemas.microsoft.com/office/drawing/2014/main" id="{A001D89B-E19D-4645-AC99-2F871A21E675}"/>
                </a:ext>
              </a:extLst>
            </p:cNvPr>
            <p:cNvSpPr/>
            <p:nvPr/>
          </p:nvSpPr>
          <p:spPr>
            <a:xfrm rot="5400000">
              <a:off x="7305811" y="4686625"/>
              <a:ext cx="319596" cy="365760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25" name="Группа 124">
            <a:extLst>
              <a:ext uri="{FF2B5EF4-FFF2-40B4-BE49-F238E27FC236}">
                <a16:creationId xmlns:a16="http://schemas.microsoft.com/office/drawing/2014/main" id="{EFFA9064-D150-47C6-9700-092B75F0F528}"/>
              </a:ext>
            </a:extLst>
          </p:cNvPr>
          <p:cNvGrpSpPr/>
          <p:nvPr/>
        </p:nvGrpSpPr>
        <p:grpSpPr>
          <a:xfrm rot="5400000">
            <a:off x="3080650" y="2921710"/>
            <a:ext cx="2767451" cy="486510"/>
            <a:chOff x="5422769" y="4709707"/>
            <a:chExt cx="1859960" cy="319596"/>
          </a:xfrm>
        </p:grpSpPr>
        <p:sp>
          <p:nvSpPr>
            <p:cNvPr id="127" name="Прямоугольник 126">
              <a:extLst>
                <a:ext uri="{FF2B5EF4-FFF2-40B4-BE49-F238E27FC236}">
                  <a16:creationId xmlns:a16="http://schemas.microsoft.com/office/drawing/2014/main" id="{AE88BED5-AE54-4B19-9E3C-69F554C14B54}"/>
                </a:ext>
              </a:extLst>
            </p:cNvPr>
            <p:cNvSpPr/>
            <p:nvPr/>
          </p:nvSpPr>
          <p:spPr>
            <a:xfrm rot="5400000">
              <a:off x="5445851" y="4686625"/>
              <a:ext cx="319596" cy="365760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8" name="Прямоугольник 127">
              <a:extLst>
                <a:ext uri="{FF2B5EF4-FFF2-40B4-BE49-F238E27FC236}">
                  <a16:creationId xmlns:a16="http://schemas.microsoft.com/office/drawing/2014/main" id="{B3490790-D28D-41A7-887E-9EFEB41B143B}"/>
                </a:ext>
              </a:extLst>
            </p:cNvPr>
            <p:cNvSpPr/>
            <p:nvPr/>
          </p:nvSpPr>
          <p:spPr>
            <a:xfrm rot="5400000">
              <a:off x="5819401" y="4686625"/>
              <a:ext cx="319596" cy="365760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9" name="Прямоугольник 128">
              <a:extLst>
                <a:ext uri="{FF2B5EF4-FFF2-40B4-BE49-F238E27FC236}">
                  <a16:creationId xmlns:a16="http://schemas.microsoft.com/office/drawing/2014/main" id="{2936D1FB-4F18-48EF-8C3A-F6826FE098A9}"/>
                </a:ext>
              </a:extLst>
            </p:cNvPr>
            <p:cNvSpPr/>
            <p:nvPr/>
          </p:nvSpPr>
          <p:spPr>
            <a:xfrm rot="5400000">
              <a:off x="6192951" y="4686625"/>
              <a:ext cx="319596" cy="365760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0" name="Прямоугольник 129">
              <a:extLst>
                <a:ext uri="{FF2B5EF4-FFF2-40B4-BE49-F238E27FC236}">
                  <a16:creationId xmlns:a16="http://schemas.microsoft.com/office/drawing/2014/main" id="{08517C72-550E-4958-B6D0-38662FD10ACB}"/>
                </a:ext>
              </a:extLst>
            </p:cNvPr>
            <p:cNvSpPr/>
            <p:nvPr/>
          </p:nvSpPr>
          <p:spPr>
            <a:xfrm rot="5400000">
              <a:off x="6566501" y="4686625"/>
              <a:ext cx="319596" cy="365760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1" name="Прямоугольник 130">
              <a:extLst>
                <a:ext uri="{FF2B5EF4-FFF2-40B4-BE49-F238E27FC236}">
                  <a16:creationId xmlns:a16="http://schemas.microsoft.com/office/drawing/2014/main" id="{87B310B2-934F-48E7-9500-18BF534490B0}"/>
                </a:ext>
              </a:extLst>
            </p:cNvPr>
            <p:cNvSpPr/>
            <p:nvPr/>
          </p:nvSpPr>
          <p:spPr>
            <a:xfrm rot="5400000">
              <a:off x="6940051" y="4686625"/>
              <a:ext cx="319596" cy="365760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34" name="Прямоугольник 133">
            <a:extLst>
              <a:ext uri="{FF2B5EF4-FFF2-40B4-BE49-F238E27FC236}">
                <a16:creationId xmlns:a16="http://schemas.microsoft.com/office/drawing/2014/main" id="{0DA63FF8-0657-43EF-B503-90E6ABB3F32F}"/>
              </a:ext>
            </a:extLst>
          </p:cNvPr>
          <p:cNvSpPr/>
          <p:nvPr/>
        </p:nvSpPr>
        <p:spPr>
          <a:xfrm>
            <a:off x="1390445" y="2880921"/>
            <a:ext cx="6113668" cy="568818"/>
          </a:xfrm>
          <a:prstGeom prst="rect">
            <a:avLst/>
          </a:pr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5" name="TextBox 134">
            <a:extLst>
              <a:ext uri="{FF2B5EF4-FFF2-40B4-BE49-F238E27FC236}">
                <a16:creationId xmlns:a16="http://schemas.microsoft.com/office/drawing/2014/main" id="{9EA3A8D5-1214-4A18-B028-A66270709BAE}"/>
              </a:ext>
            </a:extLst>
          </p:cNvPr>
          <p:cNvSpPr txBox="1"/>
          <p:nvPr/>
        </p:nvSpPr>
        <p:spPr>
          <a:xfrm>
            <a:off x="1467219" y="1709321"/>
            <a:ext cx="324371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капуста</a:t>
            </a:r>
          </a:p>
        </p:txBody>
      </p:sp>
      <p:sp>
        <p:nvSpPr>
          <p:cNvPr id="136" name="TextBox 135">
            <a:extLst>
              <a:ext uri="{FF2B5EF4-FFF2-40B4-BE49-F238E27FC236}">
                <a16:creationId xmlns:a16="http://schemas.microsoft.com/office/drawing/2014/main" id="{FB707C72-2A90-447D-AC4C-274F1DE97B85}"/>
              </a:ext>
            </a:extLst>
          </p:cNvPr>
          <p:cNvSpPr txBox="1"/>
          <p:nvPr/>
        </p:nvSpPr>
        <p:spPr>
          <a:xfrm>
            <a:off x="1998602" y="1667043"/>
            <a:ext cx="324371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картина</a:t>
            </a:r>
          </a:p>
        </p:txBody>
      </p:sp>
      <p:sp>
        <p:nvSpPr>
          <p:cNvPr id="145" name="TextBox 144">
            <a:extLst>
              <a:ext uri="{FF2B5EF4-FFF2-40B4-BE49-F238E27FC236}">
                <a16:creationId xmlns:a16="http://schemas.microsoft.com/office/drawing/2014/main" id="{0E4F6428-879B-4B58-8A5B-76492EEAF389}"/>
              </a:ext>
            </a:extLst>
          </p:cNvPr>
          <p:cNvSpPr txBox="1"/>
          <p:nvPr/>
        </p:nvSpPr>
        <p:spPr>
          <a:xfrm>
            <a:off x="3092171" y="620895"/>
            <a:ext cx="324371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гор</a:t>
            </a:r>
          </a:p>
          <a:p>
            <a:r>
              <a:rPr lang="ru-RU" sz="3600" b="1" i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одок</a:t>
            </a:r>
            <a:endParaRPr lang="ru-RU" sz="3600" b="1" i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6" name="TextBox 145">
            <a:extLst>
              <a:ext uri="{FF2B5EF4-FFF2-40B4-BE49-F238E27FC236}">
                <a16:creationId xmlns:a16="http://schemas.microsoft.com/office/drawing/2014/main" id="{72ECF710-4210-4820-9389-B4C2167D38F3}"/>
              </a:ext>
            </a:extLst>
          </p:cNvPr>
          <p:cNvSpPr txBox="1"/>
          <p:nvPr/>
        </p:nvSpPr>
        <p:spPr>
          <a:xfrm>
            <a:off x="4288654" y="1709321"/>
            <a:ext cx="324371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ягодки</a:t>
            </a:r>
          </a:p>
        </p:txBody>
      </p:sp>
      <p:sp>
        <p:nvSpPr>
          <p:cNvPr id="147" name="TextBox 146">
            <a:extLst>
              <a:ext uri="{FF2B5EF4-FFF2-40B4-BE49-F238E27FC236}">
                <a16:creationId xmlns:a16="http://schemas.microsoft.com/office/drawing/2014/main" id="{FCB43BAF-A6E2-4565-8FFD-2837AE4BCE64}"/>
              </a:ext>
            </a:extLst>
          </p:cNvPr>
          <p:cNvSpPr txBox="1"/>
          <p:nvPr/>
        </p:nvSpPr>
        <p:spPr>
          <a:xfrm>
            <a:off x="5397839" y="1132273"/>
            <a:ext cx="324371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деревня</a:t>
            </a:r>
          </a:p>
        </p:txBody>
      </p:sp>
      <p:sp>
        <p:nvSpPr>
          <p:cNvPr id="148" name="TextBox 147">
            <a:extLst>
              <a:ext uri="{FF2B5EF4-FFF2-40B4-BE49-F238E27FC236}">
                <a16:creationId xmlns:a16="http://schemas.microsoft.com/office/drawing/2014/main" id="{906A2EEC-1C11-4583-BB30-86E27B764DA1}"/>
              </a:ext>
            </a:extLst>
          </p:cNvPr>
          <p:cNvSpPr txBox="1"/>
          <p:nvPr/>
        </p:nvSpPr>
        <p:spPr>
          <a:xfrm>
            <a:off x="6498290" y="650994"/>
            <a:ext cx="324371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корзина</a:t>
            </a:r>
          </a:p>
        </p:txBody>
      </p:sp>
      <p:sp>
        <p:nvSpPr>
          <p:cNvPr id="153" name="TextBox 152">
            <a:extLst>
              <a:ext uri="{FF2B5EF4-FFF2-40B4-BE49-F238E27FC236}">
                <a16:creationId xmlns:a16="http://schemas.microsoft.com/office/drawing/2014/main" id="{1671C85C-EDAA-48AC-99F0-AF4C564C72CA}"/>
              </a:ext>
            </a:extLst>
          </p:cNvPr>
          <p:cNvSpPr txBox="1"/>
          <p:nvPr/>
        </p:nvSpPr>
        <p:spPr>
          <a:xfrm>
            <a:off x="1422869" y="1498060"/>
            <a:ext cx="2603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1</a:t>
            </a:r>
          </a:p>
        </p:txBody>
      </p:sp>
      <p:sp>
        <p:nvSpPr>
          <p:cNvPr id="154" name="TextBox 153">
            <a:extLst>
              <a:ext uri="{FF2B5EF4-FFF2-40B4-BE49-F238E27FC236}">
                <a16:creationId xmlns:a16="http://schemas.microsoft.com/office/drawing/2014/main" id="{36378348-26AF-4D83-91DA-3DFF5981DB7D}"/>
              </a:ext>
            </a:extLst>
          </p:cNvPr>
          <p:cNvSpPr txBox="1"/>
          <p:nvPr/>
        </p:nvSpPr>
        <p:spPr>
          <a:xfrm>
            <a:off x="1993841" y="1439528"/>
            <a:ext cx="2603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2</a:t>
            </a:r>
          </a:p>
        </p:txBody>
      </p:sp>
      <p:sp>
        <p:nvSpPr>
          <p:cNvPr id="155" name="TextBox 154">
            <a:extLst>
              <a:ext uri="{FF2B5EF4-FFF2-40B4-BE49-F238E27FC236}">
                <a16:creationId xmlns:a16="http://schemas.microsoft.com/office/drawing/2014/main" id="{1C946E75-8E30-442F-9AF8-D56B087F6A00}"/>
              </a:ext>
            </a:extLst>
          </p:cNvPr>
          <p:cNvSpPr txBox="1"/>
          <p:nvPr/>
        </p:nvSpPr>
        <p:spPr>
          <a:xfrm>
            <a:off x="4185016" y="1475332"/>
            <a:ext cx="2603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4</a:t>
            </a:r>
          </a:p>
        </p:txBody>
      </p:sp>
      <p:sp>
        <p:nvSpPr>
          <p:cNvPr id="156" name="TextBox 155">
            <a:extLst>
              <a:ext uri="{FF2B5EF4-FFF2-40B4-BE49-F238E27FC236}">
                <a16:creationId xmlns:a16="http://schemas.microsoft.com/office/drawing/2014/main" id="{27473073-97A5-4697-ABB9-810AEEA78155}"/>
              </a:ext>
            </a:extLst>
          </p:cNvPr>
          <p:cNvSpPr txBox="1"/>
          <p:nvPr/>
        </p:nvSpPr>
        <p:spPr>
          <a:xfrm>
            <a:off x="5332877" y="942252"/>
            <a:ext cx="2603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5</a:t>
            </a:r>
          </a:p>
        </p:txBody>
      </p:sp>
      <p:sp>
        <p:nvSpPr>
          <p:cNvPr id="157" name="TextBox 156">
            <a:extLst>
              <a:ext uri="{FF2B5EF4-FFF2-40B4-BE49-F238E27FC236}">
                <a16:creationId xmlns:a16="http://schemas.microsoft.com/office/drawing/2014/main" id="{316A2610-1CA8-48BA-B56C-187E440F2E67}"/>
              </a:ext>
            </a:extLst>
          </p:cNvPr>
          <p:cNvSpPr txBox="1"/>
          <p:nvPr/>
        </p:nvSpPr>
        <p:spPr>
          <a:xfrm>
            <a:off x="6494539" y="566772"/>
            <a:ext cx="2603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6</a:t>
            </a:r>
          </a:p>
        </p:txBody>
      </p:sp>
      <p:sp>
        <p:nvSpPr>
          <p:cNvPr id="159" name="TextBox 158">
            <a:extLst>
              <a:ext uri="{FF2B5EF4-FFF2-40B4-BE49-F238E27FC236}">
                <a16:creationId xmlns:a16="http://schemas.microsoft.com/office/drawing/2014/main" id="{BA133117-EE3C-479C-86BB-01453586177B}"/>
              </a:ext>
            </a:extLst>
          </p:cNvPr>
          <p:cNvSpPr txBox="1"/>
          <p:nvPr/>
        </p:nvSpPr>
        <p:spPr>
          <a:xfrm>
            <a:off x="3042174" y="295016"/>
            <a:ext cx="2603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3</a:t>
            </a:r>
          </a:p>
        </p:txBody>
      </p:sp>
      <p:grpSp>
        <p:nvGrpSpPr>
          <p:cNvPr id="164" name="Группа 163">
            <a:extLst>
              <a:ext uri="{FF2B5EF4-FFF2-40B4-BE49-F238E27FC236}">
                <a16:creationId xmlns:a16="http://schemas.microsoft.com/office/drawing/2014/main" id="{3D57B212-8AD7-4720-AF12-1858CA816F54}"/>
              </a:ext>
            </a:extLst>
          </p:cNvPr>
          <p:cNvGrpSpPr/>
          <p:nvPr/>
        </p:nvGrpSpPr>
        <p:grpSpPr>
          <a:xfrm>
            <a:off x="3042174" y="670143"/>
            <a:ext cx="562725" cy="3851833"/>
            <a:chOff x="3042174" y="670143"/>
            <a:chExt cx="562725" cy="3851833"/>
          </a:xfrm>
        </p:grpSpPr>
        <p:grpSp>
          <p:nvGrpSpPr>
            <p:cNvPr id="101" name="Группа 100">
              <a:extLst>
                <a:ext uri="{FF2B5EF4-FFF2-40B4-BE49-F238E27FC236}">
                  <a16:creationId xmlns:a16="http://schemas.microsoft.com/office/drawing/2014/main" id="{D8578A61-9A27-408C-8B19-7D9390191646}"/>
                </a:ext>
              </a:extLst>
            </p:cNvPr>
            <p:cNvGrpSpPr/>
            <p:nvPr/>
          </p:nvGrpSpPr>
          <p:grpSpPr>
            <a:xfrm rot="5400000">
              <a:off x="1936584" y="1775733"/>
              <a:ext cx="2767451" cy="556271"/>
              <a:chOff x="5422769" y="4709707"/>
              <a:chExt cx="1859960" cy="319596"/>
            </a:xfrm>
          </p:grpSpPr>
          <p:sp>
            <p:nvSpPr>
              <p:cNvPr id="103" name="Прямоугольник 102">
                <a:extLst>
                  <a:ext uri="{FF2B5EF4-FFF2-40B4-BE49-F238E27FC236}">
                    <a16:creationId xmlns:a16="http://schemas.microsoft.com/office/drawing/2014/main" id="{25A3309A-AD4C-4C81-B20B-AC4281B17B61}"/>
                  </a:ext>
                </a:extLst>
              </p:cNvPr>
              <p:cNvSpPr/>
              <p:nvPr/>
            </p:nvSpPr>
            <p:spPr>
              <a:xfrm rot="5400000">
                <a:off x="5445851" y="4686625"/>
                <a:ext cx="319596" cy="365760"/>
              </a:xfrm>
              <a:prstGeom prst="rect">
                <a:avLst/>
              </a:prstGeom>
              <a:no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04" name="Прямоугольник 103">
                <a:extLst>
                  <a:ext uri="{FF2B5EF4-FFF2-40B4-BE49-F238E27FC236}">
                    <a16:creationId xmlns:a16="http://schemas.microsoft.com/office/drawing/2014/main" id="{5BF7A63A-45EB-43F8-9DE5-D4740E6E0557}"/>
                  </a:ext>
                </a:extLst>
              </p:cNvPr>
              <p:cNvSpPr/>
              <p:nvPr/>
            </p:nvSpPr>
            <p:spPr>
              <a:xfrm rot="5400000">
                <a:off x="5819401" y="4686625"/>
                <a:ext cx="319596" cy="365760"/>
              </a:xfrm>
              <a:prstGeom prst="rect">
                <a:avLst/>
              </a:prstGeom>
              <a:no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05" name="Прямоугольник 104">
                <a:extLst>
                  <a:ext uri="{FF2B5EF4-FFF2-40B4-BE49-F238E27FC236}">
                    <a16:creationId xmlns:a16="http://schemas.microsoft.com/office/drawing/2014/main" id="{AB546B2B-0E3F-4102-A3C4-FAA60A9EC113}"/>
                  </a:ext>
                </a:extLst>
              </p:cNvPr>
              <p:cNvSpPr/>
              <p:nvPr/>
            </p:nvSpPr>
            <p:spPr>
              <a:xfrm rot="5400000">
                <a:off x="6192951" y="4686625"/>
                <a:ext cx="319596" cy="365760"/>
              </a:xfrm>
              <a:prstGeom prst="rect">
                <a:avLst/>
              </a:prstGeom>
              <a:no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06" name="Прямоугольник 105">
                <a:extLst>
                  <a:ext uri="{FF2B5EF4-FFF2-40B4-BE49-F238E27FC236}">
                    <a16:creationId xmlns:a16="http://schemas.microsoft.com/office/drawing/2014/main" id="{241AEE36-6D02-4F4C-89C3-4CE668F8E614}"/>
                  </a:ext>
                </a:extLst>
              </p:cNvPr>
              <p:cNvSpPr/>
              <p:nvPr/>
            </p:nvSpPr>
            <p:spPr>
              <a:xfrm rot="5400000">
                <a:off x="6566501" y="4686625"/>
                <a:ext cx="319596" cy="365760"/>
              </a:xfrm>
              <a:prstGeom prst="rect">
                <a:avLst/>
              </a:prstGeom>
              <a:no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07" name="Прямоугольник 106">
                <a:extLst>
                  <a:ext uri="{FF2B5EF4-FFF2-40B4-BE49-F238E27FC236}">
                    <a16:creationId xmlns:a16="http://schemas.microsoft.com/office/drawing/2014/main" id="{D68FD6B3-11D5-4A76-AAD2-531673E3CB33}"/>
                  </a:ext>
                </a:extLst>
              </p:cNvPr>
              <p:cNvSpPr/>
              <p:nvPr/>
            </p:nvSpPr>
            <p:spPr>
              <a:xfrm rot="5400000">
                <a:off x="6940051" y="4686625"/>
                <a:ext cx="319596" cy="365760"/>
              </a:xfrm>
              <a:prstGeom prst="rect">
                <a:avLst/>
              </a:prstGeom>
              <a:no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160" name="Прямоугольник 159">
              <a:extLst>
                <a:ext uri="{FF2B5EF4-FFF2-40B4-BE49-F238E27FC236}">
                  <a16:creationId xmlns:a16="http://schemas.microsoft.com/office/drawing/2014/main" id="{5433DB2F-815F-4472-BBDB-407E590DDA8B}"/>
                </a:ext>
              </a:extLst>
            </p:cNvPr>
            <p:cNvSpPr/>
            <p:nvPr/>
          </p:nvSpPr>
          <p:spPr>
            <a:xfrm rot="10800000">
              <a:off x="3050886" y="3429674"/>
              <a:ext cx="554013" cy="544218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61" name="Прямоугольник 160">
              <a:extLst>
                <a:ext uri="{FF2B5EF4-FFF2-40B4-BE49-F238E27FC236}">
                  <a16:creationId xmlns:a16="http://schemas.microsoft.com/office/drawing/2014/main" id="{0EF4CAA2-5E9D-48AE-B9FF-EC5BD4C3A637}"/>
                </a:ext>
              </a:extLst>
            </p:cNvPr>
            <p:cNvSpPr/>
            <p:nvPr/>
          </p:nvSpPr>
          <p:spPr>
            <a:xfrm rot="10800000">
              <a:off x="3059966" y="3977758"/>
              <a:ext cx="536603" cy="544218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62" name="Прямоугольник 161">
            <a:extLst>
              <a:ext uri="{FF2B5EF4-FFF2-40B4-BE49-F238E27FC236}">
                <a16:creationId xmlns:a16="http://schemas.microsoft.com/office/drawing/2014/main" id="{A26AE1D7-494A-42C2-ACBD-B070FD7FFE5A}"/>
              </a:ext>
            </a:extLst>
          </p:cNvPr>
          <p:cNvSpPr/>
          <p:nvPr/>
        </p:nvSpPr>
        <p:spPr>
          <a:xfrm rot="10800000">
            <a:off x="4228409" y="4563544"/>
            <a:ext cx="486510" cy="502895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5" name="TextBox 164">
            <a:extLst>
              <a:ext uri="{FF2B5EF4-FFF2-40B4-BE49-F238E27FC236}">
                <a16:creationId xmlns:a16="http://schemas.microsoft.com/office/drawing/2014/main" id="{D58413A9-AFEC-47BE-9BCA-A7C3D9E40755}"/>
              </a:ext>
            </a:extLst>
          </p:cNvPr>
          <p:cNvSpPr txBox="1"/>
          <p:nvPr/>
        </p:nvSpPr>
        <p:spPr>
          <a:xfrm>
            <a:off x="4837473" y="4424677"/>
            <a:ext cx="3987538" cy="2308324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ru-RU" b="0" i="0" dirty="0">
                <a:solidFill>
                  <a:srgbClr val="333333"/>
                </a:solidFill>
                <a:effectLst/>
                <a:latin typeface="YS Text"/>
              </a:rPr>
              <a:t> </a:t>
            </a:r>
            <a:r>
              <a:rPr lang="ru-RU" sz="2400" b="0" i="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Голова — на ножке, </a:t>
            </a:r>
          </a:p>
          <a:p>
            <a:r>
              <a:rPr lang="ru-RU" sz="2400" b="0" i="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Зелены одёжки. </a:t>
            </a:r>
          </a:p>
          <a:p>
            <a:r>
              <a:rPr lang="ru-RU" sz="2400" b="0" i="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Сколько их — не сосчитать! Может — десять, может — пять! Нарастают густо!</a:t>
            </a:r>
          </a:p>
          <a:p>
            <a:r>
              <a:rPr lang="ru-RU" sz="2400" b="0" i="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Что это?—</a:t>
            </a:r>
            <a:endParaRPr lang="ru-RU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6D6952EE-D2DC-49B9-AD9C-F356D4EC0354}"/>
              </a:ext>
            </a:extLst>
          </p:cNvPr>
          <p:cNvSpPr txBox="1"/>
          <p:nvPr/>
        </p:nvSpPr>
        <p:spPr>
          <a:xfrm>
            <a:off x="4418336" y="4829662"/>
            <a:ext cx="4572000" cy="1938992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l" fontAlgn="t"/>
            <a:r>
              <a:rPr lang="ru-RU" sz="2400" b="0" i="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Была создана давно,</a:t>
            </a:r>
          </a:p>
          <a:p>
            <a:pPr algn="l" fontAlgn="t"/>
            <a:r>
              <a:rPr lang="ru-RU" sz="2400" b="0" i="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На холсте всего полно:</a:t>
            </a:r>
          </a:p>
          <a:p>
            <a:pPr algn="l" fontAlgn="t"/>
            <a:r>
              <a:rPr lang="ru-RU" sz="2400" b="0" i="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И дом, и звезды, и машина…</a:t>
            </a:r>
          </a:p>
          <a:p>
            <a:pPr algn="l" fontAlgn="t"/>
            <a:r>
              <a:rPr lang="ru-RU" sz="2400" b="0" i="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Называется -…</a:t>
            </a:r>
            <a:br>
              <a:rPr lang="ru-RU" sz="2400" b="0" i="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400" b="0" i="0" dirty="0">
              <a:solidFill>
                <a:srgbClr val="00206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9D21F296-43D3-4C83-A2F3-C7A0E314572A}"/>
              </a:ext>
            </a:extLst>
          </p:cNvPr>
          <p:cNvSpPr txBox="1"/>
          <p:nvPr/>
        </p:nvSpPr>
        <p:spPr>
          <a:xfrm>
            <a:off x="4144375" y="5198993"/>
            <a:ext cx="4572000" cy="1569660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ru-RU" sz="2400" b="0" i="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Где расположено метро, </a:t>
            </a:r>
          </a:p>
          <a:p>
            <a:r>
              <a:rPr lang="ru-RU" sz="2400" b="0" i="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Дома, одетые в стекло, </a:t>
            </a:r>
          </a:p>
          <a:p>
            <a:r>
              <a:rPr lang="ru-RU" sz="2400" b="0" i="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И множество народа </a:t>
            </a:r>
          </a:p>
          <a:p>
            <a:r>
              <a:rPr lang="ru-RU" sz="2400" b="0" i="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 любое время года? 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403AA6A9-AAF5-4410-B072-22CDC8729709}"/>
              </a:ext>
            </a:extLst>
          </p:cNvPr>
          <p:cNvSpPr txBox="1"/>
          <p:nvPr/>
        </p:nvSpPr>
        <p:spPr>
          <a:xfrm>
            <a:off x="3793981" y="4639491"/>
            <a:ext cx="4572000" cy="2123658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ru-RU" sz="2400" b="0" i="0" dirty="0">
                <a:solidFill>
                  <a:srgbClr val="22222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Бусы красные висят, </a:t>
            </a:r>
          </a:p>
          <a:p>
            <a:r>
              <a:rPr lang="ru-RU" sz="2400" b="0" i="0" dirty="0">
                <a:solidFill>
                  <a:srgbClr val="22222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Из кустов на нас глядят.</a:t>
            </a:r>
          </a:p>
          <a:p>
            <a:r>
              <a:rPr lang="ru-RU" sz="2400" b="0" i="0" dirty="0">
                <a:solidFill>
                  <a:srgbClr val="22222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Очень любят бусы эти</a:t>
            </a:r>
          </a:p>
          <a:p>
            <a:r>
              <a:rPr lang="ru-RU" sz="2400" dirty="0">
                <a:solidFill>
                  <a:srgbClr val="2222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2400" b="0" i="0" dirty="0">
                <a:solidFill>
                  <a:srgbClr val="22222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Собирать в лукошко дети.</a:t>
            </a:r>
            <a:br>
              <a:rPr lang="ru-RU" dirty="0"/>
            </a:br>
            <a:br>
              <a:rPr lang="ru-RU" dirty="0"/>
            </a:br>
            <a:r>
              <a:rPr lang="ru-RU" dirty="0"/>
              <a:t>.</a:t>
            </a:r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F75F8E8C-6EEE-4458-9A16-CB9BA3DD3134}"/>
              </a:ext>
            </a:extLst>
          </p:cNvPr>
          <p:cNvSpPr txBox="1"/>
          <p:nvPr/>
        </p:nvSpPr>
        <p:spPr>
          <a:xfrm>
            <a:off x="3954468" y="4877263"/>
            <a:ext cx="4572000" cy="1569660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ctr"/>
            <a:r>
              <a:rPr lang="ru-RU" sz="240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sz="24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ней крестьяне проживают,</a:t>
            </a:r>
          </a:p>
          <a:p>
            <a:pPr algn="ctr"/>
            <a:r>
              <a:rPr lang="ru-RU" sz="24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Сеют, жнут, а также пашут,</a:t>
            </a:r>
          </a:p>
          <a:p>
            <a:pPr algn="ctr"/>
            <a:r>
              <a:rPr lang="ru-RU" sz="24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Избы топят все дровами,</a:t>
            </a:r>
          </a:p>
          <a:p>
            <a:pPr algn="ctr"/>
            <a:r>
              <a:rPr lang="ru-RU" sz="24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Догадались, что пред вам?</a:t>
            </a:r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8E9F5836-EE21-4833-921D-BA147D56526D}"/>
              </a:ext>
            </a:extLst>
          </p:cNvPr>
          <p:cNvSpPr txBox="1"/>
          <p:nvPr/>
        </p:nvSpPr>
        <p:spPr>
          <a:xfrm>
            <a:off x="3923663" y="5073355"/>
            <a:ext cx="4572000" cy="1569660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ru-RU" sz="2400" b="0" i="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Когда за грибами</a:t>
            </a:r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0" i="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Ты в рощу идешь,</a:t>
            </a:r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0" i="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Ее непременно</a:t>
            </a:r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0" i="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 собою берешь.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4" name="Рисунок 73">
            <a:extLst>
              <a:ext uri="{FF2B5EF4-FFF2-40B4-BE49-F238E27FC236}">
                <a16:creationId xmlns:a16="http://schemas.microsoft.com/office/drawing/2014/main" id="{103B1F36-7665-4516-AC39-634F454326C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824" y="72289"/>
            <a:ext cx="1413076" cy="1413076"/>
          </a:xfrm>
          <a:prstGeom prst="rect">
            <a:avLst/>
          </a:prstGeom>
          <a:noFill/>
          <a:ln>
            <a:noFill/>
          </a:ln>
        </p:spPr>
      </p:pic>
      <p:sp>
        <p:nvSpPr>
          <p:cNvPr id="70" name="Прямоугольник 69">
            <a:extLst>
              <a:ext uri="{FF2B5EF4-FFF2-40B4-BE49-F238E27FC236}">
                <a16:creationId xmlns:a16="http://schemas.microsoft.com/office/drawing/2014/main" id="{0A6778B3-576F-4580-AB24-17DB38230A26}"/>
              </a:ext>
            </a:extLst>
          </p:cNvPr>
          <p:cNvSpPr/>
          <p:nvPr/>
        </p:nvSpPr>
        <p:spPr>
          <a:xfrm>
            <a:off x="152859" y="142042"/>
            <a:ext cx="8857975" cy="6587231"/>
          </a:xfrm>
          <a:prstGeom prst="rect">
            <a:avLst/>
          </a:prstGeom>
          <a:noFill/>
          <a:ln w="57150"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58959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1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6" grpId="0"/>
      <p:bldP spid="145" grpId="0"/>
      <p:bldP spid="146" grpId="0"/>
      <p:bldP spid="147" grpId="0"/>
      <p:bldP spid="165" grpId="0" animBg="1"/>
      <p:bldP spid="165" grpId="1" animBg="1"/>
      <p:bldP spid="67" grpId="0" animBg="1"/>
      <p:bldP spid="67" grpId="1" animBg="1"/>
      <p:bldP spid="69" grpId="0" animBg="1"/>
      <p:bldP spid="69" grpId="1" animBg="1"/>
      <p:bldP spid="71" grpId="0" animBg="1"/>
      <p:bldP spid="71" grpId="1" animBg="1"/>
      <p:bldP spid="73" grpId="0" animBg="1"/>
      <p:bldP spid="73" grpId="1" animBg="1"/>
      <p:bldP spid="75" grpId="0" animBg="1"/>
      <p:bldP spid="75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Рисунок 4">
            <a:extLst>
              <a:ext uri="{FF2B5EF4-FFF2-40B4-BE49-F238E27FC236}">
                <a16:creationId xmlns:a16="http://schemas.microsoft.com/office/drawing/2014/main" id="{50663244-D4C4-49E4-8704-43C4BE3E60B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33" t="5791" r="45705" b="36591"/>
          <a:stretch>
            <a:fillRect/>
          </a:stretch>
        </p:blipFill>
        <p:spPr bwMode="auto">
          <a:xfrm>
            <a:off x="70794" y="0"/>
            <a:ext cx="9053513" cy="6889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5" name="TextBox 2">
            <a:extLst>
              <a:ext uri="{FF2B5EF4-FFF2-40B4-BE49-F238E27FC236}">
                <a16:creationId xmlns:a16="http://schemas.microsoft.com/office/drawing/2014/main" id="{DFC3F1C3-6FEB-49C5-8EF6-11B26A6BE49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21050" y="215900"/>
            <a:ext cx="343619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3200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Восьмое  </a:t>
            </a:r>
            <a:r>
              <a:rPr lang="ru-RU" altLang="ru-RU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3200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endParaRPr lang="ru-RU" altLang="ru-RU" sz="4800" i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76" name="TextBox 36">
            <a:extLst>
              <a:ext uri="{FF2B5EF4-FFF2-40B4-BE49-F238E27FC236}">
                <a16:creationId xmlns:a16="http://schemas.microsoft.com/office/drawing/2014/main" id="{9E0888AA-D9F8-4A98-9669-32F54447F88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47738" y="1370866"/>
            <a:ext cx="8364537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4400" i="1" dirty="0">
                <a:solidFill>
                  <a:srgbClr val="0070C0"/>
                </a:solidFill>
                <a:latin typeface="Propisi" panose="02000508030000020003" pitchFamily="2" charset="0"/>
              </a:rPr>
              <a:t> </a:t>
            </a:r>
            <a:r>
              <a:rPr lang="ru-RU" altLang="ru-RU" sz="4800" i="1" dirty="0" err="1">
                <a:solidFill>
                  <a:srgbClr val="00B050"/>
                </a:solidFill>
                <a:latin typeface="Propisi" panose="02000508030000020003" pitchFamily="2" charset="0"/>
              </a:rPr>
              <a:t>Кк</a:t>
            </a:r>
            <a:r>
              <a:rPr lang="ru-RU" altLang="ru-RU" sz="4800" i="1" dirty="0">
                <a:solidFill>
                  <a:srgbClr val="00B050"/>
                </a:solidFill>
                <a:latin typeface="Propisi" panose="02000508030000020003" pitchFamily="2" charset="0"/>
              </a:rPr>
              <a:t>  кок  </a:t>
            </a:r>
            <a:r>
              <a:rPr lang="ru-RU" altLang="ru-RU" sz="4800" i="1" dirty="0" err="1">
                <a:solidFill>
                  <a:srgbClr val="00B050"/>
                </a:solidFill>
                <a:latin typeface="Propisi" panose="02000508030000020003" pitchFamily="2" charset="0"/>
              </a:rPr>
              <a:t>кук</a:t>
            </a:r>
            <a:r>
              <a:rPr lang="ru-RU" altLang="ru-RU" sz="4800" i="1" dirty="0">
                <a:solidFill>
                  <a:srgbClr val="00B050"/>
                </a:solidFill>
                <a:latin typeface="Propisi" panose="02000508030000020003" pitchFamily="2" charset="0"/>
              </a:rPr>
              <a:t>  как  </a:t>
            </a:r>
            <a:r>
              <a:rPr lang="ru-RU" altLang="ru-RU" sz="4800" i="1" dirty="0" err="1">
                <a:solidFill>
                  <a:srgbClr val="00B050"/>
                </a:solidFill>
                <a:latin typeface="Propisi" panose="02000508030000020003" pitchFamily="2" charset="0"/>
              </a:rPr>
              <a:t>кек</a:t>
            </a:r>
            <a:r>
              <a:rPr lang="ru-RU" altLang="ru-RU" sz="4800" i="1" dirty="0">
                <a:solidFill>
                  <a:srgbClr val="00B050"/>
                </a:solidFill>
                <a:latin typeface="Propisi" panose="02000508030000020003" pitchFamily="2" charset="0"/>
              </a:rPr>
              <a:t>  </a:t>
            </a:r>
            <a:r>
              <a:rPr lang="ru-RU" altLang="ru-RU" sz="4800" i="1" dirty="0" err="1">
                <a:solidFill>
                  <a:srgbClr val="00B050"/>
                </a:solidFill>
                <a:latin typeface="Propisi" panose="02000508030000020003" pitchFamily="2" charset="0"/>
              </a:rPr>
              <a:t>кяк</a:t>
            </a:r>
            <a:r>
              <a:rPr lang="ru-RU" altLang="ru-RU" sz="4800" i="1" dirty="0">
                <a:solidFill>
                  <a:srgbClr val="00B050"/>
                </a:solidFill>
                <a:latin typeface="Propisi" panose="02000508030000020003" pitchFamily="2" charset="0"/>
              </a:rPr>
              <a:t>  </a:t>
            </a:r>
            <a:r>
              <a:rPr lang="ru-RU" altLang="ru-RU" sz="4800" i="1" dirty="0" err="1">
                <a:solidFill>
                  <a:srgbClr val="00B050"/>
                </a:solidFill>
                <a:latin typeface="Propisi" panose="02000508030000020003" pitchFamily="2" charset="0"/>
              </a:rPr>
              <a:t>кюк</a:t>
            </a:r>
            <a:r>
              <a:rPr lang="ru-RU" altLang="ru-RU" sz="4800" i="1" dirty="0">
                <a:solidFill>
                  <a:srgbClr val="00B050"/>
                </a:solidFill>
                <a:latin typeface="Propisi" panose="02000508030000020003" pitchFamily="2" charset="0"/>
              </a:rPr>
              <a:t> кик</a:t>
            </a:r>
            <a:endParaRPr lang="ru-RU" altLang="ru-RU" sz="4000" i="1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C82FDDA-50A1-489A-B392-BEEE8CEEEF7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63838" y="893763"/>
            <a:ext cx="45720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3200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Классная              работа</a:t>
            </a:r>
          </a:p>
        </p:txBody>
      </p:sp>
      <p:sp>
        <p:nvSpPr>
          <p:cNvPr id="9" name="TextBox 36">
            <a:extLst>
              <a:ext uri="{FF2B5EF4-FFF2-40B4-BE49-F238E27FC236}">
                <a16:creationId xmlns:a16="http://schemas.microsoft.com/office/drawing/2014/main" id="{6AE0389F-B4DE-4E7C-A869-A97D5FDBD08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98432" y="2706787"/>
            <a:ext cx="7974774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4400" i="1" dirty="0">
                <a:solidFill>
                  <a:srgbClr val="0070C0"/>
                </a:solidFill>
                <a:latin typeface="Propisi" panose="02000508030000020003" pitchFamily="2" charset="0"/>
              </a:rPr>
              <a:t> </a:t>
            </a:r>
            <a:r>
              <a:rPr lang="ru-RU" altLang="ru-RU" sz="3600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</a:t>
            </a:r>
            <a:r>
              <a:rPr lang="ru-RU" altLang="ru-RU" sz="36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ru-RU" altLang="ru-RU" sz="3600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пуста, к</a:t>
            </a:r>
            <a:r>
              <a:rPr lang="ru-RU" altLang="ru-RU" sz="36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ru-RU" altLang="ru-RU" sz="3600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ртина, гор</a:t>
            </a:r>
            <a:r>
              <a:rPr lang="ru-RU" altLang="ru-RU" sz="36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altLang="ru-RU" sz="3600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д, яг</a:t>
            </a:r>
            <a:r>
              <a:rPr lang="ru-RU" altLang="ru-RU" sz="36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altLang="ru-RU" sz="3600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да</a:t>
            </a:r>
            <a:r>
              <a:rPr lang="ru-RU" altLang="ru-RU" sz="4800" i="1" dirty="0">
                <a:solidFill>
                  <a:srgbClr val="002060"/>
                </a:solidFill>
                <a:latin typeface="Propisi" panose="02000508030000020003" pitchFamily="2" charset="0"/>
              </a:rPr>
              <a:t>, </a:t>
            </a:r>
            <a:r>
              <a:rPr lang="ru-RU" altLang="ru-RU" sz="4800" i="1" dirty="0">
                <a:solidFill>
                  <a:srgbClr val="00B050"/>
                </a:solidFill>
                <a:latin typeface="Propisi" panose="02000508030000020003" pitchFamily="2" charset="0"/>
              </a:rPr>
              <a:t> </a:t>
            </a:r>
            <a:endParaRPr lang="ru-RU" altLang="ru-RU" sz="4000" i="1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159632E8-6F19-4C88-A72F-D9370673C050}"/>
              </a:ext>
            </a:extLst>
          </p:cNvPr>
          <p:cNvSpPr/>
          <p:nvPr/>
        </p:nvSpPr>
        <p:spPr>
          <a:xfrm>
            <a:off x="152859" y="142042"/>
            <a:ext cx="8857975" cy="6587231"/>
          </a:xfrm>
          <a:prstGeom prst="rect">
            <a:avLst/>
          </a:prstGeom>
          <a:noFill/>
          <a:ln w="57150"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TextBox 36">
            <a:extLst>
              <a:ext uri="{FF2B5EF4-FFF2-40B4-BE49-F238E27FC236}">
                <a16:creationId xmlns:a16="http://schemas.microsoft.com/office/drawing/2014/main" id="{77005F10-5D04-4032-B9A3-26C6D8A584B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71457" y="3410879"/>
            <a:ext cx="7974774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4400" i="1" dirty="0">
                <a:solidFill>
                  <a:srgbClr val="0070C0"/>
                </a:solidFill>
                <a:latin typeface="Propisi" panose="02000508030000020003" pitchFamily="2" charset="0"/>
              </a:rPr>
              <a:t> </a:t>
            </a:r>
            <a:r>
              <a:rPr lang="ru-RU" altLang="ru-RU" sz="3600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  <a:r>
              <a:rPr lang="ru-RU" altLang="ru-RU" sz="36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  <a:r>
              <a:rPr lang="ru-RU" altLang="ru-RU" sz="3600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ревня, к</a:t>
            </a:r>
            <a:r>
              <a:rPr lang="ru-RU" altLang="ru-RU" sz="36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altLang="ru-RU" sz="3600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рзина</a:t>
            </a:r>
            <a:endParaRPr lang="ru-RU" altLang="ru-RU" sz="4000" i="1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F0F67871-2960-49D3-8C16-23C01D855BD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1028" y="4938187"/>
            <a:ext cx="2260839" cy="150810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1173193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8" grpId="0"/>
    </p:bldLst>
  </p:timing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1032</TotalTime>
  <Words>1134</Words>
  <Application>Microsoft Office PowerPoint</Application>
  <PresentationFormat>Экран (4:3)</PresentationFormat>
  <Paragraphs>351</Paragraphs>
  <Slides>34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34</vt:i4>
      </vt:variant>
    </vt:vector>
  </HeadingPairs>
  <TitlesOfParts>
    <vt:vector size="41" baseType="lpstr">
      <vt:lpstr>Arial</vt:lpstr>
      <vt:lpstr>Calibri</vt:lpstr>
      <vt:lpstr>Calibri Light</vt:lpstr>
      <vt:lpstr>Propisi</vt:lpstr>
      <vt:lpstr>Times New Roman</vt:lpstr>
      <vt:lpstr>YS Text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MAGICBOOK14256SPA</dc:creator>
  <cp:lastModifiedBy>MAGICBOOK14256SPA</cp:lastModifiedBy>
  <cp:revision>9</cp:revision>
  <dcterms:created xsi:type="dcterms:W3CDTF">2021-11-01T13:11:21Z</dcterms:created>
  <dcterms:modified xsi:type="dcterms:W3CDTF">2021-11-03T14:59:05Z</dcterms:modified>
</cp:coreProperties>
</file>