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74" r:id="rId5"/>
    <p:sldId id="259" r:id="rId6"/>
    <p:sldId id="272" r:id="rId7"/>
    <p:sldId id="263" r:id="rId8"/>
    <p:sldId id="262" r:id="rId9"/>
    <p:sldId id="261" r:id="rId10"/>
    <p:sldId id="260" r:id="rId11"/>
    <p:sldId id="269" r:id="rId12"/>
    <p:sldId id="268" r:id="rId13"/>
    <p:sldId id="267" r:id="rId14"/>
    <p:sldId id="275" r:id="rId15"/>
    <p:sldId id="271" r:id="rId16"/>
    <p:sldId id="276" r:id="rId17"/>
    <p:sldId id="270" r:id="rId18"/>
    <p:sldId id="273" r:id="rId1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8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ЭФУ 2020-2021 учебный 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</c:v>
                </c:pt>
                <c:pt idx="1">
                  <c:v>2 четверть</c:v>
                </c:pt>
                <c:pt idx="2">
                  <c:v>качественная успеваемость 1 четверть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3C-4158-97D9-66277FF6A27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</c:v>
                </c:pt>
                <c:pt idx="1">
                  <c:v>2 четверть</c:v>
                </c:pt>
                <c:pt idx="2">
                  <c:v>качественная успеваемость 1 четверть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13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3C-4158-97D9-66277FF6A27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</c:v>
                </c:pt>
                <c:pt idx="1">
                  <c:v>2 четверть</c:v>
                </c:pt>
                <c:pt idx="2">
                  <c:v>качественная успеваемость 1 четверть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16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3C-4158-97D9-66277FF6A27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</c:v>
                </c:pt>
                <c:pt idx="1">
                  <c:v>2 четверть</c:v>
                </c:pt>
                <c:pt idx="2">
                  <c:v>качественная успеваемость 1 четверть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D3C-4158-97D9-66277FF6A27E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</c:v>
                </c:pt>
                <c:pt idx="1">
                  <c:v>2 четверть</c:v>
                </c:pt>
                <c:pt idx="2">
                  <c:v>качественная успеваемость 1 четверть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2">
                  <c:v>51.5</c:v>
                </c:pt>
                <c:pt idx="3">
                  <c:v>63.6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D3C-4158-97D9-66277FF6A2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0078783"/>
        <c:axId val="340085439"/>
      </c:barChart>
      <c:catAx>
        <c:axId val="340078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0085439"/>
        <c:crosses val="autoZero"/>
        <c:auto val="1"/>
        <c:lblAlgn val="ctr"/>
        <c:lblOffset val="100"/>
        <c:noMultiLvlLbl val="0"/>
      </c:catAx>
      <c:valAx>
        <c:axId val="3400854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00787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Успеваемость за 2019-2020 учебный 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2501804461942259E-2"/>
          <c:y val="2.4882874015748031E-2"/>
          <c:w val="0.92416486220472438"/>
          <c:h val="0.631828248031496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 </c:v>
                </c:pt>
                <c:pt idx="1">
                  <c:v>2 четверть </c:v>
                </c:pt>
                <c:pt idx="2">
                  <c:v>качественная успеваемость 1 четверть 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25-4671-AABB-2891CD715FF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 </c:v>
                </c:pt>
                <c:pt idx="1">
                  <c:v>2 четверть </c:v>
                </c:pt>
                <c:pt idx="2">
                  <c:v>качественная успеваемость 1 четверть 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25-4671-AABB-2891CD715FF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 </c:v>
                </c:pt>
                <c:pt idx="1">
                  <c:v>2 четверть </c:v>
                </c:pt>
                <c:pt idx="2">
                  <c:v>качественная успеваемость 1 четверть 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15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25-4671-AABB-2891CD715FF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 </c:v>
                </c:pt>
                <c:pt idx="1">
                  <c:v>2 четверть </c:v>
                </c:pt>
                <c:pt idx="2">
                  <c:v>качественная успеваемость 1 четверть 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F25-4671-AABB-2891CD715FF6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четверть </c:v>
                </c:pt>
                <c:pt idx="1">
                  <c:v>2 четверть </c:v>
                </c:pt>
                <c:pt idx="2">
                  <c:v>качественная успеваемость 1 четверть </c:v>
                </c:pt>
                <c:pt idx="3">
                  <c:v>качественная успеваемость 2 четверть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2">
                  <c:v>51.6</c:v>
                </c:pt>
                <c:pt idx="3">
                  <c:v>48.4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F25-4671-AABB-2891CD715F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1879055"/>
        <c:axId val="671890287"/>
      </c:barChart>
      <c:catAx>
        <c:axId val="6718790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1890287"/>
        <c:crosses val="autoZero"/>
        <c:auto val="1"/>
        <c:lblAlgn val="ctr"/>
        <c:lblOffset val="100"/>
        <c:noMultiLvlLbl val="0"/>
      </c:catAx>
      <c:valAx>
        <c:axId val="6718902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18790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качественной успеваемости 2019-2020 и 2020-2021 учебных годов  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2019-2020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1 четверть </c:v>
                </c:pt>
                <c:pt idx="1">
                  <c:v>2 четверть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51.6</c:v>
                </c:pt>
                <c:pt idx="1">
                  <c:v>48.4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C4-46BE-B4AC-510D48402F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2020-2021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1 четверть </c:v>
                </c:pt>
                <c:pt idx="1">
                  <c:v>2 четверть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51.5</c:v>
                </c:pt>
                <c:pt idx="1">
                  <c:v>63.6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C4-46BE-B4AC-510D48402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9265519"/>
        <c:axId val="469287983"/>
      </c:barChart>
      <c:catAx>
        <c:axId val="4692655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9287983"/>
        <c:crosses val="autoZero"/>
        <c:auto val="1"/>
        <c:lblAlgn val="ctr"/>
        <c:lblOffset val="100"/>
        <c:noMultiLvlLbl val="0"/>
      </c:catAx>
      <c:valAx>
        <c:axId val="469287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92655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 Side Corner Rectangle 1"/>
          <p:cNvSpPr/>
          <p:nvPr/>
        </p:nvSpPr>
        <p:spPr>
          <a:xfrm rot="10800000">
            <a:off x="2843808" y="332656"/>
            <a:ext cx="5832648" cy="3672408"/>
          </a:xfrm>
          <a:prstGeom prst="round2SameRect">
            <a:avLst>
              <a:gd name="adj1" fmla="val 14350"/>
              <a:gd name="adj2" fmla="val 0"/>
            </a:avLst>
          </a:prstGeom>
          <a:solidFill>
            <a:schemeClr val="accent6">
              <a:lumMod val="7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915816" y="836712"/>
            <a:ext cx="57606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3200" b="1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Электронная форма учебника – как эффективный ресурс организации современного урока </a:t>
            </a:r>
            <a:endParaRPr lang="en-US" altLang="ko-KR" sz="3200" b="1" dirty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067944" y="3436973"/>
            <a:ext cx="3384376" cy="174125"/>
            <a:chOff x="899592" y="1359873"/>
            <a:chExt cx="3168352" cy="144016"/>
          </a:xfrm>
        </p:grpSpPr>
        <p:sp>
          <p:nvSpPr>
            <p:cNvPr id="3" name="Rectangle 2"/>
            <p:cNvSpPr/>
            <p:nvPr/>
          </p:nvSpPr>
          <p:spPr>
            <a:xfrm>
              <a:off x="2430865" y="1359873"/>
              <a:ext cx="144016" cy="14401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/>
            <p:cNvSpPr/>
            <p:nvPr/>
          </p:nvSpPr>
          <p:spPr>
            <a:xfrm rot="2700000">
              <a:off x="2430865" y="1359873"/>
              <a:ext cx="144016" cy="14401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2771800" y="1408806"/>
              <a:ext cx="1296144" cy="46150"/>
              <a:chOff x="2771800" y="1410205"/>
              <a:chExt cx="1296144" cy="46150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2771800" y="1410205"/>
                <a:ext cx="129614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2771800" y="1456355"/>
                <a:ext cx="9277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/>
            <p:cNvGrpSpPr/>
            <p:nvPr/>
          </p:nvGrpSpPr>
          <p:grpSpPr>
            <a:xfrm flipH="1">
              <a:off x="899592" y="1408806"/>
              <a:ext cx="1296144" cy="46150"/>
              <a:chOff x="2771800" y="1410205"/>
              <a:chExt cx="1296144" cy="46150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>
                <a:off x="2771800" y="1410205"/>
                <a:ext cx="129614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2771800" y="1456355"/>
                <a:ext cx="9277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0F20D06-FF6A-4ECE-AAF4-A670002C16E5}"/>
              </a:ext>
            </a:extLst>
          </p:cNvPr>
          <p:cNvSpPr/>
          <p:nvPr/>
        </p:nvSpPr>
        <p:spPr>
          <a:xfrm>
            <a:off x="5488465" y="4653136"/>
            <a:ext cx="3476023" cy="1569660"/>
          </a:xfrm>
          <a:prstGeom prst="roundRect">
            <a:avLst/>
          </a:prstGeom>
          <a:ln>
            <a:noFill/>
          </a:ln>
          <a:effectLst>
            <a:glow rad="127000">
              <a:schemeClr val="accent1">
                <a:alpha val="1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08550E-093D-4625-8F33-5AF3C9FAC920}"/>
              </a:ext>
            </a:extLst>
          </p:cNvPr>
          <p:cNvSpPr txBox="1"/>
          <p:nvPr/>
        </p:nvSpPr>
        <p:spPr>
          <a:xfrm>
            <a:off x="5580113" y="4941168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Казначеев О.О.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 и химии 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 4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8640"/>
            <a:ext cx="6563072" cy="5804049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иллюстрации</a:t>
            </a:r>
          </a:p>
          <a:p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E904291-6067-419B-989E-91BFF0122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80728"/>
            <a:ext cx="6493289" cy="487181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17640BB-1924-4648-AA38-8C102144B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675" y="980728"/>
            <a:ext cx="7243865" cy="509813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D81975-E8AA-4BCA-8CB2-08D2DEC4DC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582" y="1412776"/>
            <a:ext cx="7403958" cy="466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7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134072" y="260648"/>
            <a:ext cx="6563072" cy="460648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материалы</a:t>
            </a:r>
            <a:endParaRPr lang="en-US" altLang="ko-K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836712"/>
            <a:ext cx="6563072" cy="5155977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Аудиоматериалы с заданием;</a:t>
            </a:r>
          </a:p>
          <a:p>
            <a:pPr marL="342900" indent="-34290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задания</a:t>
            </a:r>
          </a:p>
          <a:p>
            <a:endParaRPr lang="ru-RU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323AC8-D124-4D9F-A2FF-35817F49B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37" y="2492896"/>
            <a:ext cx="6609469" cy="24482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F9C6D9-8376-471C-AF49-8FB250FBA0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072" y="1971312"/>
            <a:ext cx="6683981" cy="401866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C853CDB-C4AE-47AC-8FAE-4DA5F7A600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006" y="1750092"/>
            <a:ext cx="7106586" cy="423988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248585-3D34-4DC8-97AA-33C89BDC07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15" y="1683384"/>
            <a:ext cx="7106586" cy="442472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C465738-C815-415D-9B84-B975B014DD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153" y="1682643"/>
            <a:ext cx="7143701" cy="442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404664"/>
            <a:ext cx="6563072" cy="5588025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 (самостоятельная работа)</a:t>
            </a:r>
          </a:p>
          <a:p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E51F12-F8E3-44CB-AEE9-FEA966526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93" y="1556792"/>
            <a:ext cx="6841151" cy="42290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070ED3A-378A-4013-8798-66A1B397D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556792"/>
            <a:ext cx="6563072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9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05B120-8D58-4CEF-80C1-BEE81A7F6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672" y="116632"/>
            <a:ext cx="7524328" cy="103671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результативности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ЭФУ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9F983C6C-21F9-4C6D-BEFB-01ACF22F5B9D}"/>
              </a:ext>
            </a:extLst>
          </p:cNvPr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672078129"/>
              </p:ext>
            </p:extLst>
          </p:nvPr>
        </p:nvGraphicFramePr>
        <p:xfrm>
          <a:off x="1835150" y="1412875"/>
          <a:ext cx="6862763" cy="4579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324B15B-3B1F-439C-86F0-912FB7CBB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623" y="1406215"/>
            <a:ext cx="7210425" cy="5105400"/>
          </a:xfrm>
          <a:prstGeom prst="rect">
            <a:avLst/>
          </a:prstGeom>
        </p:spPr>
      </p:pic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id="{ADC36727-4AEA-4F32-B1FD-798C20D3C6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3645569"/>
              </p:ext>
            </p:extLst>
          </p:nvPr>
        </p:nvGraphicFramePr>
        <p:xfrm>
          <a:off x="2123728" y="155679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1BC9B04-75FB-4BA6-AEA0-10D2684ED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622" y="1406215"/>
            <a:ext cx="7210425" cy="5105400"/>
          </a:xfrm>
          <a:prstGeom prst="rect">
            <a:avLst/>
          </a:prstGeom>
        </p:spPr>
      </p:pic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id="{B620692C-69C1-46F0-AE83-90741B0BDB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3052179"/>
              </p:ext>
            </p:extLst>
          </p:nvPr>
        </p:nvGraphicFramePr>
        <p:xfrm>
          <a:off x="2483768" y="155679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4184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Graphic spid="20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116632"/>
            <a:ext cx="7524328" cy="1152128"/>
          </a:xfrm>
        </p:spPr>
        <p:txBody>
          <a:bodyPr/>
          <a:lstStyle/>
          <a:p>
            <a:r>
              <a:rPr lang="en-US" altLang="ko-KR" dirty="0"/>
              <a:t> </a:t>
            </a:r>
            <a:r>
              <a:rPr lang="ru-RU" altLang="ko-K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формирования УУД при использовании ЭФУ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412776"/>
            <a:ext cx="6563072" cy="4579913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ru-RU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Предметные; </a:t>
            </a:r>
          </a:p>
          <a:p>
            <a:pPr marL="285750" indent="-285750">
              <a:buFontTx/>
              <a:buChar char="-"/>
            </a:pPr>
            <a:r>
              <a:rPr lang="ru-RU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Личностные;</a:t>
            </a:r>
          </a:p>
          <a:p>
            <a:pPr marL="285750" indent="-285750">
              <a:buFontTx/>
              <a:buChar char="-"/>
            </a:pPr>
            <a:r>
              <a:rPr lang="ru-RU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Коммуникативные;</a:t>
            </a:r>
          </a:p>
          <a:p>
            <a:pPr marL="285750" indent="-285750">
              <a:buFontTx/>
              <a:buChar char="-"/>
            </a:pPr>
            <a:r>
              <a:rPr lang="ru-RU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Познавательные; </a:t>
            </a:r>
          </a:p>
          <a:p>
            <a:pPr marL="285750" indent="-285750">
              <a:buFontTx/>
              <a:buChar char="-"/>
            </a:pPr>
            <a:r>
              <a:rPr lang="ru-RU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Регулятивные. </a:t>
            </a:r>
            <a:endParaRPr lang="ko-KR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514E0B-BC23-4ED5-ADDA-3A764A5D0D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3" y="1412776"/>
            <a:ext cx="5568618" cy="41764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32E144-677D-4E45-A569-0BDF0580C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988840"/>
            <a:ext cx="6109799" cy="45799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637AD18-1489-485E-9E81-75EAD403E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12776"/>
            <a:ext cx="7333935" cy="525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4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D19D9-F0F9-4DA1-85AF-BE21BF76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МНЕ ПОМОГЛА ЭФУ…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E85DB0E-DD70-4FC1-9CF0-840F0DD5BF30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76177"/>
            <a:ext cx="4112304" cy="5328592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56345C-3052-4BAA-B101-1B6486A375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065745"/>
            <a:ext cx="4112304" cy="53285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532BE9-1925-4D85-B9C9-03B41E6140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882" y="1072408"/>
            <a:ext cx="4015318" cy="532859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17FE564-9412-46C5-876A-3599402142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124" y="1082840"/>
            <a:ext cx="4095174" cy="532482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F8529C-CFCE-4E97-8FAB-4DD381540B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42415"/>
            <a:ext cx="7089609" cy="536524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1BD6DF1-705F-4903-A918-76E496FABD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7" y="1065745"/>
            <a:ext cx="7089609" cy="537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40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r>
              <a:rPr lang="ru-RU" altLang="ko-K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196752"/>
            <a:ext cx="6563072" cy="4795937"/>
          </a:xfrm>
        </p:spPr>
        <p:txBody>
          <a:bodyPr/>
          <a:lstStyle/>
          <a:p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ЭФУ – это копия печатного учебника с дополнительными инструментами; </a:t>
            </a:r>
          </a:p>
          <a:p>
            <a:endParaRPr lang="ru-RU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ЭФУ имеет большое количество возможностей по сравнению с ЭВУ;</a:t>
            </a:r>
          </a:p>
          <a:p>
            <a:endParaRPr lang="ru-RU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ЭФУ имеет такие ценности как компактность, удобство использования, разные дополнительные инструменты и ресурсы;</a:t>
            </a:r>
          </a:p>
          <a:p>
            <a:endParaRPr lang="ru-RU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ЭФУ отвечает требованиям нынешнего поколения.</a:t>
            </a:r>
          </a:p>
          <a:p>
            <a:endParaRPr lang="ru-RU" altLang="ko-KR" dirty="0">
              <a:latin typeface="Arial" pitchFamily="34" charset="0"/>
              <a:cs typeface="Arial" pitchFamily="34" charset="0"/>
            </a:endParaRPr>
          </a:p>
          <a:p>
            <a:endParaRPr lang="ru-RU" altLang="ko-KR" dirty="0">
              <a:latin typeface="Arial" pitchFamily="34" charset="0"/>
              <a:cs typeface="Arial" pitchFamily="34" charset="0"/>
            </a:endParaRPr>
          </a:p>
          <a:p>
            <a:endParaRPr lang="ru-RU" altLang="ko-KR" dirty="0">
              <a:latin typeface="Arial" pitchFamily="34" charset="0"/>
              <a:cs typeface="Arial" pitchFamily="34" charset="0"/>
            </a:endParaRPr>
          </a:p>
          <a:p>
            <a:endParaRPr lang="ru-RU" altLang="ko-KR" dirty="0">
              <a:latin typeface="Arial" pitchFamily="34" charset="0"/>
              <a:cs typeface="Arial" pitchFamily="34" charset="0"/>
            </a:endParaRP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66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5AE5B5CC-74A6-45F5-AE5F-A93043FDB8B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620688"/>
            <a:ext cx="9036496" cy="5444009"/>
          </a:xfrm>
        </p:spPr>
        <p:txBody>
          <a:bodyPr>
            <a:scene3d>
              <a:camera prst="orthographicFront"/>
              <a:lightRig rig="sunset" dir="t"/>
            </a:scene3d>
            <a:sp3d extrusionH="57150" contourW="12700" prstMaterial="matte">
              <a:bevelT w="38100" h="38100" prst="angle"/>
              <a:bevelB w="38100" h="38100"/>
              <a:extrusionClr>
                <a:srgbClr val="FF0000"/>
              </a:extrusionClr>
              <a:contourClr>
                <a:srgbClr val="FFC000"/>
              </a:contourClr>
            </a:sp3d>
          </a:bodyPr>
          <a:lstStyle/>
          <a:p>
            <a:pPr algn="ctr"/>
            <a:endParaRPr lang="ru-RU" sz="3600" b="1" dirty="0">
              <a:effectLst>
                <a:outerShdw sx="27000" sy="27000" algn="ctr" rotWithShape="0">
                  <a:srgbClr val="000000">
                    <a:alpha val="0"/>
                  </a:srgbClr>
                </a:outerShdw>
                <a:reflection stA="0" endPos="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effectLst>
                <a:outerShdw sx="27000" sy="27000" algn="ctr" rotWithShape="0">
                  <a:srgbClr val="000000">
                    <a:alpha val="0"/>
                  </a:srgbClr>
                </a:outerShdw>
                <a:reflection stA="0" endPos="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>
                <a:effectLst>
                  <a:outerShdw sx="27000" sy="27000" algn="ctr" rotWithShape="0">
                    <a:srgbClr val="000000">
                      <a:alpha val="0"/>
                    </a:srgbClr>
                  </a:outerShdw>
                  <a:reflection stA="0" endPos="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</a:p>
        </p:txBody>
      </p:sp>
    </p:spTree>
    <p:extLst>
      <p:ext uri="{BB962C8B-B14F-4D97-AF65-F5344CB8AC3E}">
        <p14:creationId xmlns:p14="http://schemas.microsoft.com/office/powerpoint/2010/main" val="4000277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r>
              <a:rPr lang="ru-RU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820688"/>
          </a:xfrm>
        </p:spPr>
        <p:txBody>
          <a:bodyPr/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повышение интереса использования ЭФУ среди педагогического сообщества.</a:t>
            </a:r>
            <a:endParaRPr lang="en-US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DA788C-8662-47D7-96B2-014ADEE77E11}"/>
              </a:ext>
            </a:extLst>
          </p:cNvPr>
          <p:cNvSpPr txBox="1"/>
          <p:nvPr/>
        </p:nvSpPr>
        <p:spPr>
          <a:xfrm>
            <a:off x="457200" y="2708920"/>
            <a:ext cx="7704856" cy="7257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Задачи: 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altLang="ko-KR" sz="20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рассмотреть, что такое ЭФУ;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altLang="ko-KR" sz="20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срав</a:t>
            </a:r>
            <a:r>
              <a:rPr kumimoji="0" lang="ru-RU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нить ЭФУ с ПФУ; 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altLang="ko-KR" sz="20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из</a:t>
            </a:r>
            <a:r>
              <a:rPr kumimoji="0" lang="ru-RU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учить ценности ЭФУ;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altLang="ko-KR" sz="20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рассмотреть современные возможности организации урока при помощи ЭФУ и ЭОР.</a:t>
            </a:r>
          </a:p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altLang="ko-KR" sz="28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Встречаемая аббревиатура</a:t>
            </a:r>
            <a:endParaRPr lang="ru-RU" altLang="ko-KR" sz="2000" b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altLang="ko-KR" sz="16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ЭФУ – электронная форма учебников;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altLang="ko-KR" sz="16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ПФУ – печатная форма учебников;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altLang="ko-KR" sz="16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ЭВУ – электронная версия учебников;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altLang="ko-KR" sz="16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ЭОР – электронно-образовательные ресурсы.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altLang="ko-KR" sz="1600" b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altLang="ko-KR" sz="2000" b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627B2E-0D57-454B-B8C9-43D19EE59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с ЭФУ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E21803-EF34-4370-8D01-4DF23F6232D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7544" y="1412776"/>
            <a:ext cx="8229600" cy="4824536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с ЭФУ на уроке необходимо учитывать требования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СанПиН к продолжительности непрерывной работы с электронным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носителем и к чередованию форм и видов деятельности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возрастными особенностями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(СанПиН 2.4.2.2821–10, пункт 10.18).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непрерывная продолжительность использования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компьютеров с жидкокристаллическим монитором на уроках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составляет: 1–2 класс – 20 минут, 3–4 класс – 25 минут, 5–6 класс – 30 минут, 7–11 класс – 35 минут.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непрерывная продолжительность различных видов учебной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обучающихся не должна превышать: 1–4 класс – 7–10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минут, 5–11 класс – 10–15 минут.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3872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188640"/>
            <a:ext cx="7524328" cy="1152128"/>
          </a:xfrm>
        </p:spPr>
        <p:txBody>
          <a:bodyPr/>
          <a:lstStyle/>
          <a:p>
            <a:r>
              <a:rPr lang="en-US" altLang="ko-KR" dirty="0"/>
              <a:t> </a:t>
            </a:r>
            <a:r>
              <a:rPr lang="ru-RU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учебников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3068960"/>
            <a:ext cx="6563072" cy="3456384"/>
          </a:xfrm>
        </p:spPr>
        <p:txBody>
          <a:bodyPr/>
          <a:lstStyle/>
          <a:p>
            <a:endParaRPr lang="ru-RU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B8BE97DA-BF08-4B0C-9273-6E18F1166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648072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Электронная версия учебника «ЭВУ»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592AB68-37E8-4461-9A38-757912F03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07219"/>
            <a:ext cx="7067550" cy="141922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2061F1-99C8-4D43-9D44-B722832394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876" y="2351704"/>
            <a:ext cx="7043463" cy="303319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AAD036D-06B1-47B9-B277-C876FC1992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320" y="1198412"/>
            <a:ext cx="7348214" cy="45339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C9A125C-6412-4A9D-91D0-36567E96C9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049" y="2231307"/>
            <a:ext cx="7283574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F6E0790A-1CB1-4C9B-A70C-020D606936CF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088435"/>
            <a:ext cx="6564313" cy="4149317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5E24EB-C634-488C-B1D0-137F06BC4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065997"/>
            <a:ext cx="6564313" cy="414931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08DFAD8-1BFB-474F-9D8A-27DE99154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81963"/>
            <a:ext cx="7128792" cy="51113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18F830-627F-4DFA-83D5-7CA203124E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8640"/>
            <a:ext cx="6953214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116632"/>
            <a:ext cx="7524328" cy="952882"/>
          </a:xfrm>
        </p:spPr>
        <p:txBody>
          <a:bodyPr/>
          <a:lstStyle/>
          <a:p>
            <a:r>
              <a:rPr lang="en-US" altLang="ko-KR" dirty="0"/>
              <a:t> </a:t>
            </a:r>
            <a:r>
              <a:rPr lang="ru-RU" altLang="ko-K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возможности на уроках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ko-K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ресурсы </a:t>
            </a:r>
            <a:endParaRPr lang="en-US" altLang="ko-K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текст</a:t>
            </a:r>
          </a:p>
          <a:p>
            <a:r>
              <a:rPr lang="ru-RU" altLang="ko-KR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buFontTx/>
              <a:buChar char="-"/>
            </a:pP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1E3A35-8C83-4740-B386-B090962463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276872"/>
            <a:ext cx="7056784" cy="42484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0066F-AD81-4F48-BEC5-859394CC5F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158" y="2276872"/>
            <a:ext cx="7079168" cy="430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31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260648"/>
            <a:ext cx="6563072" cy="5732041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решения задач;</a:t>
            </a:r>
          </a:p>
          <a:p>
            <a:pPr marL="342900" indent="-34290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Аудиоматериалы;</a:t>
            </a:r>
          </a:p>
          <a:p>
            <a:pPr marL="342900" indent="-34290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Видеоматериалы </a:t>
            </a:r>
          </a:p>
          <a:p>
            <a:endParaRPr lang="ru-RU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65DE9A4-6F1C-47F4-9285-75F11D5DBC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84920"/>
            <a:ext cx="6624736" cy="521243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EFA2CB7-8BD9-4488-AC11-C074C538E5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072" y="1877433"/>
            <a:ext cx="6624736" cy="4719919"/>
          </a:xfrm>
          <a:prstGeom prst="rect">
            <a:avLst/>
          </a:prstGeom>
        </p:spPr>
      </p:pic>
      <p:pic>
        <p:nvPicPr>
          <p:cNvPr id="11" name="video_1874_32_01_">
            <a:hlinkClick r:id="" action="ppaction://media"/>
            <a:extLst>
              <a:ext uri="{FF2B5EF4-FFF2-40B4-BE49-F238E27FC236}">
                <a16:creationId xmlns:a16="http://schemas.microsoft.com/office/drawing/2014/main" id="{E559723E-6F85-4C66-AA7E-1B58AE075C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59464" y="2420888"/>
            <a:ext cx="4573951" cy="343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23728" y="260648"/>
            <a:ext cx="6635080" cy="5732041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Изображения </a:t>
            </a:r>
          </a:p>
          <a:p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70459A-D81A-4D50-9D1A-73CF5E80E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01023"/>
            <a:ext cx="6048672" cy="48672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5D37FB3-77EA-4608-92DF-A4F644EC3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182" y="1101024"/>
            <a:ext cx="6804248" cy="499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99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88640"/>
            <a:ext cx="6563072" cy="5804049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Карты;</a:t>
            </a:r>
          </a:p>
          <a:p>
            <a:pPr marL="285750" indent="-285750">
              <a:buFontTx/>
              <a:buChar char="-"/>
            </a:pPr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Схемы, диаграммы, графики, таблицы</a:t>
            </a:r>
          </a:p>
          <a:p>
            <a:r>
              <a:rPr lang="ru-RU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632805-6B46-47E5-806A-82A645975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90625"/>
            <a:ext cx="6480720" cy="480206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F977011-403A-4252-A651-0C9BFC150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3" y="1052736"/>
            <a:ext cx="6979121" cy="524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2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340</Words>
  <Application>Microsoft Office PowerPoint</Application>
  <PresentationFormat>Экран (4:3)</PresentationFormat>
  <Paragraphs>83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맑은 고딕</vt:lpstr>
      <vt:lpstr>Arial</vt:lpstr>
      <vt:lpstr>Calibri</vt:lpstr>
      <vt:lpstr>Times New Roman</vt:lpstr>
      <vt:lpstr>Wingdings</vt:lpstr>
      <vt:lpstr>Office Theme</vt:lpstr>
      <vt:lpstr>Custom Design</vt:lpstr>
      <vt:lpstr>Презентация PowerPoint</vt:lpstr>
      <vt:lpstr> Цель и задачи</vt:lpstr>
      <vt:lpstr>Организация работы с ЭФУ</vt:lpstr>
      <vt:lpstr> Виды учебников </vt:lpstr>
      <vt:lpstr>Презентация PowerPoint</vt:lpstr>
      <vt:lpstr> Новые возможности на уроках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Оценка результативности  использования ЭФУ</vt:lpstr>
      <vt:lpstr> Результаты формирования УУД при использовании ЭФУ</vt:lpstr>
      <vt:lpstr>КАК МНЕ ПОМОГЛА ЭФУ…</vt:lpstr>
      <vt:lpstr> Выводы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олег казначеев</cp:lastModifiedBy>
  <cp:revision>65</cp:revision>
  <dcterms:created xsi:type="dcterms:W3CDTF">2014-04-01T16:35:38Z</dcterms:created>
  <dcterms:modified xsi:type="dcterms:W3CDTF">2021-01-23T11:13:11Z</dcterms:modified>
</cp:coreProperties>
</file>