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59" r:id="rId14"/>
    <p:sldId id="260" r:id="rId15"/>
    <p:sldId id="272" r:id="rId16"/>
    <p:sldId id="273" r:id="rId17"/>
    <p:sldId id="275" r:id="rId18"/>
    <p:sldId id="274" r:id="rId19"/>
    <p:sldId id="261" r:id="rId20"/>
    <p:sldId id="285" r:id="rId21"/>
    <p:sldId id="284" r:id="rId22"/>
    <p:sldId id="283" r:id="rId23"/>
    <p:sldId id="282" r:id="rId24"/>
    <p:sldId id="281" r:id="rId25"/>
    <p:sldId id="280" r:id="rId26"/>
    <p:sldId id="279" r:id="rId27"/>
    <p:sldId id="278" r:id="rId28"/>
    <p:sldId id="277" r:id="rId29"/>
    <p:sldId id="276" r:id="rId30"/>
    <p:sldId id="286" r:id="rId31"/>
    <p:sldId id="291" r:id="rId32"/>
    <p:sldId id="290" r:id="rId33"/>
    <p:sldId id="289" r:id="rId34"/>
    <p:sldId id="292" r:id="rId35"/>
    <p:sldId id="288" r:id="rId36"/>
    <p:sldId id="293" r:id="rId37"/>
    <p:sldId id="287" r:id="rId38"/>
    <p:sldId id="294" r:id="rId39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9FE09-723B-468F-A456-EABB590DD146}" type="datetimeFigureOut">
              <a:rPr lang="ru-RU"/>
              <a:pPr>
                <a:defRPr/>
              </a:pPr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E8A35-BD16-4614-AAE1-F89B356597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84803-D106-4046-A4E1-49E9FFF66C48}" type="datetimeFigureOut">
              <a:rPr lang="ru-RU"/>
              <a:pPr>
                <a:defRPr/>
              </a:pPr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7A611-E222-404D-9802-F68B9F24B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90A61-9740-4504-AEFE-DCA16D853770}" type="datetimeFigureOut">
              <a:rPr lang="ru-RU"/>
              <a:pPr>
                <a:defRPr/>
              </a:pPr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A4A6D-0066-4ED4-B179-1A2E512224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1245-08C5-48ED-9A1E-A7EC0DB2F0A2}" type="datetimeFigureOut">
              <a:rPr lang="ru-RU"/>
              <a:pPr>
                <a:defRPr/>
              </a:pPr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A641A-9F84-4C71-B8EF-EB92A6603E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BFAB1-9BDD-458E-B383-63E7EDE219CC}" type="datetimeFigureOut">
              <a:rPr lang="ru-RU"/>
              <a:pPr>
                <a:defRPr/>
              </a:pPr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F7B11-7FA7-456D-9C5A-FAB1584D4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C739F-CDC6-4EF5-83E7-8AD939C8A8E5}" type="datetimeFigureOut">
              <a:rPr lang="ru-RU"/>
              <a:pPr>
                <a:defRPr/>
              </a:pPr>
              <a:t>15.01.2024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BC314-6BEB-4DBC-B23D-31C37FE794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7149E-138D-48B6-A7C9-4ED29BA7A2E2}" type="datetimeFigureOut">
              <a:rPr lang="ru-RU"/>
              <a:pPr>
                <a:defRPr/>
              </a:pPr>
              <a:t>15.01.2024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745D1-A1FF-45BF-8560-F0D55E3E57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A763D-57E9-4F60-909A-05232DB0DD51}" type="datetimeFigureOut">
              <a:rPr lang="ru-RU"/>
              <a:pPr>
                <a:defRPr/>
              </a:pPr>
              <a:t>15.01.2024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C2FB8-8413-441D-B952-B5B643566C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A4B2D-F061-4113-BA70-514447C18C27}" type="datetimeFigureOut">
              <a:rPr lang="ru-RU"/>
              <a:pPr>
                <a:defRPr/>
              </a:pPr>
              <a:t>15.01.2024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E3A82-BDAB-4C85-B747-D8B87CD25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2D9ED-1DB8-4859-8315-7812100D0B91}" type="datetimeFigureOut">
              <a:rPr lang="ru-RU"/>
              <a:pPr>
                <a:defRPr/>
              </a:pPr>
              <a:t>15.01.2024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9193E-2379-4284-AAE8-F7F609E1CA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B59AB-C33D-4115-87FA-91DC3914E1E5}" type="datetimeFigureOut">
              <a:rPr lang="ru-RU"/>
              <a:pPr>
                <a:defRPr/>
              </a:pPr>
              <a:t>15.01.2024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6D2A5-7650-4683-A675-35E32BFBD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F2D0AE-4A72-4CD2-B937-261C02059563}" type="datetimeFigureOut">
              <a:rPr lang="ru-RU"/>
              <a:pPr>
                <a:defRPr/>
              </a:pPr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B7165EB-9C6C-41A2-A4C9-23C8670394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p3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1.jpe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Прямоугольник 5"/>
          <p:cNvSpPr>
            <a:spLocks noChangeArrowheads="1"/>
          </p:cNvSpPr>
          <p:nvPr/>
        </p:nvSpPr>
        <p:spPr bwMode="auto">
          <a:xfrm>
            <a:off x="1882886" y="1122363"/>
            <a:ext cx="85661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i="1" dirty="0">
                <a:solidFill>
                  <a:srgbClr val="632523"/>
                </a:solidFill>
                <a:latin typeface="Arial Black" pitchFamily="34" charset="0"/>
              </a:rPr>
              <a:t>Интеллектуальная игра «Квиз», посвященная снятию Блокады Ленинграда </a:t>
            </a:r>
            <a:endParaRPr lang="ru-RU" sz="40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53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1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Прямоугольник 4"/>
          <p:cNvSpPr>
            <a:spLocks noChangeArrowheads="1"/>
          </p:cNvSpPr>
          <p:nvPr/>
        </p:nvSpPr>
        <p:spPr bwMode="auto">
          <a:xfrm>
            <a:off x="-1814513" y="223838"/>
            <a:ext cx="14006513" cy="1277937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3"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u="sng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Какую болезнь неофициально называют «Ленинградской»?</a:t>
            </a:r>
            <a:endParaRPr lang="ru-RU" sz="28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3" name="Прямоугольник 5"/>
          <p:cNvSpPr>
            <a:spLocks noChangeArrowheads="1"/>
          </p:cNvSpPr>
          <p:nvPr/>
        </p:nvSpPr>
        <p:spPr bwMode="auto">
          <a:xfrm>
            <a:off x="1536700" y="2130425"/>
            <a:ext cx="10236200" cy="2924175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Сильное обморожение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Каннибализм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Дистрофия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Грипп</a:t>
            </a:r>
          </a:p>
        </p:txBody>
      </p:sp>
      <p:pic>
        <p:nvPicPr>
          <p:cNvPr id="7" name="Таймер 30 секунд">
            <a:hlinkClick r:id="" action="ppaction://media"/>
            <a:extLst>
              <a:ext uri="{FF2B5EF4-FFF2-40B4-BE49-F238E27FC236}">
                <a16:creationId xmlns:a16="http://schemas.microsoft.com/office/drawing/2014/main" id="{9391351C-452C-4B95-A6A7-BA3949BF27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9360023" y="4686300"/>
            <a:ext cx="1461856" cy="146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55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5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Прямоугольник 4"/>
          <p:cNvSpPr>
            <a:spLocks noChangeArrowheads="1"/>
          </p:cNvSpPr>
          <p:nvPr/>
        </p:nvSpPr>
        <p:spPr bwMode="auto">
          <a:xfrm>
            <a:off x="-1501775" y="223838"/>
            <a:ext cx="13693775" cy="1249362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3"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u="sng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Какой легендарный корабль принял участие в обороне Ленинграда?</a:t>
            </a:r>
            <a:endParaRPr lang="ru-RU" sz="28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3557" name="Прямоугольник 5"/>
          <p:cNvSpPr>
            <a:spLocks noChangeArrowheads="1"/>
          </p:cNvSpPr>
          <p:nvPr/>
        </p:nvSpPr>
        <p:spPr bwMode="auto">
          <a:xfrm>
            <a:off x="1387475" y="2130425"/>
            <a:ext cx="10234613" cy="2924175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броненосный крейсер «Паллада»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Крейсер «Аврора»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крейсер «Варяг»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броненосец «Потемкин» </a:t>
            </a:r>
          </a:p>
        </p:txBody>
      </p:sp>
      <p:pic>
        <p:nvPicPr>
          <p:cNvPr id="7" name="Таймер 30 секунд">
            <a:hlinkClick r:id="" action="ppaction://media"/>
            <a:extLst>
              <a:ext uri="{FF2B5EF4-FFF2-40B4-BE49-F238E27FC236}">
                <a16:creationId xmlns:a16="http://schemas.microsoft.com/office/drawing/2014/main" id="{4DBAA9BD-F64F-4AB8-9A4A-56EC40D408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9360023" y="4686300"/>
            <a:ext cx="1461856" cy="146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57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9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Прямоугольник 4"/>
          <p:cNvSpPr>
            <a:spLocks noChangeArrowheads="1"/>
          </p:cNvSpPr>
          <p:nvPr/>
        </p:nvSpPr>
        <p:spPr bwMode="auto">
          <a:xfrm>
            <a:off x="-1501775" y="223838"/>
            <a:ext cx="13693775" cy="655637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3"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u="sng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 Как называлась операция освобождения Ленинграда?</a:t>
            </a:r>
            <a:endParaRPr lang="ru-RU" sz="28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4581" name="Прямоугольник 5"/>
          <p:cNvSpPr>
            <a:spLocks noChangeArrowheads="1"/>
          </p:cNvSpPr>
          <p:nvPr/>
        </p:nvSpPr>
        <p:spPr bwMode="auto">
          <a:xfrm>
            <a:off x="1117600" y="1350963"/>
            <a:ext cx="10236200" cy="2924175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"Огонь"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"Свобода"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"Свет"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"Искра"</a:t>
            </a:r>
          </a:p>
        </p:txBody>
      </p:sp>
      <p:pic>
        <p:nvPicPr>
          <p:cNvPr id="7" name="Таймер 30 секунд">
            <a:hlinkClick r:id="" action="ppaction://media"/>
            <a:extLst>
              <a:ext uri="{FF2B5EF4-FFF2-40B4-BE49-F238E27FC236}">
                <a16:creationId xmlns:a16="http://schemas.microsoft.com/office/drawing/2014/main" id="{B55623F0-7754-421F-B39D-FB76099BD5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9360023" y="4686300"/>
            <a:ext cx="1461856" cy="146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3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Прямоугольник 4"/>
          <p:cNvSpPr>
            <a:spLocks noChangeArrowheads="1"/>
          </p:cNvSpPr>
          <p:nvPr/>
        </p:nvSpPr>
        <p:spPr bwMode="auto">
          <a:xfrm>
            <a:off x="2103438" y="2216150"/>
            <a:ext cx="84931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u="sng">
                <a:latin typeface="Times New Roman" pitchFamily="18" charset="0"/>
              </a:rPr>
              <a:t>Тур 2: профессии Ленинграда</a:t>
            </a:r>
            <a:endParaRPr lang="ru-RU" sz="48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7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Прямоугольник 5"/>
          <p:cNvSpPr>
            <a:spLocks noChangeArrowheads="1"/>
          </p:cNvSpPr>
          <p:nvPr/>
        </p:nvSpPr>
        <p:spPr bwMode="auto">
          <a:xfrm>
            <a:off x="482600" y="365125"/>
            <a:ext cx="11458575" cy="4000500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lang="ru-RU" sz="4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«Я, 12-летний Михаил там работал вместо ушедшего в ополчение отца вместе с другими подростками, женщинами и стариками. Мы изготавливали стальные корпуса танков, на которых писали краской «Гитлеру – смерть!» </a:t>
            </a:r>
          </a:p>
          <a:p>
            <a:pPr algn="ctr">
              <a:spcAft>
                <a:spcPts val="1200"/>
              </a:spcAft>
            </a:pPr>
            <a:r>
              <a:rPr lang="ru-RU" sz="4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он работал? </a:t>
            </a:r>
          </a:p>
        </p:txBody>
      </p:sp>
      <p:pic>
        <p:nvPicPr>
          <p:cNvPr id="7" name="Таймер 30 секунд">
            <a:hlinkClick r:id="" action="ppaction://media"/>
            <a:extLst>
              <a:ext uri="{FF2B5EF4-FFF2-40B4-BE49-F238E27FC236}">
                <a16:creationId xmlns:a16="http://schemas.microsoft.com/office/drawing/2014/main" id="{2F22F35C-217D-4F3F-8B61-474F1B22D4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9360023" y="4686300"/>
            <a:ext cx="1461856" cy="146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1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Прямоугольник 5"/>
          <p:cNvSpPr>
            <a:spLocks noChangeArrowheads="1"/>
          </p:cNvSpPr>
          <p:nvPr/>
        </p:nvSpPr>
        <p:spPr bwMode="auto">
          <a:xfrm>
            <a:off x="482600" y="365125"/>
            <a:ext cx="11458575" cy="4214813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sz="4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«Наши занятия проходили то в подвале, то в бомбоубежищах, где стоял мороз такой, что коченели руки. Придут дети, посмотрю на них, и сердце плачет – на меня смотрели лица маленьких старичков. Порой, у меня на глазах дети умирали». </a:t>
            </a:r>
          </a:p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sz="4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Кем по профессии был этот человек? </a:t>
            </a:r>
            <a:endParaRPr lang="ru-RU" sz="48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Таймер 30 секунд">
            <a:hlinkClick r:id="" action="ppaction://media"/>
            <a:extLst>
              <a:ext uri="{FF2B5EF4-FFF2-40B4-BE49-F238E27FC236}">
                <a16:creationId xmlns:a16="http://schemas.microsoft.com/office/drawing/2014/main" id="{1CD21F80-AE75-450B-B6DE-1F01DB2E24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9360023" y="4686300"/>
            <a:ext cx="1461856" cy="146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867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5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Прямоугольник 5"/>
          <p:cNvSpPr>
            <a:spLocks noChangeArrowheads="1"/>
          </p:cNvSpPr>
          <p:nvPr/>
        </p:nvSpPr>
        <p:spPr bwMode="auto">
          <a:xfrm>
            <a:off x="223838" y="242888"/>
            <a:ext cx="11814175" cy="5800725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sz="4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«Мне пришлось однажды подожженными руками разогревать мотор, застывший на морозе, чтобы довести продукты в осаждённый город. А другой человек, увидев, что дети замёрзли, снял с себя всю тёплую одежду, накрыл ей малышей, а сам продолжал в трескучий мороз работать полураздетым».</a:t>
            </a:r>
          </a:p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sz="4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Кем работал этот человек? </a:t>
            </a:r>
          </a:p>
        </p:txBody>
      </p:sp>
      <p:pic>
        <p:nvPicPr>
          <p:cNvPr id="6" name="Таймер 30 секунд">
            <a:hlinkClick r:id="" action="ppaction://media"/>
            <a:extLst>
              <a:ext uri="{FF2B5EF4-FFF2-40B4-BE49-F238E27FC236}">
                <a16:creationId xmlns:a16="http://schemas.microsoft.com/office/drawing/2014/main" id="{C887CE70-D1B8-4EF6-AA2F-9C8F96ACCF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10506306" y="4476982"/>
            <a:ext cx="1461856" cy="146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9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Прямоугольник 5"/>
          <p:cNvSpPr>
            <a:spLocks noChangeArrowheads="1"/>
          </p:cNvSpPr>
          <p:nvPr/>
        </p:nvSpPr>
        <p:spPr bwMode="auto">
          <a:xfrm>
            <a:off x="223838" y="242888"/>
            <a:ext cx="11814175" cy="4152900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sz="4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«Мне вспоминать страшно и горько. Раненым очень хотелось есть, а кормить мне было их нечем. Голодному организму было трудно бороться. А бывало и так – человек от ранения идёт на поправку, а от голода умирал». </a:t>
            </a:r>
          </a:p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sz="4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Кем работал этот человек? </a:t>
            </a:r>
            <a:endParaRPr lang="ru-RU" sz="48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Таймер 30 секунд">
            <a:hlinkClick r:id="" action="ppaction://media"/>
            <a:extLst>
              <a:ext uri="{FF2B5EF4-FFF2-40B4-BE49-F238E27FC236}">
                <a16:creationId xmlns:a16="http://schemas.microsoft.com/office/drawing/2014/main" id="{A366A04C-C84F-459E-8002-E4E088C292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9503123" y="4518025"/>
            <a:ext cx="1461856" cy="146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2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3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Прямоугольник 5"/>
          <p:cNvSpPr>
            <a:spLocks noChangeArrowheads="1"/>
          </p:cNvSpPr>
          <p:nvPr/>
        </p:nvSpPr>
        <p:spPr bwMode="auto">
          <a:xfrm>
            <a:off x="223838" y="242888"/>
            <a:ext cx="11814175" cy="5800725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sz="4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«В годы блокады мы пытались сохранить выдающиеся памятники искусства, старинные полотна, скульптуры. Золочёный купол Исаакиевского собора мы закрасили маскировочной краской. Большинство статуй на улицах и площадях города мы смогли укрыть мешками с песком, обшить досками».</a:t>
            </a:r>
          </a:p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ru-RU" sz="4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Кем работал этот человек? </a:t>
            </a:r>
          </a:p>
        </p:txBody>
      </p:sp>
      <p:pic>
        <p:nvPicPr>
          <p:cNvPr id="7" name="Таймер 30 секунд">
            <a:hlinkClick r:id="" action="ppaction://media"/>
            <a:extLst>
              <a:ext uri="{FF2B5EF4-FFF2-40B4-BE49-F238E27FC236}">
                <a16:creationId xmlns:a16="http://schemas.microsoft.com/office/drawing/2014/main" id="{B041CB52-9363-4000-8E25-F557273763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10264329" y="4191348"/>
            <a:ext cx="1461856" cy="146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74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Прямоугольник 4"/>
          <p:cNvSpPr>
            <a:spLocks noChangeArrowheads="1"/>
          </p:cNvSpPr>
          <p:nvPr/>
        </p:nvSpPr>
        <p:spPr bwMode="auto">
          <a:xfrm>
            <a:off x="992188" y="2366963"/>
            <a:ext cx="103616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u="sng">
                <a:latin typeface="Times New Roman" pitchFamily="18" charset="0"/>
              </a:rPr>
              <a:t>Тур 3:Это трудное слово блокада…» </a:t>
            </a:r>
            <a:endParaRPr lang="ru-RU" sz="48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33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3973513" y="2408238"/>
            <a:ext cx="47402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u="sng">
                <a:latin typeface="Times New Roman" pitchFamily="18" charset="0"/>
              </a:rPr>
              <a:t>Тур 1: Разминка</a:t>
            </a:r>
            <a:endParaRPr lang="ru-RU" sz="48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1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66713" y="1027113"/>
            <a:ext cx="11458575" cy="2155825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>
            <a:spAutoFit/>
          </a:bodyPr>
          <a:lstStyle/>
          <a:p>
            <a:pPr marL="742950" indent="-742950" algn="ctr" fontAlgn="auto">
              <a:spcBef>
                <a:spcPts val="0"/>
              </a:spcBef>
              <a:spcAft>
                <a:spcPts val="1200"/>
              </a:spcAft>
              <a:buFontTx/>
              <a:buAutoNum type="arabicPeriod"/>
              <a:defRPr/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Весной 1942 г. при таянии снега на улицах и площадях нашли около 13 тысяч трупов.</a:t>
            </a:r>
          </a:p>
          <a:p>
            <a:pPr algn="ctr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их называли?</a:t>
            </a:r>
            <a:endParaRPr lang="ru-RU" sz="4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Таймер">
            <a:hlinkClick r:id="" action="ppaction://media"/>
            <a:extLst>
              <a:ext uri="{FF2B5EF4-FFF2-40B4-BE49-F238E27FC236}">
                <a16:creationId xmlns:a16="http://schemas.microsoft.com/office/drawing/2014/main" id="{D3F28832-65B2-4DAC-965D-8341C3612AFC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43276" y="3358347"/>
            <a:ext cx="2402889" cy="240288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379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5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Прямоугольник 5"/>
          <p:cNvSpPr>
            <a:spLocks noChangeArrowheads="1"/>
          </p:cNvSpPr>
          <p:nvPr/>
        </p:nvSpPr>
        <p:spPr bwMode="auto">
          <a:xfrm>
            <a:off x="366713" y="536575"/>
            <a:ext cx="11458575" cy="4124325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4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В холодные месяцы в блокадном Ленинграде трамваи и троллейбусы стояли из-за дефицита электроэнергии. </a:t>
            </a:r>
          </a:p>
          <a:p>
            <a:pPr algn="ctr">
              <a:spcAft>
                <a:spcPts val="1200"/>
              </a:spcAft>
            </a:pPr>
            <a:r>
              <a:rPr lang="ru-RU" sz="4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чем жители блокадного города перевозили вещи, людей в больницы, погибших к местам захоронений?</a:t>
            </a:r>
            <a:endParaRPr lang="ru-RU" sz="54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Таймер">
            <a:hlinkClick r:id="" action="ppaction://media"/>
            <a:extLst>
              <a:ext uri="{FF2B5EF4-FFF2-40B4-BE49-F238E27FC236}">
                <a16:creationId xmlns:a16="http://schemas.microsoft.com/office/drawing/2014/main" id="{B276FAA7-06BC-4AD2-A627-1DEE9B082D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8456700" y="4642599"/>
            <a:ext cx="1850276" cy="1850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481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9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Прямоугольник 5"/>
          <p:cNvSpPr>
            <a:spLocks noChangeArrowheads="1"/>
          </p:cNvSpPr>
          <p:nvPr/>
        </p:nvSpPr>
        <p:spPr bwMode="auto">
          <a:xfrm>
            <a:off x="366713" y="198438"/>
            <a:ext cx="11458575" cy="5078412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lang="ru-RU" sz="4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ассоциации “Мир – детям мира!” возник вопрос: чьи имена могли бы осветить её ежегодные премии? Чьи жизни? Дети из разных стран назвали 3 имени, ставшие символами недетского мученичества, недетской отваги: Садако – варварское использование гениальных научных открытий в Хиросиме, Анна Франк – ужасы национализма…</a:t>
            </a:r>
            <a:r>
              <a:rPr lang="ru-RU" sz="4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Назовите третье имя.</a:t>
            </a:r>
            <a:endParaRPr lang="ru-RU" sz="54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Таймер">
            <a:hlinkClick r:id="" action="ppaction://media"/>
            <a:extLst>
              <a:ext uri="{FF2B5EF4-FFF2-40B4-BE49-F238E27FC236}">
                <a16:creationId xmlns:a16="http://schemas.microsoft.com/office/drawing/2014/main" id="{34171F4A-E5FB-4185-BFB1-31C8493D14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9975655" y="5049244"/>
            <a:ext cx="1355326" cy="1355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584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3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Прямоугольник 5"/>
          <p:cNvSpPr>
            <a:spLocks noChangeArrowheads="1"/>
          </p:cNvSpPr>
          <p:nvPr/>
        </p:nvSpPr>
        <p:spPr bwMode="auto">
          <a:xfrm>
            <a:off x="482600" y="365125"/>
            <a:ext cx="11458575" cy="3446463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4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Прилетев в Ленинград и подъехав к Смольному, Жуков с удивлением обнаружил, что его не ждали, к тому же дежурный не пропускал его. </a:t>
            </a:r>
          </a:p>
          <a:p>
            <a:pPr algn="ctr">
              <a:spcAft>
                <a:spcPts val="1200"/>
              </a:spcAft>
            </a:pPr>
            <a:r>
              <a:rPr lang="ru-RU" sz="4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Чем дежурный объяснял то, что он не может пропустить Жукова?</a:t>
            </a:r>
            <a:endParaRPr lang="ru-RU" sz="54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Таймер">
            <a:hlinkClick r:id="" action="ppaction://media"/>
            <a:extLst>
              <a:ext uri="{FF2B5EF4-FFF2-40B4-BE49-F238E27FC236}">
                <a16:creationId xmlns:a16="http://schemas.microsoft.com/office/drawing/2014/main" id="{0C29FE3F-2AAD-43D3-BA37-A8B90CE3DC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8462254" y="3909011"/>
            <a:ext cx="2402889" cy="2402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686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7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Прямоугольник 5"/>
          <p:cNvSpPr>
            <a:spLocks noChangeArrowheads="1"/>
          </p:cNvSpPr>
          <p:nvPr/>
        </p:nvSpPr>
        <p:spPr bwMode="auto">
          <a:xfrm>
            <a:off x="214313" y="160338"/>
            <a:ext cx="11763375" cy="5078412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4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Прототип Мухтара из известного фильма – немецкая овчарка Султан. При его участии было раскрыто около 1000 преступлений, возвращено государству 3 млн.рублей, задержано более 100 преступников. В его уникальной биографии присутствует еще одно число с двумя нулями, так как Султан – едва ли не единственная собака, которой удалось… </a:t>
            </a:r>
            <a:r>
              <a:rPr lang="ru-RU" sz="4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же сделать? </a:t>
            </a:r>
            <a:endParaRPr lang="ru-RU" sz="54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Таймер">
            <a:hlinkClick r:id="" action="ppaction://media"/>
            <a:extLst>
              <a:ext uri="{FF2B5EF4-FFF2-40B4-BE49-F238E27FC236}">
                <a16:creationId xmlns:a16="http://schemas.microsoft.com/office/drawing/2014/main" id="{AAD33C01-C10A-4F82-B912-ED21B002EC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10035834" y="4703384"/>
            <a:ext cx="1737066" cy="1737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89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1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Прямоугольник 5"/>
          <p:cNvSpPr>
            <a:spLocks noChangeArrowheads="1"/>
          </p:cNvSpPr>
          <p:nvPr/>
        </p:nvSpPr>
        <p:spPr bwMode="auto">
          <a:xfrm>
            <a:off x="482600" y="365125"/>
            <a:ext cx="11458575" cy="4462463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4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Как только в апреле 1943 года частично прорвали блокаду и проложили от Шлиссельбурга до Морозовки железную дорогу, один из первых стратегически важных грузов светло-серого цвета, находившийся в четырех вагонах, позволил спасти в Ленинграде уцелевшие продовольственные склады.  </a:t>
            </a:r>
            <a:r>
              <a:rPr lang="ru-RU" sz="4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это был за груз? </a:t>
            </a:r>
            <a:endParaRPr lang="ru-RU" sz="54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Таймер">
            <a:hlinkClick r:id="" action="ppaction://media"/>
            <a:extLst>
              <a:ext uri="{FF2B5EF4-FFF2-40B4-BE49-F238E27FC236}">
                <a16:creationId xmlns:a16="http://schemas.microsoft.com/office/drawing/2014/main" id="{BE824A01-5869-4DE4-92F4-F5F54AE258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9370012" y="4554068"/>
            <a:ext cx="2117694" cy="211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891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5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68300" y="365125"/>
            <a:ext cx="11572875" cy="5908675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Из дневника Веры </a:t>
            </a:r>
            <a:r>
              <a:rPr lang="ru-RU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Инбер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“Немецкий лётчик, раненый, придя в сознание, спрашивает, где он. Узнав, что в Ленинграде, в госпитале под знаком Красного Креста, умоляет, чтобы его перевели в другое место.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Но ведь это госпиталь… Красный Крест.</a:t>
            </a:r>
          </a:p>
          <a:p>
            <a:pPr marL="571500" indent="-571500"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Вот именно поэтому. Это особенно опасно”</a:t>
            </a:r>
          </a:p>
          <a:p>
            <a:pPr algn="ctr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Чем немецкий лётчик аргументировал, что в госпитале опасно?</a:t>
            </a:r>
          </a:p>
        </p:txBody>
      </p:sp>
      <p:pic>
        <p:nvPicPr>
          <p:cNvPr id="7" name="Таймер">
            <a:hlinkClick r:id="" action="ppaction://media"/>
            <a:extLst>
              <a:ext uri="{FF2B5EF4-FFF2-40B4-BE49-F238E27FC236}">
                <a16:creationId xmlns:a16="http://schemas.microsoft.com/office/drawing/2014/main" id="{7E23DF49-E058-496E-8FF5-4CD6B5F52B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10052157" y="5342152"/>
            <a:ext cx="1150723" cy="1150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993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9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Прямоугольник 5"/>
          <p:cNvSpPr>
            <a:spLocks noChangeArrowheads="1"/>
          </p:cNvSpPr>
          <p:nvPr/>
        </p:nvSpPr>
        <p:spPr bwMode="auto">
          <a:xfrm>
            <a:off x="258763" y="365125"/>
            <a:ext cx="11682412" cy="6370638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Война заставляла Сталина пересмотреть свою религиозную политику. Прекратились аресты священнослужителей, открывались церкви, в государственных типографиях печатались послания митрополитов. В первую военную Пасху в 1942 г. был снят запрет на ночной крестный ход вне храма. </a:t>
            </a:r>
            <a:r>
              <a:rPr lang="ru-RU" sz="4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чем регулярно снабжались православные приходы Ленинграда даже в голодную зиму 1941/1942 года для совершения одного из таинств? </a:t>
            </a:r>
          </a:p>
        </p:txBody>
      </p:sp>
      <p:pic>
        <p:nvPicPr>
          <p:cNvPr id="6" name="Таймер">
            <a:hlinkClick r:id="" action="ppaction://media"/>
            <a:extLst>
              <a:ext uri="{FF2B5EF4-FFF2-40B4-BE49-F238E27FC236}">
                <a16:creationId xmlns:a16="http://schemas.microsoft.com/office/drawing/2014/main" id="{E6FA8EF4-C6A7-4E1A-9039-B2C4A1B978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10877696" y="5224755"/>
            <a:ext cx="952208" cy="95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6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3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Прямоугольник 5"/>
          <p:cNvSpPr>
            <a:spLocks noChangeArrowheads="1"/>
          </p:cNvSpPr>
          <p:nvPr/>
        </p:nvSpPr>
        <p:spPr bwMode="auto">
          <a:xfrm>
            <a:off x="482600" y="365125"/>
            <a:ext cx="11577638" cy="3962400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4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Успенская церковь на Малой Охте построена на месте старого кладбища, на котором во время блокады Ленинграда хоронили людей, умерших от голода. Церковь строилась на пожертвования горожан, и в ее стенах находятся 8 тысяч кирпичей. </a:t>
            </a:r>
          </a:p>
          <a:p>
            <a:pPr algn="ctr">
              <a:spcAft>
                <a:spcPts val="1200"/>
              </a:spcAft>
            </a:pPr>
            <a:r>
              <a:rPr lang="ru-RU" sz="4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что написано на этих кирпичах?</a:t>
            </a:r>
          </a:p>
        </p:txBody>
      </p:sp>
      <p:pic>
        <p:nvPicPr>
          <p:cNvPr id="6" name="Таймер">
            <a:hlinkClick r:id="" action="ppaction://media"/>
            <a:extLst>
              <a:ext uri="{FF2B5EF4-FFF2-40B4-BE49-F238E27FC236}">
                <a16:creationId xmlns:a16="http://schemas.microsoft.com/office/drawing/2014/main" id="{C646E37E-4097-4E27-93C0-B6CA498FAE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9082929" y="4327525"/>
            <a:ext cx="2014159" cy="2014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198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7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Прямоугольник 5"/>
          <p:cNvSpPr>
            <a:spLocks noChangeArrowheads="1"/>
          </p:cNvSpPr>
          <p:nvPr/>
        </p:nvSpPr>
        <p:spPr bwMode="auto">
          <a:xfrm>
            <a:off x="482600" y="242888"/>
            <a:ext cx="11458575" cy="5232400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 </a:t>
            </a:r>
            <a:r>
              <a:rPr lang="ru-RU" sz="4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27 января 1944 года</a:t>
            </a:r>
            <a:r>
              <a:rPr lang="ru-RU" sz="4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 время спектакля в Большом театре действие вдруг внезапно прервалось, опустился занавес, зажегся в зале свет, а на авансцену вышел директор театра. После реакции в зале на его сообщение возможность продолжить спектакль появилась только через полчаса. </a:t>
            </a:r>
          </a:p>
          <a:p>
            <a:pPr algn="ctr">
              <a:spcAft>
                <a:spcPts val="1200"/>
              </a:spcAft>
            </a:pPr>
            <a:r>
              <a:rPr lang="ru-RU" sz="4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чем сообщил директор театра?</a:t>
            </a:r>
            <a:endParaRPr lang="ru-RU" sz="48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Таймер">
            <a:hlinkClick r:id="" action="ppaction://media"/>
            <a:extLst>
              <a:ext uri="{FF2B5EF4-FFF2-40B4-BE49-F238E27FC236}">
                <a16:creationId xmlns:a16="http://schemas.microsoft.com/office/drawing/2014/main" id="{813EBE8F-EAB2-43CA-8C02-1E9718811B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10595852" y="4247440"/>
            <a:ext cx="1470736" cy="147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3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Прямоугольник 4"/>
          <p:cNvSpPr>
            <a:spLocks noChangeArrowheads="1"/>
          </p:cNvSpPr>
          <p:nvPr/>
        </p:nvSpPr>
        <p:spPr bwMode="auto">
          <a:xfrm>
            <a:off x="0" y="393700"/>
            <a:ext cx="12192000" cy="655638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3">
              <a:lnSpc>
                <a:spcPct val="107000"/>
              </a:lnSpc>
              <a:spcAft>
                <a:spcPts val="800"/>
              </a:spcAft>
            </a:pPr>
            <a:r>
              <a:rPr lang="ru-RU" sz="3600" b="1" u="sng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Назовите даты блокады Ленинграда.</a:t>
            </a:r>
            <a:endParaRPr lang="ru-RU" sz="28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5365" name="Прямоугольник 5"/>
          <p:cNvSpPr>
            <a:spLocks noChangeArrowheads="1"/>
          </p:cNvSpPr>
          <p:nvPr/>
        </p:nvSpPr>
        <p:spPr bwMode="auto">
          <a:xfrm>
            <a:off x="1250950" y="1825625"/>
            <a:ext cx="10234613" cy="2860675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8 сентября 1941 года - 27 января 1944 года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1 сентября 1939 года 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dirty="0">
                <a:latin typeface="Times New Roman" pitchFamily="18" charset="0"/>
              </a:rPr>
              <a:t> 27 января 1944 года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 dirty="0">
                <a:latin typeface="Times New Roman" pitchFamily="18" charset="0"/>
              </a:rPr>
              <a:t>В) 22 июня 1941 года 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dirty="0">
                <a:latin typeface="Times New Roman" pitchFamily="18" charset="0"/>
              </a:rPr>
              <a:t> 31 января 1944 года</a:t>
            </a:r>
          </a:p>
          <a:p>
            <a:pPr>
              <a:spcAft>
                <a:spcPts val="1200"/>
              </a:spcAft>
            </a:pPr>
            <a:r>
              <a:rPr lang="ru-RU" sz="3600" dirty="0">
                <a:latin typeface="Times New Roman" pitchFamily="18" charset="0"/>
              </a:rPr>
              <a:t>Г) 22 июня 1941 года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>
                <a:latin typeface="Times New Roman" pitchFamily="18" charset="0"/>
              </a:rPr>
              <a:t>9 мая 1945 года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Таймер 30 секунд">
            <a:hlinkClick r:id="" action="ppaction://media"/>
            <a:extLst>
              <a:ext uri="{FF2B5EF4-FFF2-40B4-BE49-F238E27FC236}">
                <a16:creationId xmlns:a16="http://schemas.microsoft.com/office/drawing/2014/main" id="{6D1D3F08-39AE-4C5E-8544-EB46AC9BF32D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60023" y="4686300"/>
            <a:ext cx="1461856" cy="146185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01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1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Прямоугольник 4"/>
          <p:cNvSpPr>
            <a:spLocks noChangeArrowheads="1"/>
          </p:cNvSpPr>
          <p:nvPr/>
        </p:nvSpPr>
        <p:spPr bwMode="auto">
          <a:xfrm>
            <a:off x="2247900" y="2162175"/>
            <a:ext cx="70421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u="sng" dirty="0">
                <a:latin typeface="Times New Roman" pitchFamily="18" charset="0"/>
              </a:rPr>
              <a:t>Тур 4: Вопрос-картинка </a:t>
            </a:r>
            <a:endParaRPr lang="ru-RU" sz="48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403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5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Прямоугольник 5"/>
          <p:cNvSpPr>
            <a:spLocks noChangeArrowheads="1"/>
          </p:cNvSpPr>
          <p:nvPr/>
        </p:nvSpPr>
        <p:spPr bwMode="auto">
          <a:xfrm>
            <a:off x="6096000" y="174625"/>
            <a:ext cx="6111875" cy="5632450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Название знаменитой дороги, связывавшей во время блокады Ленинград и Большую землю, известно всем – “Дорога Жизни”. Но немногие знают, что это название появилось позднее, а </a:t>
            </a:r>
            <a:r>
              <a:rPr lang="ru-RU" sz="3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называли этот путь в начале, когда он только начал действовать?</a:t>
            </a:r>
            <a:endParaRPr lang="ru-RU" sz="48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4037" name="Рисунок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363" y="531813"/>
            <a:ext cx="60960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Таймер">
            <a:hlinkClick r:id="" action="ppaction://media"/>
            <a:extLst>
              <a:ext uri="{FF2B5EF4-FFF2-40B4-BE49-F238E27FC236}">
                <a16:creationId xmlns:a16="http://schemas.microsoft.com/office/drawing/2014/main" id="{5CC219CA-A81A-443C-AEF5-1301BDBDF5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 bwMode="auto">
          <a:xfrm>
            <a:off x="1389602" y="4694238"/>
            <a:ext cx="1764761" cy="1764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505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9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Прямоугольник 5"/>
          <p:cNvSpPr>
            <a:spLocks noChangeArrowheads="1"/>
          </p:cNvSpPr>
          <p:nvPr/>
        </p:nvSpPr>
        <p:spPr bwMode="auto">
          <a:xfrm>
            <a:off x="6651625" y="258763"/>
            <a:ext cx="5486400" cy="6340475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На самом берегу Ладожского озера, расположен один из памятников, посвящённых “Дороге Жизни”. Центральное сооружение памятника - выполненная в современной манере разомкнутая арка.</a:t>
            </a:r>
          </a:p>
          <a:p>
            <a:pPr algn="ctr">
              <a:spcAft>
                <a:spcPts val="1200"/>
              </a:spcAft>
            </a:pPr>
            <a:r>
              <a:rPr lang="ru-RU" sz="3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называется этот памятник? </a:t>
            </a:r>
          </a:p>
        </p:txBody>
      </p:sp>
      <p:pic>
        <p:nvPicPr>
          <p:cNvPr id="45061" name="Рисунок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025" y="365125"/>
            <a:ext cx="6505575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Таймер">
            <a:hlinkClick r:id="" action="ppaction://media"/>
            <a:extLst>
              <a:ext uri="{FF2B5EF4-FFF2-40B4-BE49-F238E27FC236}">
                <a16:creationId xmlns:a16="http://schemas.microsoft.com/office/drawing/2014/main" id="{0EB054FA-D384-4E0B-B43F-BDB8D2373E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 bwMode="auto">
          <a:xfrm>
            <a:off x="1377535" y="4889288"/>
            <a:ext cx="1705398" cy="1705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60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3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Прямоугольник 5"/>
          <p:cNvSpPr>
            <a:spLocks noChangeArrowheads="1"/>
          </p:cNvSpPr>
          <p:nvPr/>
        </p:nvSpPr>
        <p:spPr bwMode="auto">
          <a:xfrm>
            <a:off x="482600" y="242888"/>
            <a:ext cx="11458575" cy="6462712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Это помещение не удалось эвакуировать, потому что хрупкий декор ЭТИХ панелей еще до войны готовили к реставрации. То, что не смогли спасти сотрудники музея, вывезли немцы. В октябре 1941 года снятые со стен панели вместе с другими произведениями искусства нацисты отправили в Кенигсберг. После вступления советских войск в Восточную Пруссию ЭТИ панели вывезли из зоны боевых действий. До сих пор судьба подлинной коллекции остается загадкой. </a:t>
            </a:r>
          </a:p>
          <a:p>
            <a:pPr algn="ctr">
              <a:spcAft>
                <a:spcPts val="1200"/>
              </a:spcAft>
            </a:pPr>
            <a:r>
              <a:rPr lang="ru-RU" sz="4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называлось это помещение, разграбленное немцами?</a:t>
            </a:r>
          </a:p>
        </p:txBody>
      </p:sp>
      <p:pic>
        <p:nvPicPr>
          <p:cNvPr id="6" name="Таймер">
            <a:hlinkClick r:id="" action="ppaction://media"/>
            <a:extLst>
              <a:ext uri="{FF2B5EF4-FFF2-40B4-BE49-F238E27FC236}">
                <a16:creationId xmlns:a16="http://schemas.microsoft.com/office/drawing/2014/main" id="{6BBDB6D2-35D5-42A7-B733-8171AEB2DF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10669303" y="5850554"/>
            <a:ext cx="977283" cy="977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710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700" y="101600"/>
            <a:ext cx="6154738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70513" y="1444625"/>
            <a:ext cx="6681787" cy="38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813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1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Прямоугольник 5"/>
          <p:cNvSpPr>
            <a:spLocks noChangeArrowheads="1"/>
          </p:cNvSpPr>
          <p:nvPr/>
        </p:nvSpPr>
        <p:spPr bwMode="auto">
          <a:xfrm>
            <a:off x="366713" y="150813"/>
            <a:ext cx="11458575" cy="6556375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</a:t>
            </a:r>
            <a:r>
              <a:rPr lang="ru-RU" sz="3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17 января 1943 г. немецкое командование решило вывести свои войска из Шлиссельбурга. Наши части преградили им путь. В это время к Шлиссельбургу навстречу выходившим оттуда частям шла большая, мощная машина. Наши артиллеристы открыли по ней огонь, но машина продолжала идти, снаряды не пробивали её броню.</a:t>
            </a:r>
          </a:p>
          <a:p>
            <a:pPr algn="ctr"/>
            <a:r>
              <a:rPr lang="ru-RU" sz="3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 и прорвался бы танк, но нервы механика-водителя не выдержали. Он свернул на заболоченное поле, машина стала вязнуть, погружаться в торфяную жижу. Вскоре трофейную машину вытащили. Редкий трофей отправили в Москву, где его внимательно изучили. С помощью таких танков Гитлер рассчитывал изменить ход войны.</a:t>
            </a:r>
          </a:p>
          <a:p>
            <a:pPr algn="ctr"/>
            <a:r>
              <a:rPr lang="ru-RU" sz="3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это был за танк?</a:t>
            </a:r>
          </a:p>
        </p:txBody>
      </p:sp>
      <p:pic>
        <p:nvPicPr>
          <p:cNvPr id="6" name="Таймер">
            <a:hlinkClick r:id="" action="ppaction://media"/>
            <a:extLst>
              <a:ext uri="{FF2B5EF4-FFF2-40B4-BE49-F238E27FC236}">
                <a16:creationId xmlns:a16="http://schemas.microsoft.com/office/drawing/2014/main" id="{79CE49AC-EED3-4CB0-B455-6A6344DA83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10987341" y="5237670"/>
            <a:ext cx="1204406" cy="120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915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7688" y="192088"/>
            <a:ext cx="9510712" cy="634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Shape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9102725" y="6107113"/>
            <a:ext cx="628650" cy="627062"/>
          </a:xfrm>
        </p:spPr>
      </p:pic>
      <p:pic>
        <p:nvPicPr>
          <p:cNvPr id="50179" name="Рисунок 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Прямоугольник 5"/>
          <p:cNvSpPr>
            <a:spLocks noChangeArrowheads="1"/>
          </p:cNvSpPr>
          <p:nvPr/>
        </p:nvSpPr>
        <p:spPr bwMode="auto">
          <a:xfrm>
            <a:off x="366713" y="160338"/>
            <a:ext cx="11458575" cy="5786437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</a:t>
            </a:r>
            <a:r>
              <a:rPr lang="ru-RU" sz="4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музыкальное произведение было написано композитором в годы блокады Ленинграда. Произведение потрясло слушателей: многие из них плакали, не скрывая слез. Великая музыка сумела выразить то, что объединяло людей в то трудное время, — веру в победу, жертвенность, безграничную любовь к своему городу и стране.</a:t>
            </a:r>
            <a:endParaRPr lang="ru-RU" sz="36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>
              <a:spcAft>
                <a:spcPts val="1200"/>
              </a:spcAft>
            </a:pPr>
            <a:r>
              <a:rPr lang="ru-RU" sz="4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это за музыкальное произведение, и кто стал его автором? </a:t>
            </a:r>
            <a:endParaRPr lang="ru-RU" sz="5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" name="SHostakovich_simfoniya_7_-_Blokadnyjj_Leningrad_68013561">
            <a:hlinkClick r:id="" action="ppaction://media"/>
            <a:extLst>
              <a:ext uri="{FF2B5EF4-FFF2-40B4-BE49-F238E27FC236}">
                <a16:creationId xmlns:a16="http://schemas.microsoft.com/office/drawing/2014/main" id="{5AB4AD0D-B096-4CDF-9AA5-5079C9962BF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61255" y="5193352"/>
            <a:ext cx="1244384" cy="1244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0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450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915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4">
            <a:extLst>
              <a:ext uri="{FF2B5EF4-FFF2-40B4-BE49-F238E27FC236}">
                <a16:creationId xmlns:a16="http://schemas.microsoft.com/office/drawing/2014/main" id="{144F25CB-DF08-472C-B23D-A3C333B2F8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3918" y="2055813"/>
            <a:ext cx="68535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000" b="1" u="sng" dirty="0">
                <a:latin typeface="Times New Roman" pitchFamily="18" charset="0"/>
              </a:rPr>
              <a:t>Спасибо за игру!</a:t>
            </a:r>
            <a:endParaRPr lang="ru-RU" sz="6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652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7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Прямоугольник 4"/>
          <p:cNvSpPr>
            <a:spLocks noChangeArrowheads="1"/>
          </p:cNvSpPr>
          <p:nvPr/>
        </p:nvSpPr>
        <p:spPr bwMode="auto">
          <a:xfrm>
            <a:off x="0" y="400050"/>
            <a:ext cx="12174538" cy="655885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3">
              <a:lnSpc>
                <a:spcPct val="107000"/>
              </a:lnSpc>
              <a:spcAft>
                <a:spcPts val="800"/>
              </a:spcAft>
            </a:pPr>
            <a:r>
              <a:rPr lang="ru-RU" sz="3600" b="1" u="sng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Сколько дней длилась блокада Ленинграда?</a:t>
            </a:r>
            <a:endParaRPr lang="ru-RU" sz="28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6389" name="Прямоугольник 5"/>
          <p:cNvSpPr>
            <a:spLocks noChangeArrowheads="1"/>
          </p:cNvSpPr>
          <p:nvPr/>
        </p:nvSpPr>
        <p:spPr bwMode="auto">
          <a:xfrm>
            <a:off x="1250950" y="1825625"/>
            <a:ext cx="10234613" cy="2925763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366 дней;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872 дня;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1024 дня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589 дней</a:t>
            </a:r>
          </a:p>
        </p:txBody>
      </p:sp>
      <p:pic>
        <p:nvPicPr>
          <p:cNvPr id="7" name="Таймер 30 секунд">
            <a:hlinkClick r:id="" action="ppaction://media"/>
            <a:extLst>
              <a:ext uri="{FF2B5EF4-FFF2-40B4-BE49-F238E27FC236}">
                <a16:creationId xmlns:a16="http://schemas.microsoft.com/office/drawing/2014/main" id="{DE422770-BE09-459C-BF56-9980B37274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9360023" y="4686300"/>
            <a:ext cx="1461856" cy="146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41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Прямоугольник 4"/>
          <p:cNvSpPr>
            <a:spLocks noChangeArrowheads="1"/>
          </p:cNvSpPr>
          <p:nvPr/>
        </p:nvSpPr>
        <p:spPr bwMode="auto">
          <a:xfrm>
            <a:off x="-1092200" y="280988"/>
            <a:ext cx="13284200" cy="1249362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3"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u="sng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Сколько громкоговорителей было установлено в первые месяцы блокады на улицах Ленинграда?</a:t>
            </a:r>
            <a:endParaRPr lang="ru-RU" sz="28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7413" name="Прямоугольник 5"/>
          <p:cNvSpPr>
            <a:spLocks noChangeArrowheads="1"/>
          </p:cNvSpPr>
          <p:nvPr/>
        </p:nvSpPr>
        <p:spPr bwMode="auto">
          <a:xfrm>
            <a:off x="1414463" y="2130425"/>
            <a:ext cx="10236200" cy="2924175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750 громкоговорителей;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1500 громкоговорителей;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2250 громкоговорителей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3150 громкоговорителей</a:t>
            </a:r>
          </a:p>
        </p:txBody>
      </p:sp>
      <p:pic>
        <p:nvPicPr>
          <p:cNvPr id="7" name="Таймер 30 секунд">
            <a:hlinkClick r:id="" action="ppaction://media"/>
            <a:extLst>
              <a:ext uri="{FF2B5EF4-FFF2-40B4-BE49-F238E27FC236}">
                <a16:creationId xmlns:a16="http://schemas.microsoft.com/office/drawing/2014/main" id="{212427A5-CD6D-47A9-AB64-B392474DBA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9360023" y="4686300"/>
            <a:ext cx="1461856" cy="146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5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Прямоугольник 4"/>
          <p:cNvSpPr>
            <a:spLocks noChangeArrowheads="1"/>
          </p:cNvSpPr>
          <p:nvPr/>
        </p:nvSpPr>
        <p:spPr bwMode="auto">
          <a:xfrm>
            <a:off x="-1404938" y="223838"/>
            <a:ext cx="13596938" cy="1870075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3"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u="sng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С какого вокзала было налажено железнодорожное сообщение по направлению к Ладожскому озеру, которое именовалось «Дорогой жизни»?</a:t>
            </a:r>
            <a:endParaRPr lang="ru-RU" sz="28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8437" name="Прямоугольник 5"/>
          <p:cNvSpPr>
            <a:spLocks noChangeArrowheads="1"/>
          </p:cNvSpPr>
          <p:nvPr/>
        </p:nvSpPr>
        <p:spPr bwMode="auto">
          <a:xfrm>
            <a:off x="1223963" y="2289175"/>
            <a:ext cx="10234612" cy="2925763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С Ладожского вокзала;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С Московского вокзала;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С Финляндского вокзала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С Курского вокзала</a:t>
            </a:r>
          </a:p>
        </p:txBody>
      </p:sp>
      <p:pic>
        <p:nvPicPr>
          <p:cNvPr id="7" name="Таймер 30 секунд">
            <a:hlinkClick r:id="" action="ppaction://media"/>
            <a:extLst>
              <a:ext uri="{FF2B5EF4-FFF2-40B4-BE49-F238E27FC236}">
                <a16:creationId xmlns:a16="http://schemas.microsoft.com/office/drawing/2014/main" id="{63532564-91A7-4A6F-AA57-0E347C3865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9360023" y="4686300"/>
            <a:ext cx="1461856" cy="146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45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9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Прямоугольник 4"/>
          <p:cNvSpPr>
            <a:spLocks noChangeArrowheads="1"/>
          </p:cNvSpPr>
          <p:nvPr/>
        </p:nvSpPr>
        <p:spPr bwMode="auto">
          <a:xfrm>
            <a:off x="-914400" y="320675"/>
            <a:ext cx="13106400" cy="1277938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3"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u="sng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	Сколько человек по данным на 1 января 1941 года проживало в Ленинграде?</a:t>
            </a:r>
            <a:endParaRPr lang="ru-RU" sz="28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9461" name="Прямоугольник 5"/>
          <p:cNvSpPr>
            <a:spLocks noChangeArrowheads="1"/>
          </p:cNvSpPr>
          <p:nvPr/>
        </p:nvSpPr>
        <p:spPr bwMode="auto">
          <a:xfrm>
            <a:off x="1223963" y="1919288"/>
            <a:ext cx="10234612" cy="2925762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Около двух миллионов человек;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Около трёх миллионов человек;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Более четырёх миллионов человек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Около миллиона человек</a:t>
            </a:r>
          </a:p>
        </p:txBody>
      </p:sp>
      <p:pic>
        <p:nvPicPr>
          <p:cNvPr id="7" name="Таймер 30 секунд">
            <a:hlinkClick r:id="" action="ppaction://media"/>
            <a:extLst>
              <a:ext uri="{FF2B5EF4-FFF2-40B4-BE49-F238E27FC236}">
                <a16:creationId xmlns:a16="http://schemas.microsoft.com/office/drawing/2014/main" id="{9818E13F-604A-4EE8-A861-895D28A468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9360023" y="4686300"/>
            <a:ext cx="1461856" cy="146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3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Прямоугольник 4"/>
          <p:cNvSpPr>
            <a:spLocks noChangeArrowheads="1"/>
          </p:cNvSpPr>
          <p:nvPr/>
        </p:nvSpPr>
        <p:spPr bwMode="auto">
          <a:xfrm>
            <a:off x="-1050925" y="223838"/>
            <a:ext cx="13242925" cy="1870075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3"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u="sng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	Сколько грамм хлеба выдавали в сутки рабочим после принятия решения о максимальном сокращении пайка 20 ноября 1941-1945 года?</a:t>
            </a:r>
            <a:endParaRPr lang="ru-RU" sz="28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0485" name="Прямоугольник 5"/>
          <p:cNvSpPr>
            <a:spLocks noChangeArrowheads="1"/>
          </p:cNvSpPr>
          <p:nvPr/>
        </p:nvSpPr>
        <p:spPr bwMode="auto">
          <a:xfrm>
            <a:off x="1536700" y="2336800"/>
            <a:ext cx="10236200" cy="2925763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500 грамм;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350 грамм;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250 грамм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450 грамм</a:t>
            </a:r>
          </a:p>
        </p:txBody>
      </p:sp>
      <p:pic>
        <p:nvPicPr>
          <p:cNvPr id="7" name="Таймер 30 секунд">
            <a:hlinkClick r:id="" action="ppaction://media"/>
            <a:extLst>
              <a:ext uri="{FF2B5EF4-FFF2-40B4-BE49-F238E27FC236}">
                <a16:creationId xmlns:a16="http://schemas.microsoft.com/office/drawing/2014/main" id="{FCA255E3-4B68-4F15-9FD2-4CA8FD18CB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9360023" y="4686300"/>
            <a:ext cx="1461856" cy="146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7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Прямоугольник 4"/>
          <p:cNvSpPr>
            <a:spLocks noChangeArrowheads="1"/>
          </p:cNvSpPr>
          <p:nvPr/>
        </p:nvSpPr>
        <p:spPr bwMode="auto">
          <a:xfrm>
            <a:off x="-1501775" y="223838"/>
            <a:ext cx="13693775" cy="1841500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3"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u="sng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Кто командовал Ленинградским фронтом до назначения на этот пост Г.К. Жукова 11 сентября 1941 года?</a:t>
            </a:r>
            <a:endParaRPr lang="ru-RU" sz="28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1509" name="Прямоугольник 5"/>
          <p:cNvSpPr>
            <a:spLocks noChangeArrowheads="1"/>
          </p:cNvSpPr>
          <p:nvPr/>
        </p:nvSpPr>
        <p:spPr bwMode="auto">
          <a:xfrm>
            <a:off x="1536700" y="2538413"/>
            <a:ext cx="10236200" cy="2924175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М.С. Хозин;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И.И. Федюнинский;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К.Е. Ворошилов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Г) И.С.Конев</a:t>
            </a:r>
          </a:p>
        </p:txBody>
      </p:sp>
      <p:pic>
        <p:nvPicPr>
          <p:cNvPr id="7" name="Таймер 30 секунд">
            <a:hlinkClick r:id="" action="ppaction://media"/>
            <a:extLst>
              <a:ext uri="{FF2B5EF4-FFF2-40B4-BE49-F238E27FC236}">
                <a16:creationId xmlns:a16="http://schemas.microsoft.com/office/drawing/2014/main" id="{D01ED0B4-D8E6-4296-A05E-5E3E8CDE2F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 bwMode="auto">
          <a:xfrm>
            <a:off x="9360023" y="4686300"/>
            <a:ext cx="1461856" cy="146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1500</Words>
  <Application>Microsoft Office PowerPoint</Application>
  <PresentationFormat>Широкоэкранный</PresentationFormat>
  <Paragraphs>94</Paragraphs>
  <Slides>38</Slides>
  <Notes>0</Notes>
  <HiddenSlides>0</HiddenSlides>
  <MMClips>31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4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Торпедо</cp:lastModifiedBy>
  <cp:revision>16</cp:revision>
  <dcterms:created xsi:type="dcterms:W3CDTF">2021-01-27T11:05:46Z</dcterms:created>
  <dcterms:modified xsi:type="dcterms:W3CDTF">2024-01-15T20:12:01Z</dcterms:modified>
</cp:coreProperties>
</file>