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2"/>
  </p:notesMasterIdLst>
  <p:sldIdLst>
    <p:sldId id="256" r:id="rId2"/>
    <p:sldId id="257" r:id="rId3"/>
    <p:sldId id="258" r:id="rId4"/>
    <p:sldId id="259" r:id="rId5"/>
    <p:sldId id="260" r:id="rId6"/>
    <p:sldId id="261" r:id="rId7"/>
    <p:sldId id="262" r:id="rId8"/>
    <p:sldId id="263" r:id="rId9"/>
    <p:sldId id="264" r:id="rId10"/>
    <p:sldId id="265" r:id="rId1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0" d="100"/>
          <a:sy n="110" d="100"/>
        </p:scale>
        <p:origin x="-1110" y="-7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E5C56FC-F6CB-40D8-9356-2A4C90BB3685}" type="datetimeFigureOut">
              <a:rPr lang="ru-RU" smtClean="0"/>
              <a:t>18.03.2026</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78570A5-DE28-48D3-BA42-B10F5D1C718F}" type="slidenum">
              <a:rPr lang="ru-RU" smtClean="0"/>
              <a:t>‹#›</a:t>
            </a:fld>
            <a:endParaRPr lang="ru-RU"/>
          </a:p>
        </p:txBody>
      </p:sp>
    </p:spTree>
    <p:extLst>
      <p:ext uri="{BB962C8B-B14F-4D97-AF65-F5344CB8AC3E}">
        <p14:creationId xmlns:p14="http://schemas.microsoft.com/office/powerpoint/2010/main" val="37862695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878570A5-DE28-48D3-BA42-B10F5D1C718F}" type="slidenum">
              <a:rPr lang="ru-RU" smtClean="0"/>
              <a:t>9</a:t>
            </a:fld>
            <a:endParaRPr lang="ru-RU"/>
          </a:p>
        </p:txBody>
      </p:sp>
    </p:spTree>
    <p:extLst>
      <p:ext uri="{BB962C8B-B14F-4D97-AF65-F5344CB8AC3E}">
        <p14:creationId xmlns:p14="http://schemas.microsoft.com/office/powerpoint/2010/main" val="6663882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878570A5-DE28-48D3-BA42-B10F5D1C718F}" type="slidenum">
              <a:rPr lang="ru-RU" smtClean="0"/>
              <a:t>10</a:t>
            </a:fld>
            <a:endParaRPr lang="ru-RU"/>
          </a:p>
        </p:txBody>
      </p:sp>
    </p:spTree>
    <p:extLst>
      <p:ext uri="{BB962C8B-B14F-4D97-AF65-F5344CB8AC3E}">
        <p14:creationId xmlns:p14="http://schemas.microsoft.com/office/powerpoint/2010/main" val="6663882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C8E1DBFC-A404-4B5A-B580-972A2DF52E49}" type="datetimeFigureOut">
              <a:rPr lang="ru-RU" smtClean="0"/>
              <a:t>18.03.2026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8697D26-150A-411C-96E1-CEF1FC797EE5}" type="slidenum">
              <a:rPr lang="ru-RU" smtClean="0"/>
              <a:t>‹#›</a:t>
            </a:fld>
            <a:endParaRPr lang="ru-RU"/>
          </a:p>
        </p:txBody>
      </p:sp>
    </p:spTree>
    <p:extLst>
      <p:ext uri="{BB962C8B-B14F-4D97-AF65-F5344CB8AC3E}">
        <p14:creationId xmlns:p14="http://schemas.microsoft.com/office/powerpoint/2010/main" val="14669713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C8E1DBFC-A404-4B5A-B580-972A2DF52E49}" type="datetimeFigureOut">
              <a:rPr lang="ru-RU" smtClean="0"/>
              <a:t>18.03.2026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8697D26-150A-411C-96E1-CEF1FC797EE5}" type="slidenum">
              <a:rPr lang="ru-RU" smtClean="0"/>
              <a:t>‹#›</a:t>
            </a:fld>
            <a:endParaRPr lang="ru-RU"/>
          </a:p>
        </p:txBody>
      </p:sp>
    </p:spTree>
    <p:extLst>
      <p:ext uri="{BB962C8B-B14F-4D97-AF65-F5344CB8AC3E}">
        <p14:creationId xmlns:p14="http://schemas.microsoft.com/office/powerpoint/2010/main" val="22514368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C8E1DBFC-A404-4B5A-B580-972A2DF52E49}" type="datetimeFigureOut">
              <a:rPr lang="ru-RU" smtClean="0"/>
              <a:t>18.03.2026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8697D26-150A-411C-96E1-CEF1FC797EE5}" type="slidenum">
              <a:rPr lang="ru-RU" smtClean="0"/>
              <a:t>‹#›</a:t>
            </a:fld>
            <a:endParaRPr lang="ru-RU"/>
          </a:p>
        </p:txBody>
      </p:sp>
    </p:spTree>
    <p:extLst>
      <p:ext uri="{BB962C8B-B14F-4D97-AF65-F5344CB8AC3E}">
        <p14:creationId xmlns:p14="http://schemas.microsoft.com/office/powerpoint/2010/main" val="19616554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C8E1DBFC-A404-4B5A-B580-972A2DF52E49}" type="datetimeFigureOut">
              <a:rPr lang="ru-RU" smtClean="0"/>
              <a:t>18.03.2026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8697D26-150A-411C-96E1-CEF1FC797EE5}" type="slidenum">
              <a:rPr lang="ru-RU" smtClean="0"/>
              <a:t>‹#›</a:t>
            </a:fld>
            <a:endParaRPr lang="ru-RU"/>
          </a:p>
        </p:txBody>
      </p:sp>
    </p:spTree>
    <p:extLst>
      <p:ext uri="{BB962C8B-B14F-4D97-AF65-F5344CB8AC3E}">
        <p14:creationId xmlns:p14="http://schemas.microsoft.com/office/powerpoint/2010/main" val="26945836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C8E1DBFC-A404-4B5A-B580-972A2DF52E49}" type="datetimeFigureOut">
              <a:rPr lang="ru-RU" smtClean="0"/>
              <a:t>18.03.2026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8697D26-150A-411C-96E1-CEF1FC797EE5}" type="slidenum">
              <a:rPr lang="ru-RU" smtClean="0"/>
              <a:t>‹#›</a:t>
            </a:fld>
            <a:endParaRPr lang="ru-RU"/>
          </a:p>
        </p:txBody>
      </p:sp>
    </p:spTree>
    <p:extLst>
      <p:ext uri="{BB962C8B-B14F-4D97-AF65-F5344CB8AC3E}">
        <p14:creationId xmlns:p14="http://schemas.microsoft.com/office/powerpoint/2010/main" val="14321916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C8E1DBFC-A404-4B5A-B580-972A2DF52E49}" type="datetimeFigureOut">
              <a:rPr lang="ru-RU" smtClean="0"/>
              <a:t>18.03.2026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8697D26-150A-411C-96E1-CEF1FC797EE5}" type="slidenum">
              <a:rPr lang="ru-RU" smtClean="0"/>
              <a:t>‹#›</a:t>
            </a:fld>
            <a:endParaRPr lang="ru-RU"/>
          </a:p>
        </p:txBody>
      </p:sp>
    </p:spTree>
    <p:extLst>
      <p:ext uri="{BB962C8B-B14F-4D97-AF65-F5344CB8AC3E}">
        <p14:creationId xmlns:p14="http://schemas.microsoft.com/office/powerpoint/2010/main" val="40438342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C8E1DBFC-A404-4B5A-B580-972A2DF52E49}" type="datetimeFigureOut">
              <a:rPr lang="ru-RU" smtClean="0"/>
              <a:t>18.03.2026</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28697D26-150A-411C-96E1-CEF1FC797EE5}" type="slidenum">
              <a:rPr lang="ru-RU" smtClean="0"/>
              <a:t>‹#›</a:t>
            </a:fld>
            <a:endParaRPr lang="ru-RU"/>
          </a:p>
        </p:txBody>
      </p:sp>
    </p:spTree>
    <p:extLst>
      <p:ext uri="{BB962C8B-B14F-4D97-AF65-F5344CB8AC3E}">
        <p14:creationId xmlns:p14="http://schemas.microsoft.com/office/powerpoint/2010/main" val="27425951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C8E1DBFC-A404-4B5A-B580-972A2DF52E49}" type="datetimeFigureOut">
              <a:rPr lang="ru-RU" smtClean="0"/>
              <a:t>18.03.2026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28697D26-150A-411C-96E1-CEF1FC797EE5}" type="slidenum">
              <a:rPr lang="ru-RU" smtClean="0"/>
              <a:t>‹#›</a:t>
            </a:fld>
            <a:endParaRPr lang="ru-RU"/>
          </a:p>
        </p:txBody>
      </p:sp>
    </p:spTree>
    <p:extLst>
      <p:ext uri="{BB962C8B-B14F-4D97-AF65-F5344CB8AC3E}">
        <p14:creationId xmlns:p14="http://schemas.microsoft.com/office/powerpoint/2010/main" val="42225965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C8E1DBFC-A404-4B5A-B580-972A2DF52E49}" type="datetimeFigureOut">
              <a:rPr lang="ru-RU" smtClean="0"/>
              <a:t>18.03.2026</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28697D26-150A-411C-96E1-CEF1FC797EE5}" type="slidenum">
              <a:rPr lang="ru-RU" smtClean="0"/>
              <a:t>‹#›</a:t>
            </a:fld>
            <a:endParaRPr lang="ru-RU"/>
          </a:p>
        </p:txBody>
      </p:sp>
    </p:spTree>
    <p:extLst>
      <p:ext uri="{BB962C8B-B14F-4D97-AF65-F5344CB8AC3E}">
        <p14:creationId xmlns:p14="http://schemas.microsoft.com/office/powerpoint/2010/main" val="7273650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C8E1DBFC-A404-4B5A-B580-972A2DF52E49}" type="datetimeFigureOut">
              <a:rPr lang="ru-RU" smtClean="0"/>
              <a:t>18.03.2026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8697D26-150A-411C-96E1-CEF1FC797EE5}" type="slidenum">
              <a:rPr lang="ru-RU" smtClean="0"/>
              <a:t>‹#›</a:t>
            </a:fld>
            <a:endParaRPr lang="ru-RU"/>
          </a:p>
        </p:txBody>
      </p:sp>
    </p:spTree>
    <p:extLst>
      <p:ext uri="{BB962C8B-B14F-4D97-AF65-F5344CB8AC3E}">
        <p14:creationId xmlns:p14="http://schemas.microsoft.com/office/powerpoint/2010/main" val="17565534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C8E1DBFC-A404-4B5A-B580-972A2DF52E49}" type="datetimeFigureOut">
              <a:rPr lang="ru-RU" smtClean="0"/>
              <a:t>18.03.2026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8697D26-150A-411C-96E1-CEF1FC797EE5}" type="slidenum">
              <a:rPr lang="ru-RU" smtClean="0"/>
              <a:t>‹#›</a:t>
            </a:fld>
            <a:endParaRPr lang="ru-RU"/>
          </a:p>
        </p:txBody>
      </p:sp>
    </p:spTree>
    <p:extLst>
      <p:ext uri="{BB962C8B-B14F-4D97-AF65-F5344CB8AC3E}">
        <p14:creationId xmlns:p14="http://schemas.microsoft.com/office/powerpoint/2010/main" val="26858836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8E1DBFC-A404-4B5A-B580-972A2DF52E49}" type="datetimeFigureOut">
              <a:rPr lang="ru-RU" smtClean="0"/>
              <a:t>18.03.2026</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8697D26-150A-411C-96E1-CEF1FC797EE5}" type="slidenum">
              <a:rPr lang="ru-RU" smtClean="0"/>
              <a:t>‹#›</a:t>
            </a:fld>
            <a:endParaRPr lang="ru-RU"/>
          </a:p>
        </p:txBody>
      </p:sp>
    </p:spTree>
    <p:extLst>
      <p:ext uri="{BB962C8B-B14F-4D97-AF65-F5344CB8AC3E}">
        <p14:creationId xmlns:p14="http://schemas.microsoft.com/office/powerpoint/2010/main" val="305308343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Layout" Target="../slideLayouts/slideLayout6.xml"/><Relationship Id="rId5" Type="http://schemas.openxmlformats.org/officeDocument/2006/relationships/image" Target="../media/image4.png"/><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jp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3999" cy="6858000"/>
          </a:xfrm>
          <a:prstGeom prst="rect">
            <a:avLst/>
          </a:prstGeom>
        </p:spPr>
      </p:pic>
      <p:sp>
        <p:nvSpPr>
          <p:cNvPr id="4" name="Заголовок 3"/>
          <p:cNvSpPr>
            <a:spLocks noGrp="1"/>
          </p:cNvSpPr>
          <p:nvPr>
            <p:ph type="ctrTitle"/>
          </p:nvPr>
        </p:nvSpPr>
        <p:spPr>
          <a:xfrm>
            <a:off x="685800" y="1772816"/>
            <a:ext cx="7772400" cy="2232248"/>
          </a:xfrm>
        </p:spPr>
        <p:txBody>
          <a:bodyPr>
            <a:noAutofit/>
          </a:bodyPr>
          <a:lstStyle/>
          <a:p>
            <a:r>
              <a:rPr lang="ru-RU" sz="2400" smtClean="0">
                <a:latin typeface="Times New Roman" panose="02020603050405020304" pitchFamily="18" charset="0"/>
                <a:cs typeface="Times New Roman" panose="02020603050405020304" pitchFamily="18" charset="0"/>
              </a:rPr>
              <a:t>Научно </a:t>
            </a:r>
            <a:r>
              <a:rPr lang="ru-RU" sz="2400" dirty="0" smtClean="0">
                <a:latin typeface="Times New Roman" panose="02020603050405020304" pitchFamily="18" charset="0"/>
                <a:cs typeface="Times New Roman" panose="02020603050405020304" pitchFamily="18" charset="0"/>
              </a:rPr>
              <a:t>– исследовательская  работа</a:t>
            </a:r>
            <a:br>
              <a:rPr lang="ru-RU" sz="2400" dirty="0" smtClean="0">
                <a:latin typeface="Times New Roman" panose="02020603050405020304" pitchFamily="18" charset="0"/>
                <a:cs typeface="Times New Roman" panose="02020603050405020304" pitchFamily="18" charset="0"/>
              </a:rPr>
            </a:br>
            <a:r>
              <a:rPr lang="ru-RU" sz="2400" dirty="0" smtClean="0">
                <a:latin typeface="Times New Roman" panose="02020603050405020304" pitchFamily="18" charset="0"/>
                <a:cs typeface="Times New Roman" panose="02020603050405020304" pitchFamily="18" charset="0"/>
              </a:rPr>
              <a:t>«Выдающиеся уроженцы </a:t>
            </a:r>
            <a:r>
              <a:rPr lang="ru-RU" sz="2400" dirty="0" err="1" smtClean="0">
                <a:latin typeface="Times New Roman" panose="02020603050405020304" pitchFamily="18" charset="0"/>
                <a:cs typeface="Times New Roman" panose="02020603050405020304" pitchFamily="18" charset="0"/>
              </a:rPr>
              <a:t>Кашинского</a:t>
            </a:r>
            <a:r>
              <a:rPr lang="ru-RU" sz="2400" dirty="0" smtClean="0">
                <a:latin typeface="Times New Roman" panose="02020603050405020304" pitchFamily="18" charset="0"/>
                <a:cs typeface="Times New Roman" panose="02020603050405020304" pitchFamily="18" charset="0"/>
              </a:rPr>
              <a:t> края»</a:t>
            </a:r>
            <a:br>
              <a:rPr lang="ru-RU" sz="2400" dirty="0" smtClean="0">
                <a:latin typeface="Times New Roman" panose="02020603050405020304" pitchFamily="18" charset="0"/>
                <a:cs typeface="Times New Roman" panose="02020603050405020304" pitchFamily="18" charset="0"/>
              </a:rPr>
            </a:br>
            <a:endParaRPr lang="ru-RU" sz="2400" dirty="0">
              <a:latin typeface="Times New Roman" panose="02020603050405020304" pitchFamily="18" charset="0"/>
              <a:cs typeface="Times New Roman" panose="02020603050405020304" pitchFamily="18" charset="0"/>
            </a:endParaRPr>
          </a:p>
        </p:txBody>
      </p:sp>
      <p:sp>
        <p:nvSpPr>
          <p:cNvPr id="5" name="Подзаголовок 4"/>
          <p:cNvSpPr>
            <a:spLocks noGrp="1"/>
          </p:cNvSpPr>
          <p:nvPr>
            <p:ph type="subTitle" idx="1"/>
          </p:nvPr>
        </p:nvSpPr>
        <p:spPr>
          <a:xfrm>
            <a:off x="1115616" y="4437112"/>
            <a:ext cx="7272808" cy="1872208"/>
          </a:xfrm>
        </p:spPr>
        <p:txBody>
          <a:bodyPr>
            <a:normAutofit fontScale="32500" lnSpcReduction="20000"/>
          </a:bodyPr>
          <a:lstStyle/>
          <a:p>
            <a:pPr algn="r"/>
            <a:r>
              <a:rPr lang="ru-RU" sz="3700" dirty="0" smtClean="0">
                <a:solidFill>
                  <a:schemeClr val="tx1"/>
                </a:solidFill>
                <a:latin typeface="Times New Roman" panose="02020603050405020304" pitchFamily="18" charset="0"/>
                <a:cs typeface="Times New Roman" panose="02020603050405020304" pitchFamily="18" charset="0"/>
              </a:rPr>
              <a:t>Выполнила:  </a:t>
            </a:r>
            <a:r>
              <a:rPr lang="ru-RU" sz="3700" dirty="0" err="1" smtClean="0">
                <a:solidFill>
                  <a:schemeClr val="tx1"/>
                </a:solidFill>
                <a:latin typeface="Times New Roman" panose="02020603050405020304" pitchFamily="18" charset="0"/>
                <a:cs typeface="Times New Roman" panose="02020603050405020304" pitchFamily="18" charset="0"/>
              </a:rPr>
              <a:t>Бойкова</a:t>
            </a:r>
            <a:r>
              <a:rPr lang="ru-RU" sz="3700" dirty="0" smtClean="0">
                <a:solidFill>
                  <a:schemeClr val="tx1"/>
                </a:solidFill>
                <a:latin typeface="Times New Roman" panose="02020603050405020304" pitchFamily="18" charset="0"/>
                <a:cs typeface="Times New Roman" panose="02020603050405020304" pitchFamily="18" charset="0"/>
              </a:rPr>
              <a:t> Александра Евгеньевна </a:t>
            </a:r>
          </a:p>
          <a:p>
            <a:pPr algn="r"/>
            <a:r>
              <a:rPr lang="ru-RU" sz="3700" dirty="0" smtClean="0">
                <a:solidFill>
                  <a:schemeClr val="tx1"/>
                </a:solidFill>
                <a:latin typeface="Times New Roman" panose="02020603050405020304" pitchFamily="18" charset="0"/>
                <a:cs typeface="Times New Roman" panose="02020603050405020304" pitchFamily="18" charset="0"/>
              </a:rPr>
              <a:t>студентка 3 курса</a:t>
            </a:r>
          </a:p>
          <a:p>
            <a:pPr algn="r"/>
            <a:r>
              <a:rPr lang="ru-RU" sz="3700" dirty="0" smtClean="0">
                <a:solidFill>
                  <a:schemeClr val="tx1"/>
                </a:solidFill>
                <a:latin typeface="Times New Roman" panose="02020603050405020304" pitchFamily="18" charset="0"/>
                <a:cs typeface="Times New Roman" panose="02020603050405020304" pitchFamily="18" charset="0"/>
              </a:rPr>
              <a:t> ГБП ОУ «</a:t>
            </a:r>
            <a:r>
              <a:rPr lang="ru-RU" sz="3700" dirty="0" err="1" smtClean="0">
                <a:solidFill>
                  <a:schemeClr val="tx1"/>
                </a:solidFill>
                <a:latin typeface="Times New Roman" panose="02020603050405020304" pitchFamily="18" charset="0"/>
                <a:cs typeface="Times New Roman" panose="02020603050405020304" pitchFamily="18" charset="0"/>
              </a:rPr>
              <a:t>Кашинский</a:t>
            </a:r>
            <a:r>
              <a:rPr lang="ru-RU" sz="3700" dirty="0" smtClean="0">
                <a:solidFill>
                  <a:schemeClr val="tx1"/>
                </a:solidFill>
                <a:latin typeface="Times New Roman" panose="02020603050405020304" pitchFamily="18" charset="0"/>
                <a:cs typeface="Times New Roman" panose="02020603050405020304" pitchFamily="18" charset="0"/>
              </a:rPr>
              <a:t> колледж» </a:t>
            </a:r>
          </a:p>
          <a:p>
            <a:pPr algn="r"/>
            <a:r>
              <a:rPr lang="ru-RU" sz="3700" dirty="0" smtClean="0">
                <a:solidFill>
                  <a:schemeClr val="tx1"/>
                </a:solidFill>
                <a:latin typeface="Times New Roman" panose="02020603050405020304" pitchFamily="18" charset="0"/>
                <a:cs typeface="Times New Roman" panose="02020603050405020304" pitchFamily="18" charset="0"/>
              </a:rPr>
              <a:t>г. Кашин </a:t>
            </a:r>
          </a:p>
          <a:p>
            <a:pPr algn="r"/>
            <a:endParaRPr lang="ru-RU" sz="3700" dirty="0" smtClean="0">
              <a:solidFill>
                <a:schemeClr val="tx1"/>
              </a:solidFill>
              <a:latin typeface="Times New Roman" panose="02020603050405020304" pitchFamily="18" charset="0"/>
              <a:cs typeface="Times New Roman" panose="02020603050405020304" pitchFamily="18" charset="0"/>
            </a:endParaRPr>
          </a:p>
          <a:p>
            <a:pPr algn="r"/>
            <a:r>
              <a:rPr lang="ru-RU" sz="3700" dirty="0" smtClean="0">
                <a:solidFill>
                  <a:schemeClr val="tx1"/>
                </a:solidFill>
                <a:latin typeface="Times New Roman" panose="02020603050405020304" pitchFamily="18" charset="0"/>
                <a:cs typeface="Times New Roman" panose="02020603050405020304" pitchFamily="18" charset="0"/>
              </a:rPr>
              <a:t>Руководитель:</a:t>
            </a:r>
          </a:p>
          <a:p>
            <a:pPr algn="r"/>
            <a:r>
              <a:rPr lang="ru-RU" sz="3700" dirty="0" smtClean="0">
                <a:solidFill>
                  <a:schemeClr val="tx1"/>
                </a:solidFill>
                <a:latin typeface="Times New Roman" panose="02020603050405020304" pitchFamily="18" charset="0"/>
                <a:cs typeface="Times New Roman" panose="02020603050405020304" pitchFamily="18" charset="0"/>
              </a:rPr>
              <a:t>преподаватель информационных дисциплин </a:t>
            </a:r>
          </a:p>
          <a:p>
            <a:pPr algn="r"/>
            <a:r>
              <a:rPr lang="ru-RU" sz="3700" dirty="0" err="1" smtClean="0">
                <a:solidFill>
                  <a:schemeClr val="tx1"/>
                </a:solidFill>
                <a:latin typeface="Times New Roman" panose="02020603050405020304" pitchFamily="18" charset="0"/>
                <a:cs typeface="Times New Roman" panose="02020603050405020304" pitchFamily="18" charset="0"/>
              </a:rPr>
              <a:t>Пельменева</a:t>
            </a:r>
            <a:r>
              <a:rPr lang="ru-RU" sz="3700" dirty="0" smtClean="0">
                <a:solidFill>
                  <a:schemeClr val="tx1"/>
                </a:solidFill>
                <a:latin typeface="Times New Roman" panose="02020603050405020304" pitchFamily="18" charset="0"/>
                <a:cs typeface="Times New Roman" panose="02020603050405020304" pitchFamily="18" charset="0"/>
              </a:rPr>
              <a:t> АА.</a:t>
            </a:r>
          </a:p>
          <a:p>
            <a:pPr algn="r"/>
            <a:r>
              <a:rPr lang="ru-RU" sz="3700" dirty="0" smtClean="0">
                <a:solidFill>
                  <a:schemeClr val="tx1"/>
                </a:solidFill>
                <a:latin typeface="Times New Roman" panose="02020603050405020304" pitchFamily="18" charset="0"/>
                <a:cs typeface="Times New Roman" panose="02020603050405020304" pitchFamily="18" charset="0"/>
              </a:rPr>
              <a:t>ГБП ОУ «</a:t>
            </a:r>
            <a:r>
              <a:rPr lang="ru-RU" sz="3700" dirty="0" err="1" smtClean="0">
                <a:solidFill>
                  <a:schemeClr val="tx1"/>
                </a:solidFill>
                <a:latin typeface="Times New Roman" panose="02020603050405020304" pitchFamily="18" charset="0"/>
                <a:cs typeface="Times New Roman" panose="02020603050405020304" pitchFamily="18" charset="0"/>
              </a:rPr>
              <a:t>Кашинский</a:t>
            </a:r>
            <a:r>
              <a:rPr lang="ru-RU" sz="3700" dirty="0" smtClean="0">
                <a:solidFill>
                  <a:schemeClr val="tx1"/>
                </a:solidFill>
                <a:latin typeface="Times New Roman" panose="02020603050405020304" pitchFamily="18" charset="0"/>
                <a:cs typeface="Times New Roman" panose="02020603050405020304" pitchFamily="18" charset="0"/>
              </a:rPr>
              <a:t> колледж»</a:t>
            </a:r>
          </a:p>
          <a:p>
            <a:endParaRPr lang="ru-RU" dirty="0"/>
          </a:p>
        </p:txBody>
      </p:sp>
      <p:sp>
        <p:nvSpPr>
          <p:cNvPr id="6" name="TextBox 5"/>
          <p:cNvSpPr txBox="1"/>
          <p:nvPr/>
        </p:nvSpPr>
        <p:spPr>
          <a:xfrm>
            <a:off x="1187624" y="332655"/>
            <a:ext cx="7056784" cy="830997"/>
          </a:xfrm>
          <a:prstGeom prst="rect">
            <a:avLst/>
          </a:prstGeom>
          <a:noFill/>
        </p:spPr>
        <p:txBody>
          <a:bodyPr wrap="square" rtlCol="0">
            <a:spAutoFit/>
          </a:bodyPr>
          <a:lstStyle/>
          <a:p>
            <a:pPr algn="ctr"/>
            <a:r>
              <a:rPr lang="ru-RU" sz="1200" b="1" dirty="0" smtClean="0">
                <a:latin typeface="Times New Roman" panose="02020603050405020304" pitchFamily="18" charset="0"/>
                <a:cs typeface="Times New Roman" panose="02020603050405020304" pitchFamily="18" charset="0"/>
              </a:rPr>
              <a:t>Министерство сельского хозяйства, пищевой и перерабатывающей промышленности Тверской области</a:t>
            </a:r>
          </a:p>
          <a:p>
            <a:pPr algn="ctr"/>
            <a:r>
              <a:rPr lang="ru-RU" sz="1200" dirty="0" smtClean="0">
                <a:latin typeface="Times New Roman" panose="02020603050405020304" pitchFamily="18" charset="0"/>
                <a:cs typeface="Times New Roman" panose="02020603050405020304" pitchFamily="18" charset="0"/>
              </a:rPr>
              <a:t>государственное бюджетное профессиональное образовательное учреждение «</a:t>
            </a:r>
            <a:r>
              <a:rPr lang="ru-RU" sz="1200" dirty="0" err="1" smtClean="0">
                <a:latin typeface="Times New Roman" panose="02020603050405020304" pitchFamily="18" charset="0"/>
                <a:cs typeface="Times New Roman" panose="02020603050405020304" pitchFamily="18" charset="0"/>
              </a:rPr>
              <a:t>Кашинский</a:t>
            </a:r>
            <a:r>
              <a:rPr lang="ru-RU" sz="1200" dirty="0" smtClean="0">
                <a:latin typeface="Times New Roman" panose="02020603050405020304" pitchFamily="18" charset="0"/>
                <a:cs typeface="Times New Roman" panose="02020603050405020304" pitchFamily="18" charset="0"/>
              </a:rPr>
              <a:t> колледж»</a:t>
            </a:r>
          </a:p>
          <a:p>
            <a:pPr algn="ctr"/>
            <a:r>
              <a:rPr lang="ru-RU" sz="1200" dirty="0" smtClean="0">
                <a:latin typeface="Times New Roman" panose="02020603050405020304" pitchFamily="18" charset="0"/>
                <a:cs typeface="Times New Roman" panose="02020603050405020304" pitchFamily="18" charset="0"/>
              </a:rPr>
              <a:t>(ГБП ОУ «</a:t>
            </a:r>
            <a:r>
              <a:rPr lang="ru-RU" sz="1200" dirty="0" err="1" smtClean="0">
                <a:latin typeface="Times New Roman" panose="02020603050405020304" pitchFamily="18" charset="0"/>
                <a:cs typeface="Times New Roman" panose="02020603050405020304" pitchFamily="18" charset="0"/>
              </a:rPr>
              <a:t>Кашинский</a:t>
            </a:r>
            <a:r>
              <a:rPr lang="ru-RU" sz="1200" dirty="0" smtClean="0">
                <a:latin typeface="Times New Roman" panose="02020603050405020304" pitchFamily="18" charset="0"/>
                <a:cs typeface="Times New Roman" panose="02020603050405020304" pitchFamily="18" charset="0"/>
              </a:rPr>
              <a:t> колледж)</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550309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0" y="0"/>
            <a:ext cx="9143999" cy="6858000"/>
          </a:xfrm>
        </p:spPr>
      </p:pic>
      <p:sp>
        <p:nvSpPr>
          <p:cNvPr id="3" name="Заголовок 2"/>
          <p:cNvSpPr>
            <a:spLocks noGrp="1"/>
          </p:cNvSpPr>
          <p:nvPr>
            <p:ph type="title"/>
          </p:nvPr>
        </p:nvSpPr>
        <p:spPr/>
        <p:txBody>
          <a:bodyPr>
            <a:normAutofit fontScale="90000"/>
          </a:bodyPr>
          <a:lstStyle/>
          <a:p>
            <a:r>
              <a:rPr lang="ru-RU" dirty="0" smtClean="0"/>
              <a:t/>
            </a:r>
            <a:br>
              <a:rPr lang="ru-RU" dirty="0" smtClean="0"/>
            </a:br>
            <a:r>
              <a:rPr lang="ru-RU" dirty="0"/>
              <a:t/>
            </a:r>
            <a:br>
              <a:rPr lang="ru-RU" dirty="0"/>
            </a:br>
            <a:r>
              <a:rPr lang="ru-RU" dirty="0" smtClean="0"/>
              <a:t/>
            </a:r>
            <a:br>
              <a:rPr lang="ru-RU" dirty="0" smtClean="0"/>
            </a:br>
            <a:r>
              <a:rPr lang="ru-RU" dirty="0"/>
              <a:t/>
            </a:r>
            <a:br>
              <a:rPr lang="ru-RU" dirty="0"/>
            </a:br>
            <a:r>
              <a:rPr lang="ru-RU" dirty="0" smtClean="0"/>
              <a:t/>
            </a:r>
            <a:br>
              <a:rPr lang="ru-RU" dirty="0" smtClean="0"/>
            </a:br>
            <a:r>
              <a:rPr lang="ru-RU" dirty="0"/>
              <a:t/>
            </a:r>
            <a:br>
              <a:rPr lang="ru-RU" dirty="0"/>
            </a:br>
            <a:r>
              <a:rPr lang="ru-RU" dirty="0" smtClean="0"/>
              <a:t/>
            </a:r>
            <a:br>
              <a:rPr lang="ru-RU" dirty="0" smtClean="0"/>
            </a:br>
            <a:r>
              <a:rPr lang="ru-RU" dirty="0"/>
              <a:t/>
            </a:r>
            <a:br>
              <a:rPr lang="ru-RU" dirty="0"/>
            </a:br>
            <a:r>
              <a:rPr lang="ru-RU" dirty="0" smtClean="0">
                <a:latin typeface="Times New Roman" panose="02020603050405020304" pitchFamily="18" charset="0"/>
                <a:cs typeface="Times New Roman" panose="02020603050405020304" pitchFamily="18" charset="0"/>
              </a:rPr>
              <a:t>Спасибо за внимание!</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608253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3999" cy="6858000"/>
          </a:xfrm>
          <a:prstGeom prst="rect">
            <a:avLst/>
          </a:prstGeom>
        </p:spPr>
      </p:pic>
      <p:sp>
        <p:nvSpPr>
          <p:cNvPr id="7" name="Заголовок 6"/>
          <p:cNvSpPr>
            <a:spLocks noGrp="1"/>
          </p:cNvSpPr>
          <p:nvPr>
            <p:ph type="title"/>
          </p:nvPr>
        </p:nvSpPr>
        <p:spPr>
          <a:xfrm>
            <a:off x="1331640" y="274638"/>
            <a:ext cx="5544616" cy="974480"/>
          </a:xfrm>
        </p:spPr>
        <p:txBody>
          <a:bodyPr>
            <a:normAutofit/>
          </a:bodyPr>
          <a:lstStyle/>
          <a:p>
            <a:r>
              <a:rPr lang="ru-RU" sz="2800" b="1" i="1" dirty="0" smtClean="0">
                <a:latin typeface="Times New Roman" panose="02020603050405020304" pitchFamily="18" charset="0"/>
                <a:cs typeface="Times New Roman" panose="02020603050405020304" pitchFamily="18" charset="0"/>
              </a:rPr>
              <a:t>Введение</a:t>
            </a:r>
            <a:endParaRPr lang="ru-RU" sz="2800" b="1" i="1" dirty="0">
              <a:latin typeface="Times New Roman" panose="02020603050405020304" pitchFamily="18" charset="0"/>
              <a:cs typeface="Times New Roman" panose="02020603050405020304" pitchFamily="18" charset="0"/>
            </a:endParaRPr>
          </a:p>
        </p:txBody>
      </p:sp>
      <p:sp>
        <p:nvSpPr>
          <p:cNvPr id="8" name="TextBox 7"/>
          <p:cNvSpPr txBox="1"/>
          <p:nvPr/>
        </p:nvSpPr>
        <p:spPr>
          <a:xfrm>
            <a:off x="683569" y="1556792"/>
            <a:ext cx="5544615" cy="5047536"/>
          </a:xfrm>
          <a:prstGeom prst="rect">
            <a:avLst/>
          </a:prstGeom>
          <a:noFill/>
        </p:spPr>
        <p:txBody>
          <a:bodyPr wrap="square" rtlCol="0">
            <a:spAutoFit/>
          </a:bodyPr>
          <a:lstStyle/>
          <a:p>
            <a:pPr algn="just"/>
            <a:r>
              <a:rPr lang="ru-RU" dirty="0"/>
              <a:t> </a:t>
            </a:r>
            <a:r>
              <a:rPr lang="ru-RU" dirty="0" smtClean="0"/>
              <a:t>    </a:t>
            </a:r>
            <a:r>
              <a:rPr lang="ru-RU" sz="1900" dirty="0" smtClean="0">
                <a:latin typeface="Times New Roman" panose="02020603050405020304" pitchFamily="18" charset="0"/>
                <a:cs typeface="Times New Roman" panose="02020603050405020304" pitchFamily="18" charset="0"/>
              </a:rPr>
              <a:t>В этой работе мы кратко познакомим вас с уроженцами </a:t>
            </a:r>
            <a:r>
              <a:rPr lang="ru-RU" sz="1900" dirty="0" err="1" smtClean="0">
                <a:latin typeface="Times New Roman" panose="02020603050405020304" pitchFamily="18" charset="0"/>
                <a:cs typeface="Times New Roman" panose="02020603050405020304" pitchFamily="18" charset="0"/>
              </a:rPr>
              <a:t>Кашинского</a:t>
            </a:r>
            <a:r>
              <a:rPr lang="ru-RU" sz="1900" dirty="0" smtClean="0">
                <a:latin typeface="Times New Roman" panose="02020603050405020304" pitchFamily="18" charset="0"/>
                <a:cs typeface="Times New Roman" panose="02020603050405020304" pitchFamily="18" charset="0"/>
              </a:rPr>
              <a:t> края, которые внесли вклад в развитие страны в разных сферах: науке, искусстве, общественной деятельности и военной сфере.</a:t>
            </a:r>
          </a:p>
          <a:p>
            <a:pPr algn="just"/>
            <a:r>
              <a:rPr lang="ru-RU" sz="1900" dirty="0" smtClean="0">
                <a:latin typeface="Times New Roman" panose="02020603050405020304" pitchFamily="18" charset="0"/>
                <a:cs typeface="Times New Roman" panose="02020603050405020304" pitchFamily="18" charset="0"/>
              </a:rPr>
              <a:t>     Город Кашин - один из старейших в Тверской области, расположенный на живописных берегах реки </a:t>
            </a:r>
            <a:r>
              <a:rPr lang="ru-RU" sz="1900" dirty="0" err="1" smtClean="0">
                <a:latin typeface="Times New Roman" panose="02020603050405020304" pitchFamily="18" charset="0"/>
                <a:cs typeface="Times New Roman" panose="02020603050405020304" pitchFamily="18" charset="0"/>
              </a:rPr>
              <a:t>Кашинки</a:t>
            </a:r>
            <a:r>
              <a:rPr lang="ru-RU" sz="1900" dirty="0" smtClean="0">
                <a:latin typeface="Times New Roman" panose="02020603050405020304" pitchFamily="18" charset="0"/>
                <a:cs typeface="Times New Roman" panose="02020603050405020304" pitchFamily="18" charset="0"/>
              </a:rPr>
              <a:t>. Река, протекающая по городу, формирует точный силуэт сердца, поэтому Кашин называют «городом российского сердца».</a:t>
            </a:r>
          </a:p>
          <a:p>
            <a:pPr algn="just"/>
            <a:r>
              <a:rPr lang="ru-RU" sz="1900" dirty="0">
                <a:latin typeface="Times New Roman" panose="02020603050405020304" pitchFamily="18" charset="0"/>
                <a:cs typeface="Times New Roman" panose="02020603050405020304" pitchFamily="18" charset="0"/>
              </a:rPr>
              <a:t> </a:t>
            </a:r>
            <a:r>
              <a:rPr lang="ru-RU" sz="1900" dirty="0" smtClean="0">
                <a:latin typeface="Times New Roman" panose="02020603050405020304" pitchFamily="18" charset="0"/>
                <a:cs typeface="Times New Roman" panose="02020603050405020304" pitchFamily="18" charset="0"/>
              </a:rPr>
              <a:t>    Кашин</a:t>
            </a:r>
            <a:r>
              <a:rPr lang="ru-RU" sz="1900" dirty="0">
                <a:latin typeface="Times New Roman" panose="02020603050405020304" pitchFamily="18" charset="0"/>
                <a:cs typeface="Times New Roman" panose="02020603050405020304" pitchFamily="18" charset="0"/>
              </a:rPr>
              <a:t> — единственный в Тверской области </a:t>
            </a:r>
            <a:r>
              <a:rPr lang="ru-RU" sz="1900" dirty="0" smtClean="0">
                <a:latin typeface="Times New Roman" panose="02020603050405020304" pitchFamily="18" charset="0"/>
                <a:cs typeface="Times New Roman" panose="02020603050405020304" pitchFamily="18" charset="0"/>
              </a:rPr>
              <a:t>город-курорт. </a:t>
            </a:r>
            <a:r>
              <a:rPr lang="ru-RU" sz="1900" dirty="0">
                <a:latin typeface="Times New Roman" panose="02020603050405020304" pitchFamily="18" charset="0"/>
                <a:cs typeface="Times New Roman" panose="02020603050405020304" pitchFamily="18" charset="0"/>
              </a:rPr>
              <a:t>Санаторий возле источников лечебной и столовой минеральной воды, находящихся прямо в городе, был открыт ещё в конце XIX века. В городе действуют несколько предприятий по разливу минеральной воды.</a:t>
            </a:r>
          </a:p>
          <a:p>
            <a:pPr algn="just"/>
            <a:endParaRPr lang="ru-RU" dirty="0">
              <a:latin typeface="Times New Roman" panose="02020603050405020304" pitchFamily="18" charset="0"/>
              <a:cs typeface="Times New Roman" panose="02020603050405020304" pitchFamily="18" charset="0"/>
            </a:endParaRPr>
          </a:p>
        </p:txBody>
      </p:sp>
      <p:pic>
        <p:nvPicPr>
          <p:cNvPr id="9" name="Рисунок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07696" y="2708920"/>
            <a:ext cx="2568894" cy="1600592"/>
          </a:xfrm>
          <a:prstGeom prst="rect">
            <a:avLst/>
          </a:prstGeom>
        </p:spPr>
      </p:pic>
      <p:pic>
        <p:nvPicPr>
          <p:cNvPr id="10" name="Рисунок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44207" y="4509120"/>
            <a:ext cx="2532383" cy="1689080"/>
          </a:xfrm>
          <a:prstGeom prst="rect">
            <a:avLst/>
          </a:prstGeom>
        </p:spPr>
      </p:pic>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48138" y="332656"/>
            <a:ext cx="1688010" cy="21209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6336454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717" y="0"/>
            <a:ext cx="9172152" cy="6879115"/>
          </a:xfrm>
        </p:spPr>
      </p:pic>
      <p:sp>
        <p:nvSpPr>
          <p:cNvPr id="2" name="Заголовок 1"/>
          <p:cNvSpPr>
            <a:spLocks noGrp="1"/>
          </p:cNvSpPr>
          <p:nvPr>
            <p:ph type="title"/>
          </p:nvPr>
        </p:nvSpPr>
        <p:spPr>
          <a:xfrm>
            <a:off x="457200" y="274638"/>
            <a:ext cx="8229600" cy="922114"/>
          </a:xfrm>
        </p:spPr>
        <p:txBody>
          <a:bodyPr>
            <a:normAutofit fontScale="90000"/>
          </a:bodyPr>
          <a:lstStyle/>
          <a:p>
            <a:r>
              <a:rPr lang="ru-RU" sz="2400" b="1" i="1" dirty="0" smtClean="0">
                <a:latin typeface="Times New Roman" panose="02020603050405020304" pitchFamily="18" charset="0"/>
                <a:cs typeface="Times New Roman" panose="02020603050405020304" pitchFamily="18" charset="0"/>
              </a:rPr>
              <a:t>Александр Андреевич Ауэрбах</a:t>
            </a:r>
            <a:br>
              <a:rPr lang="ru-RU" sz="2400" b="1" i="1" dirty="0" smtClean="0">
                <a:latin typeface="Times New Roman" panose="02020603050405020304" pitchFamily="18" charset="0"/>
                <a:cs typeface="Times New Roman" panose="02020603050405020304" pitchFamily="18" charset="0"/>
              </a:rPr>
            </a:br>
            <a:r>
              <a:rPr lang="ru-RU" sz="1800" i="1" dirty="0">
                <a:latin typeface="Times New Roman" panose="02020603050405020304" pitchFamily="18" charset="0"/>
                <a:cs typeface="Times New Roman" panose="02020603050405020304" pitchFamily="18" charset="0"/>
              </a:rPr>
              <a:t>Русский горный инженер, химик </a:t>
            </a:r>
            <a:br>
              <a:rPr lang="ru-RU" sz="1800" i="1" dirty="0">
                <a:latin typeface="Times New Roman" panose="02020603050405020304" pitchFamily="18" charset="0"/>
                <a:cs typeface="Times New Roman" panose="02020603050405020304" pitchFamily="18" charset="0"/>
              </a:rPr>
            </a:br>
            <a:r>
              <a:rPr lang="ru-RU" sz="1800" i="1" dirty="0">
                <a:latin typeface="Times New Roman" panose="02020603050405020304" pitchFamily="18" charset="0"/>
                <a:cs typeface="Times New Roman" panose="02020603050405020304" pitchFamily="18" charset="0"/>
              </a:rPr>
              <a:t>(12 февраля 1844 – 9 июня 1916)</a:t>
            </a:r>
            <a:br>
              <a:rPr lang="ru-RU" sz="1800" i="1" dirty="0">
                <a:latin typeface="Times New Roman" panose="02020603050405020304" pitchFamily="18" charset="0"/>
                <a:cs typeface="Times New Roman" panose="02020603050405020304" pitchFamily="18" charset="0"/>
              </a:rPr>
            </a:br>
            <a:endParaRPr lang="ru-RU" sz="1800" b="1" i="1" dirty="0">
              <a:latin typeface="Times New Roman" panose="02020603050405020304" pitchFamily="18" charset="0"/>
              <a:cs typeface="Times New Roman" panose="02020603050405020304" pitchFamily="18" charset="0"/>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576" y="1172277"/>
            <a:ext cx="2376265" cy="26172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3203848" y="1196752"/>
            <a:ext cx="5580488" cy="3000821"/>
          </a:xfrm>
          <a:prstGeom prst="rect">
            <a:avLst/>
          </a:prstGeom>
          <a:noFill/>
        </p:spPr>
        <p:txBody>
          <a:bodyPr wrap="square" rtlCol="0">
            <a:spAutoFit/>
          </a:bodyPr>
          <a:lstStyle/>
          <a:p>
            <a:pPr algn="just"/>
            <a:r>
              <a:rPr lang="ru-RU" dirty="0">
                <a:latin typeface="Times New Roman" panose="02020603050405020304" pitchFamily="18" charset="0"/>
                <a:cs typeface="Times New Roman" panose="02020603050405020304" pitchFamily="18" charset="0"/>
              </a:rPr>
              <a:t> </a:t>
            </a:r>
            <a:r>
              <a:rPr lang="ru-RU" dirty="0" smtClean="0">
                <a:latin typeface="Times New Roman" panose="02020603050405020304" pitchFamily="18" charset="0"/>
                <a:cs typeface="Times New Roman" panose="02020603050405020304" pitchFamily="18" charset="0"/>
              </a:rPr>
              <a:t>    </a:t>
            </a:r>
            <a:r>
              <a:rPr lang="ru-RU" sz="1900" dirty="0" smtClean="0">
                <a:latin typeface="Times New Roman" panose="02020603050405020304" pitchFamily="18" charset="0"/>
                <a:cs typeface="Times New Roman" panose="02020603050405020304" pitchFamily="18" charset="0"/>
              </a:rPr>
              <a:t>Родился 12 февраля 1844 года в Кашине Тверской губернии. </a:t>
            </a:r>
          </a:p>
          <a:p>
            <a:pPr algn="just"/>
            <a:r>
              <a:rPr lang="ru-RU" sz="1900" dirty="0">
                <a:latin typeface="Times New Roman" panose="02020603050405020304" pitchFamily="18" charset="0"/>
                <a:cs typeface="Times New Roman" panose="02020603050405020304" pitchFamily="18" charset="0"/>
              </a:rPr>
              <a:t> </a:t>
            </a:r>
            <a:r>
              <a:rPr lang="ru-RU" sz="1900" dirty="0" smtClean="0">
                <a:latin typeface="Times New Roman" panose="02020603050405020304" pitchFamily="18" charset="0"/>
                <a:cs typeface="Times New Roman" panose="02020603050405020304" pitchFamily="18" charset="0"/>
              </a:rPr>
              <a:t>    В августе 1856 года Александра отправили в Петербург в горный кадетский корпус. В 1863 году, блестяще защитив диплом, Ауэрбах получил звание горного инженера и чин поручика.</a:t>
            </a:r>
          </a:p>
          <a:p>
            <a:pPr algn="just"/>
            <a:r>
              <a:rPr lang="ru-RU" sz="1900" dirty="0" smtClean="0">
                <a:latin typeface="Times New Roman" panose="02020603050405020304" pitchFamily="18" charset="0"/>
                <a:cs typeface="Times New Roman" panose="02020603050405020304" pitchFamily="18" charset="0"/>
              </a:rPr>
              <a:t>     В </a:t>
            </a:r>
            <a:r>
              <a:rPr lang="ru-RU" sz="1900" dirty="0">
                <a:latin typeface="Times New Roman" panose="02020603050405020304" pitchFamily="18" charset="0"/>
                <a:cs typeface="Times New Roman" panose="02020603050405020304" pitchFamily="18" charset="0"/>
              </a:rPr>
              <a:t>1884 году Ауэрбах открыл первое на Северном Урале Турьинское горное училище и стал его директором.</a:t>
            </a:r>
          </a:p>
          <a:p>
            <a:pPr algn="just"/>
            <a:r>
              <a:rPr lang="ru-RU" dirty="0" smtClean="0">
                <a:latin typeface="Times New Roman" panose="02020603050405020304" pitchFamily="18" charset="0"/>
                <a:cs typeface="Times New Roman" panose="02020603050405020304" pitchFamily="18" charset="0"/>
              </a:rPr>
              <a:t>     </a:t>
            </a:r>
            <a:endParaRPr lang="ru-RU" dirty="0">
              <a:latin typeface="Times New Roman" panose="02020603050405020304" pitchFamily="18" charset="0"/>
              <a:cs typeface="Times New Roman" panose="02020603050405020304" pitchFamily="18" charset="0"/>
            </a:endParaRPr>
          </a:p>
        </p:txBody>
      </p:sp>
      <p:sp>
        <p:nvSpPr>
          <p:cNvPr id="6" name="TextBox 5"/>
          <p:cNvSpPr txBox="1"/>
          <p:nvPr/>
        </p:nvSpPr>
        <p:spPr>
          <a:xfrm>
            <a:off x="454553" y="3861048"/>
            <a:ext cx="8329783" cy="2800767"/>
          </a:xfrm>
          <a:prstGeom prst="rect">
            <a:avLst/>
          </a:prstGeom>
          <a:noFill/>
        </p:spPr>
        <p:txBody>
          <a:bodyPr wrap="square" rtlCol="0">
            <a:spAutoFit/>
          </a:bodyPr>
          <a:lstStyle/>
          <a:p>
            <a:pPr algn="just"/>
            <a:r>
              <a:rPr lang="ru-RU" sz="1900" dirty="0" smtClean="0">
                <a:latin typeface="Times New Roman" panose="02020603050405020304" pitchFamily="18" charset="0"/>
                <a:cs typeface="Times New Roman" panose="02020603050405020304" pitchFamily="18" charset="0"/>
              </a:rPr>
              <a:t>     В 1884 году Ауэрбах открыл первое на Северном Урале Турьинское горное училище и стал его директором.</a:t>
            </a:r>
          </a:p>
          <a:p>
            <a:pPr algn="just"/>
            <a:r>
              <a:rPr lang="ru-RU" sz="1900" dirty="0" smtClean="0">
                <a:latin typeface="Times New Roman" panose="02020603050405020304" pitchFamily="18" charset="0"/>
                <a:cs typeface="Times New Roman" panose="02020603050405020304" pitchFamily="18" charset="0"/>
              </a:rPr>
              <a:t>     В 1886 году проложил железную дорогу от Турьинских рудников до Филькинской пристани (Богословско-</a:t>
            </a:r>
            <a:r>
              <a:rPr lang="ru-RU" sz="1900" dirty="0" err="1" smtClean="0">
                <a:latin typeface="Times New Roman" panose="02020603050405020304" pitchFamily="18" charset="0"/>
                <a:cs typeface="Times New Roman" panose="02020603050405020304" pitchFamily="18" charset="0"/>
              </a:rPr>
              <a:t>Сосьвинская</a:t>
            </a:r>
            <a:r>
              <a:rPr lang="ru-RU" sz="1900" dirty="0" smtClean="0">
                <a:latin typeface="Times New Roman" panose="02020603050405020304" pitchFamily="18" charset="0"/>
                <a:cs typeface="Times New Roman" panose="02020603050405020304" pitchFamily="18" charset="0"/>
              </a:rPr>
              <a:t> железная дорога)</a:t>
            </a:r>
          </a:p>
          <a:p>
            <a:pPr algn="just"/>
            <a:r>
              <a:rPr lang="ru-RU" sz="1900" dirty="0" smtClean="0">
                <a:latin typeface="Times New Roman" panose="02020603050405020304" pitchFamily="18" charset="0"/>
                <a:cs typeface="Times New Roman" panose="02020603050405020304" pitchFamily="18" charset="0"/>
              </a:rPr>
              <a:t>     Заслуга </a:t>
            </a:r>
            <a:r>
              <a:rPr lang="ru-RU" sz="1900" dirty="0">
                <a:latin typeface="Times New Roman" panose="02020603050405020304" pitchFamily="18" charset="0"/>
                <a:cs typeface="Times New Roman" panose="02020603050405020304" pitchFamily="18" charset="0"/>
              </a:rPr>
              <a:t>Ауэрбаха на научном поприще состоит в том, что он первый в России к исследованию минералов применил микроскопический метод, тогда ещё новый даже за границей. Он развил ртутное производство, до него в России неизвестное, основал первый в России ртутный завод близ станции Никитовки, Бахмутского уезда Екатеринославской губернии</a:t>
            </a:r>
            <a:r>
              <a:rPr lang="ru-RU" sz="2000" dirty="0"/>
              <a:t>.</a:t>
            </a:r>
            <a:endParaRPr lang="ru-RU" sz="19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5409890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 y="7949"/>
            <a:ext cx="9143999" cy="6858000"/>
          </a:xfrm>
        </p:spPr>
      </p:pic>
      <p:sp>
        <p:nvSpPr>
          <p:cNvPr id="2" name="Заголовок 1"/>
          <p:cNvSpPr>
            <a:spLocks noGrp="1"/>
          </p:cNvSpPr>
          <p:nvPr>
            <p:ph type="title"/>
          </p:nvPr>
        </p:nvSpPr>
        <p:spPr>
          <a:xfrm>
            <a:off x="457200" y="274638"/>
            <a:ext cx="8229600" cy="850106"/>
          </a:xfrm>
        </p:spPr>
        <p:txBody>
          <a:bodyPr>
            <a:normAutofit fontScale="90000"/>
          </a:bodyPr>
          <a:lstStyle/>
          <a:p>
            <a:r>
              <a:rPr lang="ru-RU" sz="2200" b="1" i="1" dirty="0" smtClean="0">
                <a:latin typeface="Times New Roman" panose="02020603050405020304" pitchFamily="18" charset="0"/>
                <a:cs typeface="Times New Roman" panose="02020603050405020304" pitchFamily="18" charset="0"/>
              </a:rPr>
              <a:t>Николай</a:t>
            </a:r>
            <a:r>
              <a:rPr lang="ru-RU" sz="2400" b="1" i="1" dirty="0" smtClean="0">
                <a:latin typeface="Times New Roman" panose="02020603050405020304" pitchFamily="18" charset="0"/>
                <a:cs typeface="Times New Roman" panose="02020603050405020304" pitchFamily="18" charset="0"/>
              </a:rPr>
              <a:t> Васильевич Разумихин</a:t>
            </a:r>
            <a:r>
              <a:rPr lang="ru-RU" dirty="0" smtClean="0">
                <a:latin typeface="Times New Roman" panose="02020603050405020304" pitchFamily="18" charset="0"/>
                <a:cs typeface="Times New Roman" panose="02020603050405020304" pitchFamily="18" charset="0"/>
              </a:rPr>
              <a:t/>
            </a:r>
            <a:br>
              <a:rPr lang="ru-RU" dirty="0" smtClean="0">
                <a:latin typeface="Times New Roman" panose="02020603050405020304" pitchFamily="18" charset="0"/>
                <a:cs typeface="Times New Roman" panose="02020603050405020304" pitchFamily="18" charset="0"/>
              </a:rPr>
            </a:br>
            <a:r>
              <a:rPr lang="ru-RU" sz="1600" i="1" dirty="0">
                <a:latin typeface="Times New Roman" panose="02020603050405020304" pitchFamily="18" charset="0"/>
                <a:cs typeface="Times New Roman" panose="02020603050405020304" pitchFamily="18" charset="0"/>
              </a:rPr>
              <a:t>Географ</a:t>
            </a:r>
            <a:r>
              <a:rPr lang="ru-RU" sz="1800" i="1" dirty="0">
                <a:latin typeface="Times New Roman" panose="02020603050405020304" pitchFamily="18" charset="0"/>
                <a:cs typeface="Times New Roman" panose="02020603050405020304" pitchFamily="18" charset="0"/>
              </a:rPr>
              <a:t>, гидролог (25 октября 1921 – 9 марта 1989)</a:t>
            </a:r>
            <a:br>
              <a:rPr lang="ru-RU" sz="1800" i="1" dirty="0">
                <a:latin typeface="Times New Roman" panose="02020603050405020304" pitchFamily="18" charset="0"/>
                <a:cs typeface="Times New Roman" panose="02020603050405020304" pitchFamily="18" charset="0"/>
              </a:rPr>
            </a:br>
            <a:endParaRPr lang="ru-RU" sz="1800" i="1" dirty="0">
              <a:latin typeface="Times New Roman" panose="02020603050405020304" pitchFamily="18" charset="0"/>
              <a:cs typeface="Times New Roman" panose="02020603050405020304" pitchFamily="18" charset="0"/>
            </a:endParaRP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552" y="1052737"/>
            <a:ext cx="2160240" cy="30243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2771800" y="1124744"/>
            <a:ext cx="6120680" cy="3400931"/>
          </a:xfrm>
          <a:prstGeom prst="rect">
            <a:avLst/>
          </a:prstGeom>
          <a:noFill/>
        </p:spPr>
        <p:txBody>
          <a:bodyPr wrap="square" rtlCol="0">
            <a:spAutoFit/>
          </a:bodyPr>
          <a:lstStyle/>
          <a:p>
            <a:pPr algn="just"/>
            <a:r>
              <a:rPr lang="ru-RU" sz="1900" dirty="0" smtClean="0">
                <a:latin typeface="Times New Roman" panose="02020603050405020304" pitchFamily="18" charset="0"/>
                <a:cs typeface="Times New Roman" panose="02020603050405020304" pitchFamily="18" charset="0"/>
              </a:rPr>
              <a:t>     Родился 25 октября 1921 года в селе </a:t>
            </a:r>
            <a:r>
              <a:rPr lang="ru-RU" sz="1900" dirty="0" err="1" smtClean="0">
                <a:latin typeface="Times New Roman" panose="02020603050405020304" pitchFamily="18" charset="0"/>
                <a:cs typeface="Times New Roman" panose="02020603050405020304" pitchFamily="18" charset="0"/>
              </a:rPr>
              <a:t>Савцыно</a:t>
            </a:r>
            <a:r>
              <a:rPr lang="ru-RU" sz="1900" dirty="0" smtClean="0">
                <a:latin typeface="Times New Roman" panose="02020603050405020304" pitchFamily="18" charset="0"/>
                <a:cs typeface="Times New Roman" panose="02020603050405020304" pitchFamily="18" charset="0"/>
              </a:rPr>
              <a:t> </a:t>
            </a:r>
            <a:r>
              <a:rPr lang="ru-RU" sz="1900" dirty="0" err="1" smtClean="0">
                <a:latin typeface="Times New Roman" panose="02020603050405020304" pitchFamily="18" charset="0"/>
                <a:cs typeface="Times New Roman" panose="02020603050405020304" pitchFamily="18" charset="0"/>
              </a:rPr>
              <a:t>Кашинского</a:t>
            </a:r>
            <a:r>
              <a:rPr lang="ru-RU" sz="1900" dirty="0" smtClean="0">
                <a:latin typeface="Times New Roman" panose="02020603050405020304" pitchFamily="18" charset="0"/>
                <a:cs typeface="Times New Roman" panose="02020603050405020304" pitchFamily="18" charset="0"/>
              </a:rPr>
              <a:t> района Тверской области. </a:t>
            </a:r>
          </a:p>
          <a:p>
            <a:pPr algn="just"/>
            <a:r>
              <a:rPr lang="ru-RU" sz="1900" dirty="0">
                <a:latin typeface="Times New Roman" panose="02020603050405020304" pitchFamily="18" charset="0"/>
                <a:cs typeface="Times New Roman" panose="02020603050405020304" pitchFamily="18" charset="0"/>
              </a:rPr>
              <a:t> </a:t>
            </a:r>
            <a:r>
              <a:rPr lang="ru-RU" sz="1900" dirty="0" smtClean="0">
                <a:latin typeface="Times New Roman" panose="02020603050405020304" pitchFamily="18" charset="0"/>
                <a:cs typeface="Times New Roman" panose="02020603050405020304" pitchFamily="18" charset="0"/>
              </a:rPr>
              <a:t>    В сентябре 1939 года поступил на географический факультет Ленинградского университета </a:t>
            </a:r>
            <a:r>
              <a:rPr lang="ru-RU" sz="2000" dirty="0"/>
              <a:t>, </a:t>
            </a:r>
            <a:r>
              <a:rPr lang="ru-RU" sz="1900" dirty="0">
                <a:latin typeface="Times New Roman" panose="02020603050405020304" pitchFamily="18" charset="0"/>
                <a:cs typeface="Times New Roman" panose="02020603050405020304" pitchFamily="18" charset="0"/>
              </a:rPr>
              <a:t>а уже в октябре был призван в ряды Советской Армии</a:t>
            </a:r>
            <a:r>
              <a:rPr lang="ru-RU" sz="1900" dirty="0" smtClean="0">
                <a:latin typeface="Times New Roman" panose="02020603050405020304" pitchFamily="18" charset="0"/>
                <a:cs typeface="Times New Roman" panose="02020603050405020304" pitchFamily="18" charset="0"/>
              </a:rPr>
              <a:t>.</a:t>
            </a:r>
          </a:p>
          <a:p>
            <a:pPr algn="just"/>
            <a:r>
              <a:rPr lang="ru-RU" sz="1900" dirty="0" smtClean="0">
                <a:latin typeface="Times New Roman" panose="02020603050405020304" pitchFamily="18" charset="0"/>
                <a:cs typeface="Times New Roman" panose="02020603050405020304" pitchFamily="18" charset="0"/>
              </a:rPr>
              <a:t>     После </a:t>
            </a:r>
            <a:r>
              <a:rPr lang="ru-RU" sz="1900" dirty="0">
                <a:latin typeface="Times New Roman" panose="02020603050405020304" pitchFamily="18" charset="0"/>
                <a:cs typeface="Times New Roman" panose="02020603050405020304" pitchFamily="18" charset="0"/>
              </a:rPr>
              <a:t>войны Николай Разумихин продолжил занятия на географическом факультете и окончил его по кафедре «гидрология суши» в 1951 году. Поступив сразу в аспирантуру он успешно ее окончил, защитив в 1954 году кандидатскую диссертацию.</a:t>
            </a:r>
            <a:endParaRPr lang="ru-RU" sz="1900" dirty="0" smtClean="0">
              <a:latin typeface="Times New Roman" panose="02020603050405020304" pitchFamily="18" charset="0"/>
              <a:cs typeface="Times New Roman" panose="02020603050405020304" pitchFamily="18" charset="0"/>
            </a:endParaRPr>
          </a:p>
          <a:p>
            <a:pPr algn="just"/>
            <a:endParaRPr lang="ru-RU" sz="1900" dirty="0">
              <a:latin typeface="Times New Roman" panose="02020603050405020304" pitchFamily="18" charset="0"/>
              <a:cs typeface="Times New Roman" panose="02020603050405020304" pitchFamily="18" charset="0"/>
            </a:endParaRPr>
          </a:p>
        </p:txBody>
      </p:sp>
      <p:sp>
        <p:nvSpPr>
          <p:cNvPr id="6" name="TextBox 5"/>
          <p:cNvSpPr txBox="1"/>
          <p:nvPr/>
        </p:nvSpPr>
        <p:spPr>
          <a:xfrm>
            <a:off x="467544" y="4077072"/>
            <a:ext cx="8496944" cy="2754600"/>
          </a:xfrm>
          <a:prstGeom prst="rect">
            <a:avLst/>
          </a:prstGeom>
          <a:noFill/>
        </p:spPr>
        <p:txBody>
          <a:bodyPr wrap="square" rtlCol="0">
            <a:spAutoFit/>
          </a:bodyPr>
          <a:lstStyle/>
          <a:p>
            <a:pPr algn="just"/>
            <a:r>
              <a:rPr lang="ru-RU" sz="1900" dirty="0" smtClean="0">
                <a:latin typeface="Times New Roman" panose="02020603050405020304" pitchFamily="18" charset="0"/>
                <a:cs typeface="Times New Roman" panose="02020603050405020304" pitchFamily="18" charset="0"/>
              </a:rPr>
              <a:t>     В 1973 году он защищает докторскую диссертацию «Палеогеографические и гидрологические основы формирования аллювиальных россыпей». В том же году Николай Разумихин был назначен директором Научно-исследовательского института географии ЛГУ. </a:t>
            </a:r>
          </a:p>
          <a:p>
            <a:pPr algn="just"/>
            <a:r>
              <a:rPr lang="ru-RU" sz="1900" dirty="0" smtClean="0">
                <a:latin typeface="Times New Roman" panose="02020603050405020304" pitchFamily="18" charset="0"/>
                <a:cs typeface="Times New Roman" panose="02020603050405020304" pitchFamily="18" charset="0"/>
              </a:rPr>
              <a:t>     В </a:t>
            </a:r>
            <a:r>
              <a:rPr lang="ru-RU" sz="1900" dirty="0">
                <a:latin typeface="Times New Roman" panose="02020603050405020304" pitchFamily="18" charset="0"/>
                <a:cs typeface="Times New Roman" panose="02020603050405020304" pitchFamily="18" charset="0"/>
              </a:rPr>
              <a:t>составе института он организовал лабораторию охраны окружающей среды, основным направлением деятельности которой стала разработка теоретических и прикладных аспектов охраны водных ресурсов страны</a:t>
            </a:r>
            <a:r>
              <a:rPr lang="ru-RU" sz="1900" dirty="0" smtClean="0">
                <a:latin typeface="Times New Roman" panose="02020603050405020304" pitchFamily="18" charset="0"/>
                <a:cs typeface="Times New Roman" panose="02020603050405020304" pitchFamily="18" charset="0"/>
              </a:rPr>
              <a:t>.</a:t>
            </a:r>
          </a:p>
          <a:p>
            <a:pPr algn="just"/>
            <a:r>
              <a:rPr lang="ru-RU" sz="1900" dirty="0" smtClean="0">
                <a:latin typeface="Times New Roman" panose="02020603050405020304" pitchFamily="18" charset="0"/>
                <a:cs typeface="Times New Roman" panose="02020603050405020304" pitchFamily="18" charset="0"/>
              </a:rPr>
              <a:t>     Им </a:t>
            </a:r>
            <a:r>
              <a:rPr lang="ru-RU" sz="1900" dirty="0">
                <a:latin typeface="Times New Roman" panose="02020603050405020304" pitchFamily="18" charset="0"/>
                <a:cs typeface="Times New Roman" panose="02020603050405020304" pitchFamily="18" charset="0"/>
              </a:rPr>
              <a:t>было опубликовано около 150 научных работ, в числе которых четыре монографии.</a:t>
            </a:r>
          </a:p>
        </p:txBody>
      </p:sp>
    </p:spTree>
    <p:extLst>
      <p:ext uri="{BB962C8B-B14F-4D97-AF65-F5344CB8AC3E}">
        <p14:creationId xmlns:p14="http://schemas.microsoft.com/office/powerpoint/2010/main" val="26865774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9143999" cy="6858000"/>
          </a:xfrm>
        </p:spPr>
      </p:pic>
      <p:sp>
        <p:nvSpPr>
          <p:cNvPr id="2" name="Заголовок 1"/>
          <p:cNvSpPr>
            <a:spLocks noGrp="1"/>
          </p:cNvSpPr>
          <p:nvPr>
            <p:ph type="title"/>
          </p:nvPr>
        </p:nvSpPr>
        <p:spPr/>
        <p:txBody>
          <a:bodyPr>
            <a:normAutofit/>
          </a:bodyPr>
          <a:lstStyle/>
          <a:p>
            <a:r>
              <a:rPr lang="ru-RU" sz="2200" b="1" i="1" dirty="0" smtClean="0">
                <a:latin typeface="Times New Roman" panose="02020603050405020304" pitchFamily="18" charset="0"/>
                <a:cs typeface="Times New Roman" panose="02020603050405020304" pitchFamily="18" charset="0"/>
              </a:rPr>
              <a:t>Василий Арсеньевич </a:t>
            </a:r>
            <a:r>
              <a:rPr lang="ru-RU" sz="2200" b="1" i="1" dirty="0" err="1" smtClean="0">
                <a:latin typeface="Times New Roman" panose="02020603050405020304" pitchFamily="18" charset="0"/>
                <a:cs typeface="Times New Roman" panose="02020603050405020304" pitchFamily="18" charset="0"/>
              </a:rPr>
              <a:t>Колотильщиков</a:t>
            </a:r>
            <a:r>
              <a:rPr lang="ru-RU" sz="2200" b="1" i="1" dirty="0" smtClean="0">
                <a:latin typeface="Times New Roman" panose="02020603050405020304" pitchFamily="18" charset="0"/>
                <a:cs typeface="Times New Roman" panose="02020603050405020304" pitchFamily="18" charset="0"/>
              </a:rPr>
              <a:t>.</a:t>
            </a:r>
            <a:br>
              <a:rPr lang="ru-RU" sz="2200" b="1" i="1" dirty="0" smtClean="0">
                <a:latin typeface="Times New Roman" panose="02020603050405020304" pitchFamily="18" charset="0"/>
                <a:cs typeface="Times New Roman" panose="02020603050405020304" pitchFamily="18" charset="0"/>
              </a:rPr>
            </a:br>
            <a:r>
              <a:rPr lang="ru-RU" sz="1900" i="1" dirty="0">
                <a:latin typeface="Times New Roman" panose="02020603050405020304" pitchFamily="18" charset="0"/>
                <a:cs typeface="Times New Roman" panose="02020603050405020304" pitchFamily="18" charset="0"/>
              </a:rPr>
              <a:t>Фотограф (22 марта 1868 –  1954)</a:t>
            </a:r>
            <a:r>
              <a:rPr lang="ru-RU" sz="2400" dirty="0"/>
              <a:t/>
            </a:r>
            <a:br>
              <a:rPr lang="ru-RU" sz="2400" dirty="0"/>
            </a:br>
            <a:endParaRPr lang="ru-RU" sz="2200" b="1" i="1" dirty="0">
              <a:latin typeface="Times New Roman" panose="02020603050405020304" pitchFamily="18" charset="0"/>
              <a:cs typeface="Times New Roman" panose="02020603050405020304" pitchFamily="18" charset="0"/>
            </a:endParaRPr>
          </a:p>
        </p:txBody>
      </p:sp>
      <p:sp>
        <p:nvSpPr>
          <p:cNvPr id="5" name="TextBox 4"/>
          <p:cNvSpPr txBox="1"/>
          <p:nvPr/>
        </p:nvSpPr>
        <p:spPr>
          <a:xfrm>
            <a:off x="4139952" y="1219437"/>
            <a:ext cx="4680520" cy="3600986"/>
          </a:xfrm>
          <a:prstGeom prst="rect">
            <a:avLst/>
          </a:prstGeom>
          <a:noFill/>
        </p:spPr>
        <p:txBody>
          <a:bodyPr wrap="square" rtlCol="0">
            <a:spAutoFit/>
          </a:bodyPr>
          <a:lstStyle/>
          <a:p>
            <a:pPr algn="just"/>
            <a:r>
              <a:rPr lang="ru-RU" sz="1900" dirty="0">
                <a:latin typeface="Times New Roman" panose="02020603050405020304" pitchFamily="18" charset="0"/>
                <a:cs typeface="Times New Roman" panose="02020603050405020304" pitchFamily="18" charset="0"/>
              </a:rPr>
              <a:t>22 марта 1868 года родился Василий Арсеньевич </a:t>
            </a:r>
            <a:r>
              <a:rPr lang="ru-RU" sz="1900" dirty="0" err="1">
                <a:latin typeface="Times New Roman" panose="02020603050405020304" pitchFamily="18" charset="0"/>
                <a:cs typeface="Times New Roman" panose="02020603050405020304" pitchFamily="18" charset="0"/>
              </a:rPr>
              <a:t>Колотильщиков</a:t>
            </a:r>
            <a:r>
              <a:rPr lang="ru-RU" sz="1900" dirty="0">
                <a:latin typeface="Times New Roman" panose="02020603050405020304" pitchFamily="18" charset="0"/>
                <a:cs typeface="Times New Roman" panose="02020603050405020304" pitchFamily="18" charset="0"/>
              </a:rPr>
              <a:t>. С юности он стремился к знаниям и всему новому, а под влиянием петербургского профессора И.А. Шляпкина увлёкся фотографическим </a:t>
            </a:r>
            <a:r>
              <a:rPr lang="ru-RU" sz="1900" dirty="0" smtClean="0">
                <a:latin typeface="Times New Roman" panose="02020603050405020304" pitchFamily="18" charset="0"/>
                <a:cs typeface="Times New Roman" panose="02020603050405020304" pitchFamily="18" charset="0"/>
              </a:rPr>
              <a:t>делом. </a:t>
            </a:r>
            <a:r>
              <a:rPr lang="ru-RU" sz="1900" dirty="0">
                <a:latin typeface="Times New Roman" panose="02020603050405020304" pitchFamily="18" charset="0"/>
                <a:cs typeface="Times New Roman" panose="02020603050405020304" pitchFamily="18" charset="0"/>
              </a:rPr>
              <a:t>Оставил уникальную коллекцию фотографий Кашина конца XIX — первой половины XX века с видами церквей и святынь города. Кроме портретной работы, одним из первых стал снимать городские пейзажи, репортажи о важных событиях и сцены повседневной жизни. </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552" y="1219437"/>
            <a:ext cx="3505200" cy="2243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7544" y="3645024"/>
            <a:ext cx="2952328" cy="22390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16923" y="4829547"/>
            <a:ext cx="2603549" cy="17564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63888" y="4820423"/>
            <a:ext cx="2462014" cy="18029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7555405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9143999" cy="6858000"/>
          </a:xfrm>
        </p:spPr>
      </p:pic>
      <p:sp>
        <p:nvSpPr>
          <p:cNvPr id="2" name="Заголовок 1"/>
          <p:cNvSpPr>
            <a:spLocks noGrp="1"/>
          </p:cNvSpPr>
          <p:nvPr>
            <p:ph type="title"/>
          </p:nvPr>
        </p:nvSpPr>
        <p:spPr>
          <a:xfrm>
            <a:off x="457200" y="274638"/>
            <a:ext cx="8229600" cy="994122"/>
          </a:xfrm>
        </p:spPr>
        <p:txBody>
          <a:bodyPr>
            <a:normAutofit/>
          </a:bodyPr>
          <a:lstStyle/>
          <a:p>
            <a:r>
              <a:rPr lang="ru-RU" sz="2200" b="1" dirty="0">
                <a:latin typeface="Times New Roman" panose="02020603050405020304" pitchFamily="18" charset="0"/>
                <a:cs typeface="Times New Roman" panose="02020603050405020304" pitchFamily="18" charset="0"/>
              </a:rPr>
              <a:t>Николай Васильевич </a:t>
            </a:r>
            <a:r>
              <a:rPr lang="ru-RU" sz="2200" b="1" dirty="0" err="1">
                <a:latin typeface="Times New Roman" panose="02020603050405020304" pitchFamily="18" charset="0"/>
                <a:cs typeface="Times New Roman" panose="02020603050405020304" pitchFamily="18" charset="0"/>
              </a:rPr>
              <a:t>Неведомский</a:t>
            </a:r>
            <a:r>
              <a:rPr lang="ru-RU" sz="2200" dirty="0">
                <a:latin typeface="Times New Roman" panose="02020603050405020304" pitchFamily="18" charset="0"/>
                <a:cs typeface="Times New Roman" panose="02020603050405020304" pitchFamily="18" charset="0"/>
              </a:rPr>
              <a:t>.</a:t>
            </a:r>
            <a:br>
              <a:rPr lang="ru-RU" sz="2200" dirty="0">
                <a:latin typeface="Times New Roman" panose="02020603050405020304" pitchFamily="18" charset="0"/>
                <a:cs typeface="Times New Roman" panose="02020603050405020304" pitchFamily="18" charset="0"/>
              </a:rPr>
            </a:br>
            <a:r>
              <a:rPr lang="ru-RU" sz="1800" i="1" dirty="0">
                <a:latin typeface="Times New Roman" panose="02020603050405020304" pitchFamily="18" charset="0"/>
                <a:cs typeface="Times New Roman" panose="02020603050405020304" pitchFamily="18" charset="0"/>
              </a:rPr>
              <a:t>Поэт – писатель (19 марта 1791 – 1853)</a:t>
            </a:r>
            <a:r>
              <a:rPr lang="ru-RU" sz="1800" i="1" dirty="0"/>
              <a:t/>
            </a:r>
            <a:br>
              <a:rPr lang="ru-RU" sz="1800" i="1" dirty="0"/>
            </a:br>
            <a:endParaRPr lang="ru-RU" sz="1800" i="1" dirty="0"/>
          </a:p>
        </p:txBody>
      </p:sp>
      <p:sp>
        <p:nvSpPr>
          <p:cNvPr id="5" name="TextBox 4"/>
          <p:cNvSpPr txBox="1"/>
          <p:nvPr/>
        </p:nvSpPr>
        <p:spPr>
          <a:xfrm>
            <a:off x="611560" y="1484784"/>
            <a:ext cx="8280920" cy="5632311"/>
          </a:xfrm>
          <a:prstGeom prst="rect">
            <a:avLst/>
          </a:prstGeom>
          <a:noFill/>
        </p:spPr>
        <p:txBody>
          <a:bodyPr wrap="square" rtlCol="0">
            <a:spAutoFit/>
          </a:bodyPr>
          <a:lstStyle/>
          <a:p>
            <a:pPr algn="just"/>
            <a:r>
              <a:rPr lang="ru-RU" sz="1900" dirty="0" smtClean="0">
                <a:latin typeface="Times New Roman" panose="02020603050405020304" pitchFamily="18" charset="0"/>
                <a:cs typeface="Times New Roman" panose="02020603050405020304" pitchFamily="18" charset="0"/>
              </a:rPr>
              <a:t>     Николай </a:t>
            </a:r>
            <a:r>
              <a:rPr lang="ru-RU" sz="1900" dirty="0">
                <a:latin typeface="Times New Roman" panose="02020603050405020304" pitchFamily="18" charset="0"/>
                <a:cs typeface="Times New Roman" panose="02020603050405020304" pitchFamily="18" charset="0"/>
              </a:rPr>
              <a:t>Васильевич </a:t>
            </a:r>
            <a:r>
              <a:rPr lang="ru-RU" sz="1900" dirty="0" err="1">
                <a:latin typeface="Times New Roman" panose="02020603050405020304" pitchFamily="18" charset="0"/>
                <a:cs typeface="Times New Roman" panose="02020603050405020304" pitchFamily="18" charset="0"/>
              </a:rPr>
              <a:t>Неведомский</a:t>
            </a:r>
            <a:r>
              <a:rPr lang="ru-RU" sz="1900" dirty="0">
                <a:latin typeface="Times New Roman" panose="02020603050405020304" pitchFamily="18" charset="0"/>
                <a:cs typeface="Times New Roman" panose="02020603050405020304" pitchFamily="18" charset="0"/>
              </a:rPr>
              <a:t> родился 19 марта 1791 года в селе </a:t>
            </a:r>
            <a:r>
              <a:rPr lang="ru-RU" sz="1900" dirty="0" err="1">
                <a:latin typeface="Times New Roman" panose="02020603050405020304" pitchFamily="18" charset="0"/>
                <a:cs typeface="Times New Roman" panose="02020603050405020304" pitchFamily="18" charset="0"/>
              </a:rPr>
              <a:t>Зобнино</a:t>
            </a:r>
            <a:r>
              <a:rPr lang="ru-RU" sz="1900" dirty="0">
                <a:latin typeface="Times New Roman" panose="02020603050405020304" pitchFamily="18" charset="0"/>
                <a:cs typeface="Times New Roman" panose="02020603050405020304" pitchFamily="18" charset="0"/>
              </a:rPr>
              <a:t> </a:t>
            </a:r>
            <a:r>
              <a:rPr lang="ru-RU" sz="1900" dirty="0" err="1">
                <a:latin typeface="Times New Roman" panose="02020603050405020304" pitchFamily="18" charset="0"/>
                <a:cs typeface="Times New Roman" panose="02020603050405020304" pitchFamily="18" charset="0"/>
              </a:rPr>
              <a:t>Кашинского</a:t>
            </a:r>
            <a:r>
              <a:rPr lang="ru-RU" sz="1900" dirty="0">
                <a:latin typeface="Times New Roman" panose="02020603050405020304" pitchFamily="18" charset="0"/>
                <a:cs typeface="Times New Roman" panose="02020603050405020304" pitchFamily="18" charset="0"/>
              </a:rPr>
              <a:t> уезда Тверской губернии в семье исправника </a:t>
            </a:r>
            <a:r>
              <a:rPr lang="ru-RU" sz="1900" dirty="0" err="1">
                <a:latin typeface="Times New Roman" panose="02020603050405020304" pitchFamily="18" charset="0"/>
                <a:cs typeface="Times New Roman" panose="02020603050405020304" pitchFamily="18" charset="0"/>
              </a:rPr>
              <a:t>Кашинского</a:t>
            </a:r>
            <a:r>
              <a:rPr lang="ru-RU" sz="1900" dirty="0">
                <a:latin typeface="Times New Roman" panose="02020603050405020304" pitchFamily="18" charset="0"/>
                <a:cs typeface="Times New Roman" panose="02020603050405020304" pitchFamily="18" charset="0"/>
              </a:rPr>
              <a:t> земского суда</a:t>
            </a:r>
            <a:r>
              <a:rPr lang="ru-RU" sz="1900" dirty="0" smtClean="0">
                <a:latin typeface="Times New Roman" panose="02020603050405020304" pitchFamily="18" charset="0"/>
                <a:cs typeface="Times New Roman" panose="02020603050405020304" pitchFamily="18" charset="0"/>
              </a:rPr>
              <a:t>.</a:t>
            </a:r>
          </a:p>
          <a:p>
            <a:pPr algn="just"/>
            <a:r>
              <a:rPr lang="ru-RU" sz="1900" dirty="0" smtClean="0">
                <a:latin typeface="Times New Roman" panose="02020603050405020304" pitchFamily="18" charset="0"/>
                <a:cs typeface="Times New Roman" panose="02020603050405020304" pitchFamily="18" charset="0"/>
              </a:rPr>
              <a:t>     В </a:t>
            </a:r>
            <a:r>
              <a:rPr lang="ru-RU" sz="1900" dirty="0">
                <a:latin typeface="Times New Roman" panose="02020603050405020304" pitchFamily="18" charset="0"/>
                <a:cs typeface="Times New Roman" panose="02020603050405020304" pitchFamily="18" charset="0"/>
              </a:rPr>
              <a:t>1821 году 30-летний Николай Васильевич, в звании штаб-ротмистра Стародубского Кирасирского полка вышел в отставку. Поселившись в родовом имении </a:t>
            </a:r>
            <a:r>
              <a:rPr lang="ru-RU" sz="1900" dirty="0" err="1">
                <a:latin typeface="Times New Roman" panose="02020603050405020304" pitchFamily="18" charset="0"/>
                <a:cs typeface="Times New Roman" panose="02020603050405020304" pitchFamily="18" charset="0"/>
              </a:rPr>
              <a:t>Зобнино</a:t>
            </a:r>
            <a:r>
              <a:rPr lang="ru-RU" sz="1900" dirty="0">
                <a:latin typeface="Times New Roman" panose="02020603050405020304" pitchFamily="18" charset="0"/>
                <a:cs typeface="Times New Roman" panose="02020603050405020304" pitchFamily="18" charset="0"/>
              </a:rPr>
              <a:t>, он с увлечением занялся помимо сельского хозяйства литературной деятельностью.</a:t>
            </a:r>
          </a:p>
          <a:p>
            <a:pPr algn="just"/>
            <a:r>
              <a:rPr lang="ru-RU" sz="1900" dirty="0" smtClean="0">
                <a:latin typeface="Times New Roman" panose="02020603050405020304" pitchFamily="18" charset="0"/>
                <a:cs typeface="Times New Roman" panose="02020603050405020304" pitchFamily="18" charset="0"/>
              </a:rPr>
              <a:t>     </a:t>
            </a:r>
            <a:r>
              <a:rPr lang="ru-RU" sz="1900" dirty="0" err="1" smtClean="0">
                <a:latin typeface="Times New Roman" panose="02020603050405020304" pitchFamily="18" charset="0"/>
                <a:cs typeface="Times New Roman" panose="02020603050405020304" pitchFamily="18" charset="0"/>
              </a:rPr>
              <a:t>Неведомский</a:t>
            </a:r>
            <a:r>
              <a:rPr lang="ru-RU" sz="1900" dirty="0" smtClean="0">
                <a:latin typeface="Times New Roman" panose="02020603050405020304" pitchFamily="18" charset="0"/>
                <a:cs typeface="Times New Roman" panose="02020603050405020304" pitchFamily="18" charset="0"/>
              </a:rPr>
              <a:t> </a:t>
            </a:r>
            <a:r>
              <a:rPr lang="ru-RU" sz="1900" dirty="0">
                <a:latin typeface="Times New Roman" panose="02020603050405020304" pitchFamily="18" charset="0"/>
                <a:cs typeface="Times New Roman" panose="02020603050405020304" pitchFamily="18" charset="0"/>
              </a:rPr>
              <a:t>был весьма плодовитый писатель, но даровитостью не отличался, что, как известно, в свое время дало повод Пушкину написать на него ядовитую эпиграмму. На литературное поприще он выступил еще в 1812 году в качестве поэта-патриота; сравнительно большей известностью он пользовался как баснописец, но он написал также немало песен, поэм, сатир и т. п.; в более поздние годы он больше писал прозой.</a:t>
            </a:r>
          </a:p>
          <a:p>
            <a:pPr algn="just"/>
            <a:r>
              <a:rPr lang="ru-RU" sz="1900" dirty="0" smtClean="0">
                <a:latin typeface="Times New Roman" panose="02020603050405020304" pitchFamily="18" charset="0"/>
                <a:cs typeface="Times New Roman" panose="02020603050405020304" pitchFamily="18" charset="0"/>
              </a:rPr>
              <a:t>     </a:t>
            </a:r>
            <a:r>
              <a:rPr lang="ru-RU" sz="1900" dirty="0" err="1" smtClean="0">
                <a:latin typeface="Times New Roman" panose="02020603050405020304" pitchFamily="18" charset="0"/>
                <a:cs typeface="Times New Roman" panose="02020603050405020304" pitchFamily="18" charset="0"/>
              </a:rPr>
              <a:t>Неведомский</a:t>
            </a:r>
            <a:r>
              <a:rPr lang="ru-RU" sz="1900" dirty="0" smtClean="0">
                <a:latin typeface="Times New Roman" panose="02020603050405020304" pitchFamily="18" charset="0"/>
                <a:cs typeface="Times New Roman" panose="02020603050405020304" pitchFamily="18" charset="0"/>
              </a:rPr>
              <a:t> </a:t>
            </a:r>
            <a:r>
              <a:rPr lang="ru-RU" sz="1900" dirty="0">
                <a:latin typeface="Times New Roman" panose="02020603050405020304" pitchFamily="18" charset="0"/>
                <a:cs typeface="Times New Roman" panose="02020603050405020304" pitchFamily="18" charset="0"/>
              </a:rPr>
              <a:t> печатался в следующих журналах: "Телескоп", "Молва", "Современник", "Москвитянин" и других. Значительное количество произведений </a:t>
            </a:r>
            <a:r>
              <a:rPr lang="ru-RU" sz="1900" dirty="0" err="1">
                <a:latin typeface="Times New Roman" panose="02020603050405020304" pitchFamily="18" charset="0"/>
                <a:cs typeface="Times New Roman" panose="02020603050405020304" pitchFamily="18" charset="0"/>
              </a:rPr>
              <a:t>Неведомского</a:t>
            </a:r>
            <a:r>
              <a:rPr lang="ru-RU" sz="1900" dirty="0">
                <a:latin typeface="Times New Roman" panose="02020603050405020304" pitchFamily="18" charset="0"/>
                <a:cs typeface="Times New Roman" panose="02020603050405020304" pitchFamily="18" charset="0"/>
              </a:rPr>
              <a:t> имеется и в отдельных изданиях, например, «К Русским на всеобщее вооружение» (СПб., 1812), «Басни и сказки (СПб., 1822), Воин-поэт (М., 1819</a:t>
            </a:r>
            <a:r>
              <a:rPr lang="ru-RU" sz="1900" dirty="0" smtClean="0">
                <a:latin typeface="Times New Roman" panose="02020603050405020304" pitchFamily="18" charset="0"/>
                <a:cs typeface="Times New Roman" panose="02020603050405020304" pitchFamily="18" charset="0"/>
              </a:rPr>
              <a:t>) и </a:t>
            </a:r>
            <a:r>
              <a:rPr lang="ru-RU" sz="1900" dirty="0">
                <a:latin typeface="Times New Roman" panose="02020603050405020304" pitchFamily="18" charset="0"/>
                <a:cs typeface="Times New Roman" panose="02020603050405020304" pitchFamily="18" charset="0"/>
              </a:rPr>
              <a:t>другие.</a:t>
            </a:r>
          </a:p>
          <a:p>
            <a:endParaRPr lang="ru-RU" dirty="0"/>
          </a:p>
        </p:txBody>
      </p:sp>
    </p:spTree>
    <p:extLst>
      <p:ext uri="{BB962C8B-B14F-4D97-AF65-F5344CB8AC3E}">
        <p14:creationId xmlns:p14="http://schemas.microsoft.com/office/powerpoint/2010/main" val="320881036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9144000" cy="6858000"/>
          </a:xfrm>
        </p:spPr>
      </p:pic>
      <p:sp>
        <p:nvSpPr>
          <p:cNvPr id="2" name="Заголовок 1"/>
          <p:cNvSpPr>
            <a:spLocks noGrp="1"/>
          </p:cNvSpPr>
          <p:nvPr>
            <p:ph type="title"/>
          </p:nvPr>
        </p:nvSpPr>
        <p:spPr/>
        <p:txBody>
          <a:bodyPr>
            <a:normAutofit/>
          </a:bodyPr>
          <a:lstStyle/>
          <a:p>
            <a:r>
              <a:rPr lang="ru-RU" sz="2000" b="1" i="1" dirty="0">
                <a:latin typeface="Times New Roman" panose="02020603050405020304" pitchFamily="18" charset="0"/>
                <a:cs typeface="Times New Roman" panose="02020603050405020304" pitchFamily="18" charset="0"/>
              </a:rPr>
              <a:t>Иван Григорьевич </a:t>
            </a:r>
            <a:r>
              <a:rPr lang="ru-RU" sz="2000" b="1" i="1" dirty="0" smtClean="0">
                <a:latin typeface="Times New Roman" panose="02020603050405020304" pitchFamily="18" charset="0"/>
                <a:cs typeface="Times New Roman" panose="02020603050405020304" pitchFamily="18" charset="0"/>
              </a:rPr>
              <a:t>Жданов</a:t>
            </a:r>
            <a:br>
              <a:rPr lang="ru-RU" sz="2000" b="1" i="1" dirty="0" smtClean="0">
                <a:latin typeface="Times New Roman" panose="02020603050405020304" pitchFamily="18" charset="0"/>
                <a:cs typeface="Times New Roman" panose="02020603050405020304" pitchFamily="18" charset="0"/>
              </a:rPr>
            </a:br>
            <a:r>
              <a:rPr lang="ru-RU" sz="1600" i="1" dirty="0">
                <a:latin typeface="Times New Roman" panose="02020603050405020304" pitchFamily="18" charset="0"/>
                <a:cs typeface="Times New Roman" panose="02020603050405020304" pitchFamily="18" charset="0"/>
              </a:rPr>
              <a:t>Благотворитель и меценат (1771–1835)</a:t>
            </a:r>
            <a:r>
              <a:rPr lang="ru-RU" sz="2000" dirty="0"/>
              <a:t/>
            </a:r>
            <a:br>
              <a:rPr lang="ru-RU" sz="2000" dirty="0"/>
            </a:br>
            <a:endParaRPr lang="ru-RU" sz="2000" b="1" i="1" dirty="0">
              <a:latin typeface="Times New Roman" panose="02020603050405020304" pitchFamily="18" charset="0"/>
              <a:cs typeface="Times New Roman" panose="02020603050405020304" pitchFamily="18" charset="0"/>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544" y="1052736"/>
            <a:ext cx="2419350" cy="278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3131840" y="1124744"/>
            <a:ext cx="5688632" cy="2723823"/>
          </a:xfrm>
          <a:prstGeom prst="rect">
            <a:avLst/>
          </a:prstGeom>
          <a:noFill/>
        </p:spPr>
        <p:txBody>
          <a:bodyPr wrap="square" rtlCol="0">
            <a:spAutoFit/>
          </a:bodyPr>
          <a:lstStyle/>
          <a:p>
            <a:pPr algn="just"/>
            <a:r>
              <a:rPr lang="ru-RU" dirty="0" smtClean="0"/>
              <a:t>     </a:t>
            </a:r>
            <a:r>
              <a:rPr lang="ru-RU" sz="1900" dirty="0" smtClean="0">
                <a:latin typeface="Times New Roman" panose="02020603050405020304" pitchFamily="18" charset="0"/>
                <a:cs typeface="Times New Roman" panose="02020603050405020304" pitchFamily="18" charset="0"/>
              </a:rPr>
              <a:t>Благотворитель </a:t>
            </a:r>
            <a:r>
              <a:rPr lang="ru-RU" sz="1900" dirty="0">
                <a:latin typeface="Times New Roman" panose="02020603050405020304" pitchFamily="18" charset="0"/>
                <a:cs typeface="Times New Roman" panose="02020603050405020304" pitchFamily="18" charset="0"/>
              </a:rPr>
              <a:t>и меценат, почётный гражданин Кашина, купец первой гильдии. Общественную службу начал в 1802 году, когда был избран смотрителем при вновь строящемся Воскресенском соборе. С 1812 по 1821 годы возглавлял </a:t>
            </a:r>
            <a:r>
              <a:rPr lang="ru-RU" sz="1900" dirty="0" err="1">
                <a:latin typeface="Times New Roman" panose="02020603050405020304" pitchFamily="18" charset="0"/>
                <a:cs typeface="Times New Roman" panose="02020603050405020304" pitchFamily="18" charset="0"/>
              </a:rPr>
              <a:t>Кашинскую</a:t>
            </a:r>
            <a:r>
              <a:rPr lang="ru-RU" sz="1900" dirty="0">
                <a:latin typeface="Times New Roman" panose="02020603050405020304" pitchFamily="18" charset="0"/>
                <a:cs typeface="Times New Roman" panose="02020603050405020304" pitchFamily="18" charset="0"/>
              </a:rPr>
              <a:t> Городскую думу (3 срока).</a:t>
            </a:r>
          </a:p>
          <a:p>
            <a:pPr algn="just"/>
            <a:r>
              <a:rPr lang="ru-RU" sz="1900" dirty="0" smtClean="0">
                <a:latin typeface="Times New Roman" panose="02020603050405020304" pitchFamily="18" charset="0"/>
                <a:cs typeface="Times New Roman" panose="02020603050405020304" pitchFamily="18" charset="0"/>
              </a:rPr>
              <a:t>     За </a:t>
            </a:r>
            <a:r>
              <a:rPr lang="ru-RU" sz="1900" dirty="0">
                <a:latin typeface="Times New Roman" panose="02020603050405020304" pitchFamily="18" charset="0"/>
                <a:cs typeface="Times New Roman" panose="02020603050405020304" pitchFamily="18" charset="0"/>
              </a:rPr>
              <a:t>ревностную службу получил от общества отличный аттестат, а за устройство </a:t>
            </a:r>
            <a:r>
              <a:rPr lang="ru-RU" sz="1900" dirty="0" smtClean="0">
                <a:latin typeface="Times New Roman" panose="02020603050405020304" pitchFamily="18" charset="0"/>
                <a:cs typeface="Times New Roman" panose="02020603050405020304" pitchFamily="18" charset="0"/>
              </a:rPr>
              <a:t>Воскресенского собора и пожертвования в приходскую Введенскую </a:t>
            </a:r>
            <a:endParaRPr lang="ru-RU" sz="1900" dirty="0">
              <a:latin typeface="Times New Roman" panose="02020603050405020304" pitchFamily="18" charset="0"/>
              <a:cs typeface="Times New Roman" panose="02020603050405020304" pitchFamily="18" charset="0"/>
            </a:endParaRPr>
          </a:p>
        </p:txBody>
      </p:sp>
      <p:sp>
        <p:nvSpPr>
          <p:cNvPr id="6" name="TextBox 5"/>
          <p:cNvSpPr txBox="1"/>
          <p:nvPr/>
        </p:nvSpPr>
        <p:spPr>
          <a:xfrm>
            <a:off x="395536" y="3834036"/>
            <a:ext cx="8424936" cy="2723823"/>
          </a:xfrm>
          <a:prstGeom prst="rect">
            <a:avLst/>
          </a:prstGeom>
          <a:noFill/>
        </p:spPr>
        <p:txBody>
          <a:bodyPr wrap="square" rtlCol="0">
            <a:spAutoFit/>
          </a:bodyPr>
          <a:lstStyle/>
          <a:p>
            <a:pPr algn="just"/>
            <a:r>
              <a:rPr lang="ru-RU" sz="1900" dirty="0" smtClean="0">
                <a:latin typeface="Times New Roman" panose="02020603050405020304" pitchFamily="18" charset="0"/>
                <a:cs typeface="Times New Roman" panose="02020603050405020304" pitchFamily="18" charset="0"/>
              </a:rPr>
              <a:t>церковь </a:t>
            </a:r>
            <a:r>
              <a:rPr lang="ru-RU" sz="1900" dirty="0">
                <a:latin typeface="Times New Roman" panose="02020603050405020304" pitchFamily="18" charset="0"/>
                <a:cs typeface="Times New Roman" panose="02020603050405020304" pitchFamily="18" charset="0"/>
              </a:rPr>
              <a:t>по представлению архиепископа Тверского и </a:t>
            </a:r>
            <a:r>
              <a:rPr lang="ru-RU" sz="1900" dirty="0" err="1">
                <a:latin typeface="Times New Roman" panose="02020603050405020304" pitchFamily="18" charset="0"/>
                <a:cs typeface="Times New Roman" panose="02020603050405020304" pitchFamily="18" charset="0"/>
              </a:rPr>
              <a:t>Кашинского</a:t>
            </a:r>
            <a:r>
              <a:rPr lang="ru-RU" sz="1900" dirty="0">
                <a:latin typeface="Times New Roman" panose="02020603050405020304" pitchFamily="18" charset="0"/>
                <a:cs typeface="Times New Roman" panose="02020603050405020304" pitchFamily="18" charset="0"/>
              </a:rPr>
              <a:t> – золотую медаль на Анненской ленте (1826 г.). </a:t>
            </a:r>
            <a:endParaRPr lang="ru-RU" sz="1900" dirty="0" smtClean="0">
              <a:latin typeface="Times New Roman" panose="02020603050405020304" pitchFamily="18" charset="0"/>
              <a:cs typeface="Times New Roman" panose="02020603050405020304" pitchFamily="18" charset="0"/>
            </a:endParaRPr>
          </a:p>
          <a:p>
            <a:pPr algn="just"/>
            <a:r>
              <a:rPr lang="ru-RU" sz="1900" dirty="0">
                <a:latin typeface="Times New Roman" panose="02020603050405020304" pitchFamily="18" charset="0"/>
                <a:cs typeface="Times New Roman" panose="02020603050405020304" pitchFamily="18" charset="0"/>
              </a:rPr>
              <a:t> </a:t>
            </a:r>
            <a:r>
              <a:rPr lang="ru-RU" sz="1900" dirty="0" smtClean="0">
                <a:latin typeface="Times New Roman" panose="02020603050405020304" pitchFamily="18" charset="0"/>
                <a:cs typeface="Times New Roman" panose="02020603050405020304" pitchFamily="18" charset="0"/>
              </a:rPr>
              <a:t>    В </a:t>
            </a:r>
            <a:r>
              <a:rPr lang="ru-RU" sz="1900" dirty="0">
                <a:latin typeface="Times New Roman" panose="02020603050405020304" pitchFamily="18" charset="0"/>
                <a:cs typeface="Times New Roman" panose="02020603050405020304" pitchFamily="18" charset="0"/>
              </a:rPr>
              <a:t>1833 году получил Высочайше пожалованную золотую медаль на Владимирской ленте «За отличную усердную службу». За время нахождения на должности городского головы Иваном Григорьевичем Ждановым было построено на свои средства три моста через </a:t>
            </a:r>
            <a:r>
              <a:rPr lang="ru-RU" sz="1900" dirty="0" err="1">
                <a:latin typeface="Times New Roman" panose="02020603050405020304" pitchFamily="18" charset="0"/>
                <a:cs typeface="Times New Roman" panose="02020603050405020304" pitchFamily="18" charset="0"/>
              </a:rPr>
              <a:t>Кашинку</a:t>
            </a:r>
            <a:r>
              <a:rPr lang="ru-RU" sz="1900" dirty="0">
                <a:latin typeface="Times New Roman" panose="02020603050405020304" pitchFamily="18" charset="0"/>
                <a:cs typeface="Times New Roman" panose="02020603050405020304" pitchFamily="18" charset="0"/>
              </a:rPr>
              <a:t>, в том числе был перестроен и мост, раннее построенный Добрыниным, улицы Кашина выложены камнем. </a:t>
            </a:r>
          </a:p>
          <a:p>
            <a:pPr algn="just"/>
            <a:endParaRPr lang="ru-RU" sz="19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406357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9144000" cy="6858000"/>
          </a:xfrm>
        </p:spPr>
      </p:pic>
      <p:sp>
        <p:nvSpPr>
          <p:cNvPr id="2" name="Заголовок 1"/>
          <p:cNvSpPr>
            <a:spLocks noGrp="1"/>
          </p:cNvSpPr>
          <p:nvPr>
            <p:ph type="title"/>
          </p:nvPr>
        </p:nvSpPr>
        <p:spPr/>
        <p:txBody>
          <a:bodyPr>
            <a:normAutofit fontScale="90000"/>
          </a:bodyPr>
          <a:lstStyle/>
          <a:p>
            <a:r>
              <a:rPr lang="ru-RU" sz="2000" b="1" i="1" dirty="0">
                <a:latin typeface="Times New Roman" panose="02020603050405020304" pitchFamily="18" charset="0"/>
                <a:cs typeface="Times New Roman" panose="02020603050405020304" pitchFamily="18" charset="0"/>
              </a:rPr>
              <a:t>Артур </a:t>
            </a:r>
            <a:r>
              <a:rPr lang="ru-RU" sz="2000" b="1" i="1" dirty="0" err="1">
                <a:latin typeface="Times New Roman" panose="02020603050405020304" pitchFamily="18" charset="0"/>
                <a:cs typeface="Times New Roman" panose="02020603050405020304" pitchFamily="18" charset="0"/>
              </a:rPr>
              <a:t>Христианович</a:t>
            </a:r>
            <a:r>
              <a:rPr lang="ru-RU" sz="2000" b="1" i="1" dirty="0">
                <a:latin typeface="Times New Roman" panose="02020603050405020304" pitchFamily="18" charset="0"/>
                <a:cs typeface="Times New Roman" panose="02020603050405020304" pitchFamily="18" charset="0"/>
              </a:rPr>
              <a:t> </a:t>
            </a:r>
            <a:r>
              <a:rPr lang="ru-RU" sz="2000" b="1" i="1" dirty="0" err="1">
                <a:latin typeface="Times New Roman" panose="02020603050405020304" pitchFamily="18" charset="0"/>
                <a:cs typeface="Times New Roman" panose="02020603050405020304" pitchFamily="18" charset="0"/>
              </a:rPr>
              <a:t>Артузов</a:t>
            </a:r>
            <a:r>
              <a:rPr lang="ru-RU" sz="2000" b="1" i="1" dirty="0">
                <a:latin typeface="Times New Roman" panose="02020603050405020304" pitchFamily="18" charset="0"/>
                <a:cs typeface="Times New Roman" panose="02020603050405020304" pitchFamily="18" charset="0"/>
              </a:rPr>
              <a:t> (настоящая фамилия </a:t>
            </a:r>
            <a:r>
              <a:rPr lang="ru-RU" sz="2000" b="1" i="1" dirty="0" err="1">
                <a:latin typeface="Times New Roman" panose="02020603050405020304" pitchFamily="18" charset="0"/>
                <a:cs typeface="Times New Roman" panose="02020603050405020304" pitchFamily="18" charset="0"/>
              </a:rPr>
              <a:t>Фраучи</a:t>
            </a:r>
            <a:r>
              <a:rPr lang="ru-RU" sz="2000" b="1" i="1" dirty="0" smtClean="0">
                <a:latin typeface="Times New Roman" panose="02020603050405020304" pitchFamily="18" charset="0"/>
                <a:cs typeface="Times New Roman" panose="02020603050405020304" pitchFamily="18" charset="0"/>
              </a:rPr>
              <a:t>)</a:t>
            </a:r>
            <a:br>
              <a:rPr lang="ru-RU" sz="2000" b="1" i="1" dirty="0" smtClean="0">
                <a:latin typeface="Times New Roman" panose="02020603050405020304" pitchFamily="18" charset="0"/>
                <a:cs typeface="Times New Roman" panose="02020603050405020304" pitchFamily="18" charset="0"/>
              </a:rPr>
            </a:br>
            <a:r>
              <a:rPr lang="ru-RU" sz="1800" i="1" dirty="0">
                <a:latin typeface="Times New Roman" panose="02020603050405020304" pitchFamily="18" charset="0"/>
                <a:cs typeface="Times New Roman" panose="02020603050405020304" pitchFamily="18" charset="0"/>
              </a:rPr>
              <a:t>Основатель советской разведки </a:t>
            </a:r>
            <a:br>
              <a:rPr lang="ru-RU" sz="1800" i="1" dirty="0">
                <a:latin typeface="Times New Roman" panose="02020603050405020304" pitchFamily="18" charset="0"/>
                <a:cs typeface="Times New Roman" panose="02020603050405020304" pitchFamily="18" charset="0"/>
              </a:rPr>
            </a:br>
            <a:r>
              <a:rPr lang="ru-RU" sz="1800" i="1" dirty="0">
                <a:latin typeface="Times New Roman" panose="02020603050405020304" pitchFamily="18" charset="0"/>
                <a:cs typeface="Times New Roman" panose="02020603050405020304" pitchFamily="18" charset="0"/>
              </a:rPr>
              <a:t>(18 февраля 1891 года – 21 августа 1937 года)</a:t>
            </a:r>
            <a:br>
              <a:rPr lang="ru-RU" sz="1800" i="1" dirty="0">
                <a:latin typeface="Times New Roman" panose="02020603050405020304" pitchFamily="18" charset="0"/>
                <a:cs typeface="Times New Roman" panose="02020603050405020304" pitchFamily="18" charset="0"/>
              </a:rPr>
            </a:br>
            <a:endParaRPr lang="ru-RU" sz="1800" b="1" i="1" dirty="0">
              <a:latin typeface="Times New Roman" panose="02020603050405020304" pitchFamily="18" charset="0"/>
              <a:cs typeface="Times New Roman" panose="02020603050405020304" pitchFamily="18" charset="0"/>
            </a:endParaRP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3568" y="1196752"/>
            <a:ext cx="2088232" cy="26642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2987824" y="1268760"/>
            <a:ext cx="6120680" cy="2723823"/>
          </a:xfrm>
          <a:prstGeom prst="rect">
            <a:avLst/>
          </a:prstGeom>
          <a:noFill/>
        </p:spPr>
        <p:txBody>
          <a:bodyPr wrap="square" rtlCol="0">
            <a:spAutoFit/>
          </a:bodyPr>
          <a:lstStyle/>
          <a:p>
            <a:pPr algn="just"/>
            <a:r>
              <a:rPr lang="ru-RU" sz="1900" dirty="0" smtClean="0">
                <a:latin typeface="Times New Roman" panose="02020603050405020304" pitchFamily="18" charset="0"/>
                <a:cs typeface="Times New Roman" panose="02020603050405020304" pitchFamily="18" charset="0"/>
              </a:rPr>
              <a:t>     Родился </a:t>
            </a:r>
            <a:r>
              <a:rPr lang="ru-RU" sz="1900" dirty="0">
                <a:latin typeface="Times New Roman" panose="02020603050405020304" pitchFamily="18" charset="0"/>
                <a:cs typeface="Times New Roman" panose="02020603050405020304" pitchFamily="18" charset="0"/>
              </a:rPr>
              <a:t>18 февраля 1891 года в селе Устиново </a:t>
            </a:r>
            <a:r>
              <a:rPr lang="ru-RU" sz="1900" dirty="0" err="1">
                <a:latin typeface="Times New Roman" panose="02020603050405020304" pitchFamily="18" charset="0"/>
                <a:cs typeface="Times New Roman" panose="02020603050405020304" pitchFamily="18" charset="0"/>
              </a:rPr>
              <a:t>Кашинского</a:t>
            </a:r>
            <a:r>
              <a:rPr lang="ru-RU" sz="1900" dirty="0">
                <a:latin typeface="Times New Roman" panose="02020603050405020304" pitchFamily="18" charset="0"/>
                <a:cs typeface="Times New Roman" panose="02020603050405020304" pitchFamily="18" charset="0"/>
              </a:rPr>
              <a:t> уезда Тверской губернии в семье швейцарского сыровара </a:t>
            </a:r>
            <a:r>
              <a:rPr lang="ru-RU" sz="1900" dirty="0" err="1">
                <a:latin typeface="Times New Roman" panose="02020603050405020304" pitchFamily="18" charset="0"/>
                <a:cs typeface="Times New Roman" panose="02020603050405020304" pitchFamily="18" charset="0"/>
              </a:rPr>
              <a:t>Христиана</a:t>
            </a:r>
            <a:r>
              <a:rPr lang="ru-RU" sz="1900" dirty="0">
                <a:latin typeface="Times New Roman" panose="02020603050405020304" pitchFamily="18" charset="0"/>
                <a:cs typeface="Times New Roman" panose="02020603050405020304" pitchFamily="18" charset="0"/>
              </a:rPr>
              <a:t> </a:t>
            </a:r>
            <a:r>
              <a:rPr lang="ru-RU" sz="1900" dirty="0" err="1">
                <a:latin typeface="Times New Roman" panose="02020603050405020304" pitchFamily="18" charset="0"/>
                <a:cs typeface="Times New Roman" panose="02020603050405020304" pitchFamily="18" charset="0"/>
              </a:rPr>
              <a:t>Фраучи</a:t>
            </a:r>
            <a:r>
              <a:rPr lang="ru-RU" sz="1900" dirty="0">
                <a:latin typeface="Times New Roman" panose="02020603050405020304" pitchFamily="18" charset="0"/>
                <a:cs typeface="Times New Roman" panose="02020603050405020304" pitchFamily="18" charset="0"/>
              </a:rPr>
              <a:t>.  </a:t>
            </a:r>
          </a:p>
          <a:p>
            <a:pPr algn="just"/>
            <a:r>
              <a:rPr lang="ru-RU" sz="1900" dirty="0" smtClean="0">
                <a:latin typeface="Times New Roman" panose="02020603050405020304" pitchFamily="18" charset="0"/>
                <a:cs typeface="Times New Roman" panose="02020603050405020304" pitchFamily="18" charset="0"/>
              </a:rPr>
              <a:t>     В </a:t>
            </a:r>
            <a:r>
              <a:rPr lang="ru-RU" sz="1900" dirty="0">
                <a:latin typeface="Times New Roman" panose="02020603050405020304" pitchFamily="18" charset="0"/>
                <a:cs typeface="Times New Roman" panose="02020603050405020304" pitchFamily="18" charset="0"/>
              </a:rPr>
              <a:t>мае 1909 года окончил с золотой медалью Новгородскую классическую мужскую гимназию и поступил на металлургическое отделение Петроградского политехнического института, которое с отличием окончил в феврале 1917 года</a:t>
            </a:r>
            <a:r>
              <a:rPr lang="ru-RU" sz="1900" dirty="0" smtClean="0">
                <a:latin typeface="Times New Roman" panose="02020603050405020304" pitchFamily="18" charset="0"/>
                <a:cs typeface="Times New Roman" panose="02020603050405020304" pitchFamily="18" charset="0"/>
              </a:rPr>
              <a:t>.</a:t>
            </a:r>
          </a:p>
          <a:p>
            <a:pPr algn="just"/>
            <a:r>
              <a:rPr lang="ru-RU" sz="1900" dirty="0" smtClean="0">
                <a:latin typeface="Times New Roman" panose="02020603050405020304" pitchFamily="18" charset="0"/>
                <a:cs typeface="Times New Roman" panose="02020603050405020304" pitchFamily="18" charset="0"/>
              </a:rPr>
              <a:t>     Посвятил </a:t>
            </a:r>
            <a:r>
              <a:rPr lang="ru-RU" sz="1900" dirty="0">
                <a:latin typeface="Times New Roman" panose="02020603050405020304" pitchFamily="18" charset="0"/>
                <a:cs typeface="Times New Roman" panose="02020603050405020304" pitchFamily="18" charset="0"/>
              </a:rPr>
              <a:t>жизнь работе в органах </a:t>
            </a:r>
            <a:r>
              <a:rPr lang="ru-RU" sz="1900" dirty="0" smtClean="0">
                <a:latin typeface="Times New Roman" panose="02020603050405020304" pitchFamily="18" charset="0"/>
                <a:cs typeface="Times New Roman" panose="02020603050405020304" pitchFamily="18" charset="0"/>
              </a:rPr>
              <a:t>государственной</a:t>
            </a:r>
            <a:endParaRPr lang="ru-RU" sz="1900" dirty="0">
              <a:latin typeface="Times New Roman" panose="02020603050405020304" pitchFamily="18" charset="0"/>
              <a:cs typeface="Times New Roman" panose="02020603050405020304" pitchFamily="18" charset="0"/>
            </a:endParaRPr>
          </a:p>
        </p:txBody>
      </p:sp>
      <p:sp>
        <p:nvSpPr>
          <p:cNvPr id="6" name="TextBox 5"/>
          <p:cNvSpPr txBox="1"/>
          <p:nvPr/>
        </p:nvSpPr>
        <p:spPr>
          <a:xfrm>
            <a:off x="395537" y="3861048"/>
            <a:ext cx="8615268" cy="3016210"/>
          </a:xfrm>
          <a:prstGeom prst="rect">
            <a:avLst/>
          </a:prstGeom>
          <a:noFill/>
        </p:spPr>
        <p:txBody>
          <a:bodyPr wrap="square" rtlCol="0">
            <a:spAutoFit/>
          </a:bodyPr>
          <a:lstStyle/>
          <a:p>
            <a:pPr algn="just"/>
            <a:r>
              <a:rPr lang="ru-RU" sz="1900" dirty="0">
                <a:latin typeface="Times New Roman" panose="02020603050405020304" pitchFamily="18" charset="0"/>
                <a:cs typeface="Times New Roman" panose="02020603050405020304" pitchFamily="18" charset="0"/>
              </a:rPr>
              <a:t>безопасности, в течение нескольких лет </a:t>
            </a:r>
            <a:r>
              <a:rPr lang="ru-RU" sz="1900" dirty="0" smtClean="0">
                <a:latin typeface="Times New Roman" panose="02020603050405020304" pitchFamily="18" charset="0"/>
                <a:cs typeface="Times New Roman" panose="02020603050405020304" pitchFamily="18" charset="0"/>
              </a:rPr>
              <a:t>возглавлял внешнюю </a:t>
            </a:r>
            <a:r>
              <a:rPr lang="ru-RU" sz="1900" dirty="0">
                <a:latin typeface="Times New Roman" panose="02020603050405020304" pitchFamily="18" charset="0"/>
                <a:cs typeface="Times New Roman" panose="02020603050405020304" pitchFamily="18" charset="0"/>
              </a:rPr>
              <a:t>разведку, руководил и принимал активное участие в проведении многих ответственных операций, таких как </a:t>
            </a:r>
            <a:r>
              <a:rPr lang="ru-RU" sz="1900" dirty="0" smtClean="0">
                <a:latin typeface="Times New Roman" panose="02020603050405020304" pitchFamily="18" charset="0"/>
                <a:cs typeface="Times New Roman" panose="02020603050405020304" pitchFamily="18" charset="0"/>
              </a:rPr>
              <a:t>операции «</a:t>
            </a:r>
            <a:r>
              <a:rPr lang="ru-RU" sz="1900" dirty="0">
                <a:latin typeface="Times New Roman" panose="02020603050405020304" pitchFamily="18" charset="0"/>
                <a:cs typeface="Times New Roman" panose="02020603050405020304" pitchFamily="18" charset="0"/>
              </a:rPr>
              <a:t>Синдикат-2» и «Трест</a:t>
            </a:r>
            <a:r>
              <a:rPr lang="ru-RU" sz="1900" dirty="0" smtClean="0">
                <a:latin typeface="Times New Roman" panose="02020603050405020304" pitchFamily="18" charset="0"/>
                <a:cs typeface="Times New Roman" panose="02020603050405020304" pitchFamily="18" charset="0"/>
              </a:rPr>
              <a:t>».</a:t>
            </a:r>
          </a:p>
          <a:p>
            <a:pPr algn="just"/>
            <a:r>
              <a:rPr lang="ru-RU" sz="1900" dirty="0" smtClean="0">
                <a:latin typeface="Times New Roman" panose="02020603050405020304" pitchFamily="18" charset="0"/>
                <a:cs typeface="Times New Roman" panose="02020603050405020304" pitchFamily="18" charset="0"/>
              </a:rPr>
              <a:t>     13 </a:t>
            </a:r>
            <a:r>
              <a:rPr lang="ru-RU" sz="1900" dirty="0">
                <a:latin typeface="Times New Roman" panose="02020603050405020304" pitchFamily="18" charset="0"/>
                <a:cs typeface="Times New Roman" panose="02020603050405020304" pitchFamily="18" charset="0"/>
              </a:rPr>
              <a:t>мая 1937 года Артура </a:t>
            </a:r>
            <a:r>
              <a:rPr lang="ru-RU" sz="1900" dirty="0" err="1">
                <a:latin typeface="Times New Roman" panose="02020603050405020304" pitchFamily="18" charset="0"/>
                <a:cs typeface="Times New Roman" panose="02020603050405020304" pitchFamily="18" charset="0"/>
              </a:rPr>
              <a:t>Артузова</a:t>
            </a:r>
            <a:r>
              <a:rPr lang="ru-RU" sz="1900" dirty="0">
                <a:latin typeface="Times New Roman" panose="02020603050405020304" pitchFamily="18" charset="0"/>
                <a:cs typeface="Times New Roman" panose="02020603050405020304" pitchFamily="18" charset="0"/>
              </a:rPr>
              <a:t> арестовали, а 21 августа того же года приговорили к высшей мере наказания. Посмертно реабилитирован он был лишь в 1956 году.</a:t>
            </a:r>
          </a:p>
          <a:p>
            <a:pPr algn="just"/>
            <a:r>
              <a:rPr lang="ru-RU" sz="1900" dirty="0" smtClean="0">
                <a:latin typeface="Times New Roman" panose="02020603050405020304" pitchFamily="18" charset="0"/>
                <a:cs typeface="Times New Roman" panose="02020603050405020304" pitchFamily="18" charset="0"/>
              </a:rPr>
              <a:t>     Память </a:t>
            </a:r>
            <a:r>
              <a:rPr lang="ru-RU" sz="1900" dirty="0">
                <a:latin typeface="Times New Roman" panose="02020603050405020304" pitchFamily="18" charset="0"/>
                <a:cs typeface="Times New Roman" panose="02020603050405020304" pitchFamily="18" charset="0"/>
              </a:rPr>
              <a:t>о деятеле увековечена на его малой родине — в деревне Устиново </a:t>
            </a:r>
            <a:r>
              <a:rPr lang="ru-RU" sz="1900" dirty="0" err="1">
                <a:latin typeface="Times New Roman" panose="02020603050405020304" pitchFamily="18" charset="0"/>
                <a:cs typeface="Times New Roman" panose="02020603050405020304" pitchFamily="18" charset="0"/>
              </a:rPr>
              <a:t>Кашинского</a:t>
            </a:r>
            <a:r>
              <a:rPr lang="ru-RU" sz="1900" dirty="0">
                <a:latin typeface="Times New Roman" panose="02020603050405020304" pitchFamily="18" charset="0"/>
                <a:cs typeface="Times New Roman" panose="02020603050405020304" pitchFamily="18" charset="0"/>
              </a:rPr>
              <a:t> </a:t>
            </a:r>
            <a:r>
              <a:rPr lang="ru-RU" sz="1900" dirty="0" smtClean="0">
                <a:latin typeface="Times New Roman" panose="02020603050405020304" pitchFamily="18" charset="0"/>
                <a:cs typeface="Times New Roman" panose="02020603050405020304" pitchFamily="18" charset="0"/>
              </a:rPr>
              <a:t>района, в </a:t>
            </a:r>
            <a:r>
              <a:rPr lang="ru-RU" sz="1900" dirty="0">
                <a:latin typeface="Times New Roman" panose="02020603050405020304" pitchFamily="18" charset="0"/>
                <a:cs typeface="Times New Roman" panose="02020603050405020304" pitchFamily="18" charset="0"/>
              </a:rPr>
              <a:t>2016 году </a:t>
            </a:r>
            <a:r>
              <a:rPr lang="ru-RU" sz="1900" dirty="0" smtClean="0">
                <a:latin typeface="Times New Roman" panose="02020603050405020304" pitchFamily="18" charset="0"/>
                <a:cs typeface="Times New Roman" panose="02020603050405020304" pitchFamily="18" charset="0"/>
              </a:rPr>
              <a:t>открыта </a:t>
            </a:r>
            <a:r>
              <a:rPr lang="ru-RU" sz="1900" dirty="0">
                <a:latin typeface="Times New Roman" panose="02020603050405020304" pitchFamily="18" charset="0"/>
                <a:cs typeface="Times New Roman" panose="02020603050405020304" pitchFamily="18" charset="0"/>
              </a:rPr>
              <a:t>мемориальная </a:t>
            </a:r>
            <a:r>
              <a:rPr lang="ru-RU" sz="1900" dirty="0" smtClean="0">
                <a:latin typeface="Times New Roman" panose="02020603050405020304" pitchFamily="18" charset="0"/>
                <a:cs typeface="Times New Roman" panose="02020603050405020304" pitchFamily="18" charset="0"/>
              </a:rPr>
              <a:t>доска.</a:t>
            </a:r>
            <a:r>
              <a:rPr lang="ru-RU" sz="1900" dirty="0">
                <a:latin typeface="Times New Roman" panose="02020603050405020304" pitchFamily="18" charset="0"/>
                <a:cs typeface="Times New Roman" panose="02020603050405020304" pitchFamily="18" charset="0"/>
              </a:rPr>
              <a:t>  </a:t>
            </a:r>
            <a:r>
              <a:rPr lang="ru-RU" sz="1900" dirty="0" smtClean="0">
                <a:latin typeface="Times New Roman" panose="02020603050405020304" pitchFamily="18" charset="0"/>
                <a:cs typeface="Times New Roman" panose="02020603050405020304" pitchFamily="18" charset="0"/>
              </a:rPr>
              <a:t>В </a:t>
            </a:r>
            <a:r>
              <a:rPr lang="ru-RU" sz="1900" dirty="0">
                <a:latin typeface="Times New Roman" panose="02020603050405020304" pitchFamily="18" charset="0"/>
                <a:cs typeface="Times New Roman" panose="02020603050405020304" pitchFamily="18" charset="0"/>
              </a:rPr>
              <a:t>2021 году в городе Кашин Тверской области имя </a:t>
            </a:r>
            <a:r>
              <a:rPr lang="ru-RU" sz="1900" dirty="0" err="1">
                <a:latin typeface="Times New Roman" panose="02020603050405020304" pitchFamily="18" charset="0"/>
                <a:cs typeface="Times New Roman" panose="02020603050405020304" pitchFamily="18" charset="0"/>
              </a:rPr>
              <a:t>Артузова</a:t>
            </a:r>
            <a:r>
              <a:rPr lang="ru-RU" sz="1900" dirty="0">
                <a:latin typeface="Times New Roman" panose="02020603050405020304" pitchFamily="18" charset="0"/>
                <a:cs typeface="Times New Roman" panose="02020603050405020304" pitchFamily="18" charset="0"/>
              </a:rPr>
              <a:t> присвоили улице.  </a:t>
            </a:r>
          </a:p>
          <a:p>
            <a:pPr algn="just"/>
            <a:endParaRPr lang="ru-RU" sz="19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438566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0" y="0"/>
            <a:ext cx="9143999" cy="6858000"/>
          </a:xfrm>
        </p:spPr>
      </p:pic>
      <p:sp>
        <p:nvSpPr>
          <p:cNvPr id="2" name="Заголовок 1"/>
          <p:cNvSpPr>
            <a:spLocks noGrp="1"/>
          </p:cNvSpPr>
          <p:nvPr>
            <p:ph type="title"/>
          </p:nvPr>
        </p:nvSpPr>
        <p:spPr>
          <a:xfrm>
            <a:off x="457200" y="44624"/>
            <a:ext cx="8229600" cy="1373014"/>
          </a:xfrm>
        </p:spPr>
        <p:txBody>
          <a:bodyPr>
            <a:normAutofit fontScale="90000"/>
          </a:bodyPr>
          <a:lstStyle/>
          <a:p>
            <a:r>
              <a:rPr lang="ru-RU" sz="2200" b="1" i="1" dirty="0" smtClean="0">
                <a:latin typeface="Times New Roman" panose="02020603050405020304" pitchFamily="18" charset="0"/>
                <a:cs typeface="Times New Roman" panose="02020603050405020304" pitchFamily="18" charset="0"/>
              </a:rPr>
              <a:t/>
            </a:r>
            <a:br>
              <a:rPr lang="ru-RU" sz="2200" b="1" i="1" dirty="0" smtClean="0">
                <a:latin typeface="Times New Roman" panose="02020603050405020304" pitchFamily="18" charset="0"/>
                <a:cs typeface="Times New Roman" panose="02020603050405020304" pitchFamily="18" charset="0"/>
              </a:rPr>
            </a:br>
            <a:r>
              <a:rPr lang="ru-RU" sz="2200" b="1" i="1" dirty="0">
                <a:latin typeface="Times New Roman" panose="02020603050405020304" pitchFamily="18" charset="0"/>
                <a:cs typeface="Times New Roman" panose="02020603050405020304" pitchFamily="18" charset="0"/>
              </a:rPr>
              <a:t/>
            </a:r>
            <a:br>
              <a:rPr lang="ru-RU" sz="2200" b="1" i="1" dirty="0">
                <a:latin typeface="Times New Roman" panose="02020603050405020304" pitchFamily="18" charset="0"/>
                <a:cs typeface="Times New Roman" panose="02020603050405020304" pitchFamily="18" charset="0"/>
              </a:rPr>
            </a:br>
            <a:r>
              <a:rPr lang="ru-RU" sz="2200" b="1" i="1" dirty="0" smtClean="0">
                <a:latin typeface="Times New Roman" panose="02020603050405020304" pitchFamily="18" charset="0"/>
                <a:cs typeface="Times New Roman" panose="02020603050405020304" pitchFamily="18" charset="0"/>
              </a:rPr>
              <a:t>Чистяков </a:t>
            </a:r>
            <a:r>
              <a:rPr lang="ru-RU" sz="2200" b="1" i="1" dirty="0">
                <a:latin typeface="Times New Roman" panose="02020603050405020304" pitchFamily="18" charset="0"/>
                <a:cs typeface="Times New Roman" panose="02020603050405020304" pitchFamily="18" charset="0"/>
              </a:rPr>
              <a:t>Иван Михайлович</a:t>
            </a:r>
            <a:r>
              <a:rPr lang="ru-RU" b="1" dirty="0"/>
              <a:t/>
            </a:r>
            <a:br>
              <a:rPr lang="ru-RU" b="1" dirty="0"/>
            </a:br>
            <a:r>
              <a:rPr lang="ru-RU" sz="1800" i="1" dirty="0">
                <a:latin typeface="Times New Roman" panose="02020603050405020304" pitchFamily="18" charset="0"/>
                <a:cs typeface="Times New Roman" panose="02020603050405020304" pitchFamily="18" charset="0"/>
              </a:rPr>
              <a:t>Герой Советского Союза </a:t>
            </a:r>
            <a:br>
              <a:rPr lang="ru-RU" sz="1800" i="1" dirty="0">
                <a:latin typeface="Times New Roman" panose="02020603050405020304" pitchFamily="18" charset="0"/>
                <a:cs typeface="Times New Roman" panose="02020603050405020304" pitchFamily="18" charset="0"/>
              </a:rPr>
            </a:br>
            <a:r>
              <a:rPr lang="ru-RU" sz="1800" i="1" dirty="0">
                <a:latin typeface="Times New Roman" panose="02020603050405020304" pitchFamily="18" charset="0"/>
                <a:cs typeface="Times New Roman" panose="02020603050405020304" pitchFamily="18" charset="0"/>
              </a:rPr>
              <a:t>(27 сентября 1900 года – 07 марта1979 года)</a:t>
            </a:r>
            <a:r>
              <a:rPr lang="ru-RU" dirty="0"/>
              <a:t/>
            </a:r>
            <a:br>
              <a:rPr lang="ru-RU" dirty="0"/>
            </a:br>
            <a:endParaRPr lang="ru-RU" dirty="0"/>
          </a:p>
        </p:txBody>
      </p:sp>
      <p:pic>
        <p:nvPicPr>
          <p:cNvPr id="4098" name="Рисунок 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00526" y="1284333"/>
            <a:ext cx="2016224" cy="2736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Прямоугольник 4"/>
          <p:cNvSpPr/>
          <p:nvPr/>
        </p:nvSpPr>
        <p:spPr>
          <a:xfrm>
            <a:off x="2627784" y="1124744"/>
            <a:ext cx="6264696" cy="3016210"/>
          </a:xfrm>
          <a:prstGeom prst="rect">
            <a:avLst/>
          </a:prstGeom>
        </p:spPr>
        <p:txBody>
          <a:bodyPr wrap="square">
            <a:spAutoFit/>
          </a:bodyPr>
          <a:lstStyle/>
          <a:p>
            <a:pPr algn="just"/>
            <a:r>
              <a:rPr lang="ru-RU" sz="1900" dirty="0" smtClean="0">
                <a:latin typeface="Times New Roman" panose="02020603050405020304" pitchFamily="18" charset="0"/>
                <a:cs typeface="Times New Roman" panose="02020603050405020304" pitchFamily="18" charset="0"/>
              </a:rPr>
              <a:t>     Иван </a:t>
            </a:r>
            <a:r>
              <a:rPr lang="ru-RU" sz="1900" dirty="0">
                <a:latin typeface="Times New Roman" panose="02020603050405020304" pitchFamily="18" charset="0"/>
                <a:cs typeface="Times New Roman" panose="02020603050405020304" pitchFamily="18" charset="0"/>
              </a:rPr>
              <a:t>Михайлович Чистяков родился в деревне </a:t>
            </a:r>
            <a:r>
              <a:rPr lang="ru-RU" sz="1900" dirty="0" err="1">
                <a:latin typeface="Times New Roman" panose="02020603050405020304" pitchFamily="18" charset="0"/>
                <a:cs typeface="Times New Roman" panose="02020603050405020304" pitchFamily="18" charset="0"/>
              </a:rPr>
              <a:t>Отрубнево</a:t>
            </a:r>
            <a:r>
              <a:rPr lang="ru-RU" sz="1900" dirty="0">
                <a:latin typeface="Times New Roman" panose="02020603050405020304" pitchFamily="18" charset="0"/>
                <a:cs typeface="Times New Roman" panose="02020603050405020304" pitchFamily="18" charset="0"/>
              </a:rPr>
              <a:t> </a:t>
            </a:r>
            <a:r>
              <a:rPr lang="ru-RU" sz="1900" dirty="0" err="1">
                <a:latin typeface="Times New Roman" panose="02020603050405020304" pitchFamily="18" charset="0"/>
                <a:cs typeface="Times New Roman" panose="02020603050405020304" pitchFamily="18" charset="0"/>
              </a:rPr>
              <a:t>Славковской</a:t>
            </a:r>
            <a:r>
              <a:rPr lang="ru-RU" sz="1900" dirty="0">
                <a:latin typeface="Times New Roman" panose="02020603050405020304" pitchFamily="18" charset="0"/>
                <a:cs typeface="Times New Roman" panose="02020603050405020304" pitchFamily="18" charset="0"/>
              </a:rPr>
              <a:t> волости, </a:t>
            </a:r>
            <a:r>
              <a:rPr lang="ru-RU" sz="1900" dirty="0" err="1">
                <a:latin typeface="Times New Roman" panose="02020603050405020304" pitchFamily="18" charset="0"/>
                <a:cs typeface="Times New Roman" panose="02020603050405020304" pitchFamily="18" charset="0"/>
              </a:rPr>
              <a:t>Кашинского</a:t>
            </a:r>
            <a:r>
              <a:rPr lang="ru-RU" sz="1900" dirty="0">
                <a:latin typeface="Times New Roman" panose="02020603050405020304" pitchFamily="18" charset="0"/>
                <a:cs typeface="Times New Roman" panose="02020603050405020304" pitchFamily="18" charset="0"/>
              </a:rPr>
              <a:t> уезда, Тверской губернии (ныне </a:t>
            </a:r>
            <a:r>
              <a:rPr lang="ru-RU" sz="1900" dirty="0" err="1">
                <a:latin typeface="Times New Roman" panose="02020603050405020304" pitchFamily="18" charset="0"/>
                <a:cs typeface="Times New Roman" panose="02020603050405020304" pitchFamily="18" charset="0"/>
              </a:rPr>
              <a:t>Кашинский</a:t>
            </a:r>
            <a:r>
              <a:rPr lang="ru-RU" sz="1900" dirty="0">
                <a:latin typeface="Times New Roman" panose="02020603050405020304" pitchFamily="18" charset="0"/>
                <a:cs typeface="Times New Roman" panose="02020603050405020304" pitchFamily="18" charset="0"/>
              </a:rPr>
              <a:t> МО, Тверской области) 14 (27) сентября 1900 года. До 17-летнего возраста жил, как и все его сверстники, в деревне и помогал родителям. В 1917 году в деревню приехал его дядя и рассказал о событиях, которые происходили в стране, и о том, что армии нужны молодые, мотивированные люди. Это очень задело молодого паренька.</a:t>
            </a:r>
          </a:p>
        </p:txBody>
      </p:sp>
      <p:sp>
        <p:nvSpPr>
          <p:cNvPr id="6" name="TextBox 5"/>
          <p:cNvSpPr txBox="1"/>
          <p:nvPr/>
        </p:nvSpPr>
        <p:spPr>
          <a:xfrm>
            <a:off x="395536" y="4005064"/>
            <a:ext cx="8496944" cy="2477601"/>
          </a:xfrm>
          <a:prstGeom prst="rect">
            <a:avLst/>
          </a:prstGeom>
          <a:noFill/>
        </p:spPr>
        <p:txBody>
          <a:bodyPr wrap="square" rtlCol="0">
            <a:spAutoFit/>
          </a:bodyPr>
          <a:lstStyle/>
          <a:p>
            <a:pPr algn="just"/>
            <a:r>
              <a:rPr lang="ru-RU" sz="1900" dirty="0" smtClean="0">
                <a:latin typeface="Times New Roman" panose="02020603050405020304" pitchFamily="18" charset="0"/>
                <a:cs typeface="Times New Roman" panose="02020603050405020304" pitchFamily="18" charset="0"/>
              </a:rPr>
              <a:t>     С </a:t>
            </a:r>
            <a:r>
              <a:rPr lang="ru-RU" sz="1900" dirty="0">
                <a:latin typeface="Times New Roman" panose="02020603050405020304" pitchFamily="18" charset="0"/>
                <a:cs typeface="Times New Roman" panose="02020603050405020304" pitchFamily="18" charset="0"/>
              </a:rPr>
              <a:t>мая 1918 года он уже в Красной армии. Красноармеец Чистяков участвует в Гражданской войне в составе 1-го Тульского полка, с ноября 1918 года на Южном фронте воюет против генерала Петра Краснова.</a:t>
            </a:r>
            <a:endParaRPr lang="ru-RU" sz="1900" dirty="0" smtClean="0">
              <a:latin typeface="Times New Roman" panose="02020603050405020304" pitchFamily="18" charset="0"/>
              <a:cs typeface="Times New Roman" panose="02020603050405020304" pitchFamily="18" charset="0"/>
            </a:endParaRPr>
          </a:p>
          <a:p>
            <a:pPr algn="just"/>
            <a:r>
              <a:rPr lang="ru-RU" sz="1900" dirty="0" smtClean="0">
                <a:latin typeface="Times New Roman" panose="02020603050405020304" pitchFamily="18" charset="0"/>
                <a:cs typeface="Times New Roman" panose="02020603050405020304" pitchFamily="18" charset="0"/>
              </a:rPr>
              <a:t>     Чистяков </a:t>
            </a:r>
            <a:r>
              <a:rPr lang="ru-RU" sz="1900" dirty="0">
                <a:latin typeface="Times New Roman" panose="02020603050405020304" pitchFamily="18" charset="0"/>
                <a:cs typeface="Times New Roman" panose="02020603050405020304" pitchFamily="18" charset="0"/>
              </a:rPr>
              <a:t>Иван Михайлович, генерал-полковник в</a:t>
            </a:r>
            <a:r>
              <a:rPr lang="ru-RU" sz="1900" dirty="0" smtClean="0">
                <a:latin typeface="Times New Roman" panose="02020603050405020304" pitchFamily="18" charset="0"/>
                <a:cs typeface="Times New Roman" panose="02020603050405020304" pitchFamily="18" charset="0"/>
              </a:rPr>
              <a:t> </a:t>
            </a:r>
            <a:r>
              <a:rPr lang="ru-RU" sz="1900" dirty="0">
                <a:latin typeface="Times New Roman" panose="02020603050405020304" pitchFamily="18" charset="0"/>
                <a:cs typeface="Times New Roman" panose="02020603050405020304" pitchFamily="18" charset="0"/>
              </a:rPr>
              <a:t>период Сталинградской битвы командовал 21-й армией. Проявил высокие организаторские способности при окружении и разгрому 6-й немецкой армии фельдмаршал Паулюса</a:t>
            </a:r>
            <a:r>
              <a:rPr lang="ru-RU" sz="1900" dirty="0" smtClean="0">
                <a:latin typeface="Times New Roman" panose="02020603050405020304" pitchFamily="18" charset="0"/>
                <a:cs typeface="Times New Roman" panose="02020603050405020304" pitchFamily="18" charset="0"/>
              </a:rPr>
              <a:t>.</a:t>
            </a:r>
            <a:r>
              <a:rPr lang="ru-RU" sz="2000" dirty="0"/>
              <a:t> </a:t>
            </a:r>
            <a:endParaRPr lang="ru-RU" sz="2000" dirty="0" smtClean="0"/>
          </a:p>
          <a:p>
            <a:pPr algn="just"/>
            <a:r>
              <a:rPr lang="ru-RU" sz="2000" dirty="0" smtClean="0"/>
              <a:t>     </a:t>
            </a:r>
            <a:r>
              <a:rPr lang="ru-RU" sz="1900" dirty="0" smtClean="0">
                <a:latin typeface="Times New Roman" panose="02020603050405020304" pitchFamily="18" charset="0"/>
                <a:cs typeface="Times New Roman" panose="02020603050405020304" pitchFamily="18" charset="0"/>
              </a:rPr>
              <a:t>В </a:t>
            </a:r>
            <a:r>
              <a:rPr lang="ru-RU" sz="1900" dirty="0">
                <a:latin typeface="Times New Roman" panose="02020603050405020304" pitchFamily="18" charset="0"/>
                <a:cs typeface="Times New Roman" panose="02020603050405020304" pitchFamily="18" charset="0"/>
              </a:rPr>
              <a:t>городе Кашине есть памятная доска, посвященная Герою, одна из улиц Кашина носит его имя. </a:t>
            </a:r>
          </a:p>
        </p:txBody>
      </p:sp>
    </p:spTree>
    <p:extLst>
      <p:ext uri="{BB962C8B-B14F-4D97-AF65-F5344CB8AC3E}">
        <p14:creationId xmlns:p14="http://schemas.microsoft.com/office/powerpoint/2010/main" val="1457698209"/>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179</TotalTime>
  <Words>1019</Words>
  <Application>Microsoft Office PowerPoint</Application>
  <PresentationFormat>Экран (4:3)</PresentationFormat>
  <Paragraphs>59</Paragraphs>
  <Slides>10</Slides>
  <Notes>2</Notes>
  <HiddenSlides>0</HiddenSlides>
  <MMClips>0</MMClips>
  <ScaleCrop>false</ScaleCrop>
  <HeadingPairs>
    <vt:vector size="4" baseType="variant">
      <vt:variant>
        <vt:lpstr>Тема</vt:lpstr>
      </vt:variant>
      <vt:variant>
        <vt:i4>1</vt:i4>
      </vt:variant>
      <vt:variant>
        <vt:lpstr>Заголовки слайдов</vt:lpstr>
      </vt:variant>
      <vt:variant>
        <vt:i4>10</vt:i4>
      </vt:variant>
    </vt:vector>
  </HeadingPairs>
  <TitlesOfParts>
    <vt:vector size="11" baseType="lpstr">
      <vt:lpstr>Тема Office</vt:lpstr>
      <vt:lpstr>Научно – исследовательская  работа «Выдающиеся уроженцы Кашинского края» </vt:lpstr>
      <vt:lpstr>Введение</vt:lpstr>
      <vt:lpstr>Александр Андреевич Ауэрбах Русский горный инженер, химик  (12 февраля 1844 – 9 июня 1916) </vt:lpstr>
      <vt:lpstr>Николай Васильевич Разумихин Географ, гидролог (25 октября 1921 – 9 марта 1989) </vt:lpstr>
      <vt:lpstr>Василий Арсеньевич Колотильщиков. Фотограф (22 марта 1868 –  1954) </vt:lpstr>
      <vt:lpstr>Николай Васильевич Неведомский. Поэт – писатель (19 марта 1791 – 1853) </vt:lpstr>
      <vt:lpstr>Иван Григорьевич Жданов Благотворитель и меценат (1771–1835) </vt:lpstr>
      <vt:lpstr>Артур Христианович Артузов (настоящая фамилия Фраучи) Основатель советской разведки  (18 февраля 1891 года – 21 августа 1937 года) </vt:lpstr>
      <vt:lpstr>  Чистяков Иван Михайлович Герой Советского Союза  (27 сентября 1900 года – 07 марта1979 года) </vt:lpstr>
      <vt:lpstr>        Спасибо за внимание!</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Конкурс популяризаторов науки  «Наука без границ-2025» Номинация «Имена» Научно – исследовательская  работа «Выдающиеся уроженцы Кашинского края»</dc:title>
  <dc:creator>Студент</dc:creator>
  <cp:lastModifiedBy>Студент</cp:lastModifiedBy>
  <cp:revision>27</cp:revision>
  <dcterms:created xsi:type="dcterms:W3CDTF">2026-02-13T09:25:34Z</dcterms:created>
  <dcterms:modified xsi:type="dcterms:W3CDTF">2026-03-18T11:30:32Z</dcterms:modified>
</cp:coreProperties>
</file>