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  <p:sldId id="256" r:id="rId4"/>
    <p:sldId id="257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5" r:id="rId19"/>
    <p:sldId id="276" r:id="rId20"/>
    <p:sldId id="277" r:id="rId21"/>
    <p:sldId id="278" r:id="rId22"/>
    <p:sldId id="279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270" y="13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EEBAB-DF86-4E6C-AD03-49E0AEE80E1A}" type="datetimeFigureOut">
              <a:rPr lang="ru-RU" smtClean="0"/>
              <a:t>14.08.2020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CAB23-65EA-412B-9166-679C5AA987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548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EEBAB-DF86-4E6C-AD03-49E0AEE80E1A}" type="datetimeFigureOut">
              <a:rPr lang="ru-RU" smtClean="0"/>
              <a:t>14.08.2020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CAB23-65EA-412B-9166-679C5AA987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703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EEBAB-DF86-4E6C-AD03-49E0AEE80E1A}" type="datetimeFigureOut">
              <a:rPr lang="ru-RU" smtClean="0"/>
              <a:t>14.08.2020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CAB23-65EA-412B-9166-679C5AA987E2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87241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EEBAB-DF86-4E6C-AD03-49E0AEE80E1A}" type="datetimeFigureOut">
              <a:rPr lang="ru-RU" smtClean="0"/>
              <a:t>14.08.2020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CAB23-65EA-412B-9166-679C5AA987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15131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EEBAB-DF86-4E6C-AD03-49E0AEE80E1A}" type="datetimeFigureOut">
              <a:rPr lang="ru-RU" smtClean="0"/>
              <a:t>14.08.2020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CAB23-65EA-412B-9166-679C5AA987E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755473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EEBAB-DF86-4E6C-AD03-49E0AEE80E1A}" type="datetimeFigureOut">
              <a:rPr lang="ru-RU" smtClean="0"/>
              <a:t>14.08.2020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CAB23-65EA-412B-9166-679C5AA987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8433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EEBAB-DF86-4E6C-AD03-49E0AEE80E1A}" type="datetimeFigureOut">
              <a:rPr lang="ru-RU" smtClean="0"/>
              <a:t>14.08.2020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CAB23-65EA-412B-9166-679C5AA987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2517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EEBAB-DF86-4E6C-AD03-49E0AEE80E1A}" type="datetimeFigureOut">
              <a:rPr lang="ru-RU" smtClean="0"/>
              <a:t>14.08.2020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CAB23-65EA-412B-9166-679C5AA987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0345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EEBAB-DF86-4E6C-AD03-49E0AEE80E1A}" type="datetimeFigureOut">
              <a:rPr lang="ru-RU" smtClean="0"/>
              <a:t>14.08.2020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CAB23-65EA-412B-9166-679C5AA987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601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EEBAB-DF86-4E6C-AD03-49E0AEE80E1A}" type="datetimeFigureOut">
              <a:rPr lang="ru-RU" smtClean="0"/>
              <a:t>14.08.2020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CAB23-65EA-412B-9166-679C5AA987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304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EEBAB-DF86-4E6C-AD03-49E0AEE80E1A}" type="datetimeFigureOut">
              <a:rPr lang="ru-RU" smtClean="0"/>
              <a:t>14.08.2020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CAB23-65EA-412B-9166-679C5AA987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83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EEBAB-DF86-4E6C-AD03-49E0AEE80E1A}" type="datetimeFigureOut">
              <a:rPr lang="ru-RU" smtClean="0"/>
              <a:t>14.08.2020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CAB23-65EA-412B-9166-679C5AA987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082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EEBAB-DF86-4E6C-AD03-49E0AEE80E1A}" type="datetimeFigureOut">
              <a:rPr lang="ru-RU" smtClean="0"/>
              <a:t>14.08.2020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CAB23-65EA-412B-9166-679C5AA987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274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EEBAB-DF86-4E6C-AD03-49E0AEE80E1A}" type="datetimeFigureOut">
              <a:rPr lang="ru-RU" smtClean="0"/>
              <a:t>14.08.2020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CAB23-65EA-412B-9166-679C5AA987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266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EEBAB-DF86-4E6C-AD03-49E0AEE80E1A}" type="datetimeFigureOut">
              <a:rPr lang="ru-RU" smtClean="0"/>
              <a:t>14.08.2020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CAB23-65EA-412B-9166-679C5AA987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056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EEBAB-DF86-4E6C-AD03-49E0AEE80E1A}" type="datetimeFigureOut">
              <a:rPr lang="ru-RU" smtClean="0"/>
              <a:t>14.08.2020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CAB23-65EA-412B-9166-679C5AA987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69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0EEBAB-DF86-4E6C-AD03-49E0AEE80E1A}" type="datetimeFigureOut">
              <a:rPr lang="ru-RU" smtClean="0"/>
              <a:t>14.08.2020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F2CAB23-65EA-412B-9166-679C5AA987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337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2606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Самые распространенные виды мошенничества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58463"/>
            <a:ext cx="8596668" cy="4282900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endParaRPr lang="ru-RU" b="1" dirty="0"/>
          </a:p>
          <a:p>
            <a:pPr fontAlgn="base"/>
            <a:r>
              <a:rPr lang="ru-RU" sz="2000" dirty="0"/>
              <a:t>Все самые распространенные виды мошенничества объединяются одним общим знаменателем – они осуществляются с учетом психологии потенциальных жертв аферистов. Аферы продумываются до мельчайших деталей и способны обмануть бдительность даже самых осторожных и внимательных людей. Именно поэтому необходимо помнить о том, что персональные данные, такие, как пароль, логин, номер банковского счета, кодовое слово, CVV2-код на банковской карте нельзя передавать в третьи руки.</a:t>
            </a:r>
          </a:p>
          <a:p>
            <a:pPr fontAlgn="base"/>
            <a:r>
              <a:rPr lang="ru-RU" sz="2000" i="1" dirty="0"/>
              <a:t>Любая попытка получить данные сведения должна настораживать, и может являться поводом для обращения в соответствующие органы.</a:t>
            </a:r>
            <a:endParaRPr lang="ru-RU" sz="2000" dirty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4156908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540707"/>
              </p:ext>
            </p:extLst>
          </p:nvPr>
        </p:nvGraphicFramePr>
        <p:xfrm>
          <a:off x="281354" y="464233"/>
          <a:ext cx="5416061" cy="378688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416061"/>
              </a:tblGrid>
              <a:tr h="2409991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effectLst/>
                        </a:rPr>
                        <a:t>I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группа.  СИТУАЦИЯ</a:t>
                      </a:r>
                    </a:p>
                    <a:p>
                      <a:pPr algn="l"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6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Ребята, перед вами билеты банка приколов. Они очень похожи на настоящие деньги.</a:t>
                      </a:r>
                    </a:p>
                    <a:p>
                      <a:pPr algn="l">
                        <a:spcAft>
                          <a:spcPts val="750"/>
                        </a:spcAft>
                      </a:pPr>
                      <a:r>
                        <a:rPr lang="ru-RU" sz="16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Давайте найдём признаки, по которым их можно узнать.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Подделывание 1000 рублей – это одна из самых популярных мошеннических махинаций. Для того чтобы определить, где настоящие, а где фальшивки, необходимо проверить некоторые детали.</a:t>
                      </a:r>
                    </a:p>
                    <a:p>
                      <a:pPr algn="l"/>
                      <a:r>
                        <a:rPr lang="de-DE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группа. - СИТУАЦИЯ</a:t>
                      </a:r>
                    </a:p>
                    <a:p>
                      <a:pPr algn="l"/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Вам нужно снять деньги с карты. На противоположной стороне улицы в стену магазина встроен уличный банкомат. Улица плохо освещена, и возле банкомата стоят какие-то люди. Ваши действия</a:t>
                      </a:r>
                      <a:endParaRPr lang="ru-RU" sz="16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0771611"/>
              </p:ext>
            </p:extLst>
          </p:nvPr>
        </p:nvGraphicFramePr>
        <p:xfrm>
          <a:off x="6063175" y="281354"/>
          <a:ext cx="5627076" cy="379827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27076"/>
              </a:tblGrid>
              <a:tr h="3798277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III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группа. -  СИТУАЦИЯ</a:t>
                      </a:r>
                    </a:p>
                    <a:p>
                      <a:pPr algn="l"/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кафе официант приносит вам POS-терминал, вы расплачиваетесь, но тут официант говорит, что оплата не прошла, и просит повторно ввести ПИН-код вашей карты. Ваши действия?</a:t>
                      </a:r>
                    </a:p>
                    <a:p>
                      <a:pPr algn="l"/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IV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группа. СИТУАЦИЯ</a:t>
                      </a:r>
                    </a:p>
                    <a:p>
                      <a:pPr algn="l"/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После поездки в переполненном автобусе вы не смогли обнаружить кошелек в своем рюкзаке. Очевидно, что его у вас украли. В кошельке были не только деньги, но и карта. Ваши действия?</a:t>
                      </a:r>
                      <a:endParaRPr lang="ru-RU" sz="18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6014119"/>
              </p:ext>
            </p:extLst>
          </p:nvPr>
        </p:nvGraphicFramePr>
        <p:xfrm>
          <a:off x="677863" y="4670474"/>
          <a:ext cx="8596312" cy="18006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96312"/>
              </a:tblGrid>
              <a:tr h="1800664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effectLst/>
                        </a:rPr>
                        <a:t>V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группа.  СИТУАЦИЯ</a:t>
                      </a:r>
                    </a:p>
                    <a:p>
                      <a:pPr algn="l"/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Вам на мобильный телефон звонит человек и, представляясь сотрудником банка, сообщает, что по вашей банковской карте была проведена подозрительная операция, из-за чего банк заблокировал карту. Для разблокировки вам необходимо сейчас сообщить всю важную информацию: ФИО, номер карты, ПИН-код, трехзначный код на оборотной стороне карты.</a:t>
                      </a:r>
                      <a:endParaRPr lang="ru-RU" sz="18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67349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2988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ЭКСПЕРТЫ: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408157"/>
              </p:ext>
            </p:extLst>
          </p:nvPr>
        </p:nvGraphicFramePr>
        <p:xfrm>
          <a:off x="677863" y="1266092"/>
          <a:ext cx="8596312" cy="20926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96312"/>
              </a:tblGrid>
              <a:tr h="105507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I</a:t>
                      </a:r>
                      <a:r>
                        <a:rPr lang="ru-RU" sz="1200" dirty="0">
                          <a:effectLst/>
                        </a:rPr>
                        <a:t>. </a:t>
                      </a:r>
                      <a:r>
                        <a:rPr lang="ru-RU" sz="1200" dirty="0" smtClean="0">
                          <a:effectLst/>
                        </a:rPr>
                        <a:t> -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Герб при уменьшении угла обзора изменяет свой цвет с алого на золото-зеленый.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-Наличие сбоку разноцветных муаровых полос, которые становятся видны только при определенном наклоне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-Если рассматривать банкноту на свету, то будет заметен узор «РР», располагающийся на полосах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222694" y="3376246"/>
            <a:ext cx="517691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Старайтесь пользоваться банкоматами внутри отделений банков. Их чаще проверяют и лучше охраняют. Проверьте банкомат: нет ли на нем посторонних устройств. Клавиатура не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должнаотличаться</a:t>
            </a:r>
            <a:r>
              <a:rPr lang="ru-RU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по фактуре, а тем более шататься. Когда вводите ПИН-код, всегда прикрывайте клавиатуру свободной рукой, чтобы никто не подсмотрел. Лучше всего, если на банкомате есть «крылья» для клавиатуры — на них невозможно поставить накладную клавиатуру. Также благодаря им сложнее подсмотреть ваш ПИН-код.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229600" y="3516922"/>
            <a:ext cx="381234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Вводя повторно ПИН-код, вы рискуете заплатить дважды. Подключите СМС уведомления о платежах по вашей карте. Обязательно попросите чек с уведомлением о сбое или отказе от операции (POS-терминал всегда печатает такой).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46405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ЭКСПЕРТЫ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5411183"/>
              </p:ext>
            </p:extLst>
          </p:nvPr>
        </p:nvGraphicFramePr>
        <p:xfrm>
          <a:off x="677863" y="2194560"/>
          <a:ext cx="8596312" cy="10832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96312"/>
              </a:tblGrid>
              <a:tr h="1083212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Необходимо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позвонить в банк и заблокировать карту. Если вы не можете связаться с банком по телефону, зайдите в ближайшее отделение банка и напишите заявление о блокировке. Также вы можете заблокировать карту через онлайн-банк.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459458" y="3601329"/>
            <a:ext cx="60209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 Таким образом мошенники пытаются выудить у вас персональные данные (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паспорта,банковской</a:t>
            </a:r>
            <a:r>
              <a:rPr lang="ru-RU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карты). Как говорится, бесплатный сыр бывает только в мышеловке. Не верьте подобной информации, не отправляйте свои данные мошенникам.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32576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95643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ПАМЯТКИ</a:t>
            </a:r>
            <a:br>
              <a:rPr lang="ru-RU" sz="2400" dirty="0" smtClean="0"/>
            </a:br>
            <a:r>
              <a:rPr lang="ru-RU" sz="2400" dirty="0"/>
              <a:t>«Психологическая устойчивость в ситуации финансового мошенничества»</a:t>
            </a:r>
            <a:br>
              <a:rPr lang="ru-RU" sz="2400" dirty="0"/>
            </a:b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1299777"/>
              </p:ext>
            </p:extLst>
          </p:nvPr>
        </p:nvGraphicFramePr>
        <p:xfrm>
          <a:off x="677335" y="1814733"/>
          <a:ext cx="9957840" cy="450166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957840"/>
              </a:tblGrid>
              <a:tr h="45016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 </a:t>
                      </a:r>
                      <a:endParaRPr lang="ru-RU" sz="16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На каких «струнах души играют» мошенники: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630555" algn="l"/>
                        </a:tabLst>
                      </a:pPr>
                      <a:r>
                        <a:rPr lang="ru-RU" sz="1600" dirty="0">
                          <a:effectLst/>
                        </a:rPr>
                        <a:t> «психология жертвы», включающая в себя установки: «жираф большой, ему видней», «мне должны помочь, подсказать, обеспечить», «я должен заслужить внимание, расположение, любовь»; 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630555" algn="l"/>
                        </a:tabLst>
                      </a:pPr>
                      <a:r>
                        <a:rPr lang="ru-RU" sz="1600" dirty="0">
                          <a:effectLst/>
                        </a:rPr>
                        <a:t>страх (связан с конкретной ситуацией);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630555" algn="l"/>
                        </a:tabLst>
                      </a:pPr>
                      <a:r>
                        <a:rPr lang="ru-RU" sz="1600" dirty="0">
                          <a:effectLst/>
                        </a:rPr>
                        <a:t>высокая тревожность (беспричинная, фоновая)</a:t>
                      </a:r>
                      <a:r>
                        <a:rPr lang="en-US" sz="1600" dirty="0">
                          <a:effectLst/>
                        </a:rPr>
                        <a:t>;</a:t>
                      </a:r>
                      <a:endParaRPr lang="ru-RU" sz="16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630555" algn="l"/>
                        </a:tabLst>
                      </a:pPr>
                      <a:r>
                        <a:rPr lang="ru-RU" sz="1600" dirty="0">
                          <a:effectLst/>
                        </a:rPr>
                        <a:t>психофизиология стресса. В стрессовой ситуации (неопределенность + напряжение + требование высокой скорости принятия решения) нервная система переключает организм на режим выживания, для чего кровь в усиленном режиме поступает к сердцу и мышцам, обеспечивающим «дерись или беги». При этом головной мозг в меньшей степени обеспечивается кровью и кислородом, как следствие – в ситуации стресса снижается способность к критическому мышлению.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44741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53440"/>
          </a:xfrm>
        </p:spPr>
        <p:txBody>
          <a:bodyPr>
            <a:normAutofit fontScale="90000"/>
          </a:bodyPr>
          <a:lstStyle/>
          <a:p>
            <a:r>
              <a:rPr lang="ru-RU" dirty="0"/>
              <a:t>Техники психологической самопомощи:</a:t>
            </a:r>
            <a:r>
              <a:rPr lang="ru-RU" sz="3200" dirty="0"/>
              <a:t/>
            </a:r>
            <a:br>
              <a:rPr lang="ru-RU" sz="3200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0831403"/>
              </p:ext>
            </p:extLst>
          </p:nvPr>
        </p:nvGraphicFramePr>
        <p:xfrm>
          <a:off x="677863" y="1744394"/>
          <a:ext cx="8596312" cy="47112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96312"/>
              </a:tblGrid>
              <a:tr h="389901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 </a:t>
                      </a:r>
                      <a:endParaRPr lang="ru-RU" sz="1100" dirty="0">
                        <a:effectLst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Формирование психологической устойчивости, основанной на финансовой грамотности, – самый надежный путь не стать жертвой мошенников.</a:t>
                      </a: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ПДД (Пауза, Дышите, Думайте). Если раздался звонок с пугающим сообщением (дети, банковская карта и т.п.) и предложением СРОЧНО что-то назвать, передать, оплатить и т.п., сделайте следующее: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540385" algn="l"/>
                        </a:tabLs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Пауза. Возьмите паузу, воздержитесь от каких-либо действий «прямо сейчас»;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540385" algn="l"/>
                        </a:tabLs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Дышите. Чтобы быстро успокоиться сделайте минутную дыхательную гимнастику: вдохните на счет «раз, два, три»; задержите дыхание, досчитав до трех; выдохните через губы (как будто дуете на перышко) на счет «раз, два, три, четыре, пять, шесть»; повторите 2-3 раза.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540385" algn="l"/>
                        </a:tabLs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Думайте. Критически оцените ситуацию: кто может звонить; откуда у него информация; соответствует ли действительности информация, которую Вам сообщают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что нужно провокатору на самом деле.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Возьмите на себя персональную ответственность за свою жизнь и благополучие. 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62891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54966"/>
          </a:xfrm>
        </p:spPr>
        <p:txBody>
          <a:bodyPr/>
          <a:lstStyle/>
          <a:p>
            <a:r>
              <a:rPr lang="ru-RU" dirty="0" smtClean="0"/>
              <a:t>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ТЕСТ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Финансовые мошенничества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541933097"/>
              </p:ext>
            </p:extLst>
          </p:nvPr>
        </p:nvGraphicFramePr>
        <p:xfrm>
          <a:off x="677863" y="1631853"/>
          <a:ext cx="4183062" cy="44095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83062"/>
              </a:tblGrid>
              <a:tr h="4409510">
                <a:tc>
                  <a:txBody>
                    <a:bodyPr/>
                    <a:lstStyle/>
                    <a:p>
                      <a:pPr marL="6305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Выберите варианты ответов: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Финансовое мошенничество – это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противоправные действия в сфере денежного обращения, которые связаны с обманом, злоупотреблением доверием и с другими манипуляциями с целью незаконного обогащения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временное снижение цены на товар или услугу с целью увеличения или удержания объема продаж, избавление от избытков товара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система выставления счетов клиентам за оказываемые компанией услуги и продаваемые товары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620" marR="55620" marT="0" marB="0"/>
                </a:tc>
              </a:tr>
            </a:tbl>
          </a:graphicData>
        </a:graphic>
      </p:graphicFrame>
      <p:graphicFrame>
        <p:nvGraphicFramePr>
          <p:cNvPr id="6" name="Объект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893760653"/>
              </p:ext>
            </p:extLst>
          </p:nvPr>
        </p:nvGraphicFramePr>
        <p:xfrm>
          <a:off x="5089525" y="1674055"/>
          <a:ext cx="4184650" cy="43328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84650"/>
              </a:tblGrid>
              <a:tr h="433284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Взаимопроверка по ключу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Финансовое мошенничество – это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противоправные действия в сфере денежного обращения,     которые связаны с обманом, злоупотреблением доверием и с другими манипуляциями с целью незаконного обогащения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временное снижение цены на товар или услугу с целью увеличения или удержания объема продаж, избавление от избытков товара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система выставления счетов клиентам за оказываемые компанией услуги и продаваемые товары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641" marR="5564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71895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финансовых мошенничеств: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180074847"/>
              </p:ext>
            </p:extLst>
          </p:nvPr>
        </p:nvGraphicFramePr>
        <p:xfrm>
          <a:off x="677863" y="2160590"/>
          <a:ext cx="4183062" cy="38807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83062"/>
              </a:tblGrid>
              <a:tr h="3880772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финансовая пирамида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фишинг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акция в магазине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скимминг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хайп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фарминг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нелегальный кредит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620" marR="55620" marT="0" marB="0"/>
                </a:tc>
              </a:tr>
            </a:tbl>
          </a:graphicData>
        </a:graphic>
      </p:graphicFrame>
      <p:graphicFrame>
        <p:nvGraphicFramePr>
          <p:cNvPr id="6" name="Объект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497826335"/>
              </p:ext>
            </p:extLst>
          </p:nvPr>
        </p:nvGraphicFramePr>
        <p:xfrm>
          <a:off x="5089525" y="2236764"/>
          <a:ext cx="4184650" cy="37842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84650"/>
              </a:tblGrid>
              <a:tr h="3784208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ru-RU" sz="16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600" dirty="0">
                          <a:effectLst/>
                        </a:rPr>
                        <a:t>финансовая пирамида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600" dirty="0" err="1">
                          <a:effectLst/>
                        </a:rPr>
                        <a:t>фишинг</a:t>
                      </a:r>
                      <a:endParaRPr lang="ru-RU" sz="16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ru-RU" sz="1600" dirty="0">
                          <a:effectLst/>
                        </a:rPr>
                        <a:t>акция в магазине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600" dirty="0" err="1">
                          <a:effectLst/>
                        </a:rPr>
                        <a:t>скимминг</a:t>
                      </a:r>
                      <a:endParaRPr lang="ru-RU" sz="16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ru-RU" sz="1600" dirty="0" err="1">
                          <a:effectLst/>
                        </a:rPr>
                        <a:t>хайп</a:t>
                      </a:r>
                      <a:endParaRPr lang="ru-RU" sz="16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ru-RU" sz="1600" dirty="0" err="1">
                          <a:effectLst/>
                        </a:rPr>
                        <a:t>фарминг</a:t>
                      </a:r>
                      <a:endParaRPr lang="ru-RU" sz="16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600" dirty="0">
                          <a:effectLst/>
                        </a:rPr>
                        <a:t>нелегальный кредит</a:t>
                      </a:r>
                    </a:p>
                    <a:p>
                      <a:pPr marL="1537335" indent="-22669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641" marR="5564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58537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/>
              <a:t>Виды рисков при осуществлении финансовых операций:</a:t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218419171"/>
              </p:ext>
            </p:extLst>
          </p:nvPr>
        </p:nvGraphicFramePr>
        <p:xfrm>
          <a:off x="677863" y="2160590"/>
          <a:ext cx="4183062" cy="38807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83062"/>
              </a:tblGrid>
              <a:tr h="3880772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ru-RU" sz="18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ru-RU" sz="1800" dirty="0">
                          <a:effectLst/>
                        </a:rPr>
                        <a:t>риск неплатежеспособности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ru-RU" sz="1800" dirty="0">
                          <a:effectLst/>
                        </a:rPr>
                        <a:t>криминогенный риск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ru-RU" sz="1800" dirty="0">
                          <a:effectLst/>
                        </a:rPr>
                        <a:t>производственный риск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ru-RU" sz="1800" dirty="0">
                          <a:effectLst/>
                        </a:rPr>
                        <a:t>риск утечки информации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ru-RU" sz="1800" dirty="0">
                          <a:effectLst/>
                        </a:rPr>
                        <a:t>риск банкротства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620" marR="55620" marT="0" marB="0"/>
                </a:tc>
              </a:tr>
            </a:tbl>
          </a:graphicData>
        </a:graphic>
      </p:graphicFrame>
      <p:graphicFrame>
        <p:nvGraphicFramePr>
          <p:cNvPr id="6" name="Объект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617930197"/>
              </p:ext>
            </p:extLst>
          </p:nvPr>
        </p:nvGraphicFramePr>
        <p:xfrm>
          <a:off x="5089525" y="3896750"/>
          <a:ext cx="4184650" cy="13796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84650"/>
              </a:tblGrid>
              <a:tr h="460714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риск неплатежеспособности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криминогенный риск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производственный риск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риск утечки информации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риск банкротства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641" marR="5564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67037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/>
              <a:t>Способы защиты от финансовых мошенничеств:</a:t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74145423"/>
              </p:ext>
            </p:extLst>
          </p:nvPr>
        </p:nvGraphicFramePr>
        <p:xfrm>
          <a:off x="677863" y="2160589"/>
          <a:ext cx="4183062" cy="357019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83062"/>
              </a:tblGrid>
              <a:tr h="3570191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Анти-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фрод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система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Двуфакторная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аутентификация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Повышение пенсионного возраста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Блокировка банковской карты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Скорринг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620" marR="55620" marT="0" marB="0"/>
                </a:tc>
              </a:tr>
            </a:tbl>
          </a:graphicData>
        </a:graphic>
      </p:graphicFrame>
      <p:graphicFrame>
        <p:nvGraphicFramePr>
          <p:cNvPr id="6" name="Объект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916894836"/>
              </p:ext>
            </p:extLst>
          </p:nvPr>
        </p:nvGraphicFramePr>
        <p:xfrm>
          <a:off x="5486399" y="3727938"/>
          <a:ext cx="5176911" cy="24196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176911"/>
              </a:tblGrid>
              <a:tr h="2419644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600" dirty="0" err="1">
                          <a:effectLst/>
                        </a:rPr>
                        <a:t>Антифрод</a:t>
                      </a:r>
                      <a:r>
                        <a:rPr lang="ru-RU" sz="1600" dirty="0">
                          <a:effectLst/>
                        </a:rPr>
                        <a:t> система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600" dirty="0" err="1">
                          <a:effectLst/>
                        </a:rPr>
                        <a:t>Двуфакторная</a:t>
                      </a:r>
                      <a:r>
                        <a:rPr lang="ru-RU" sz="1600" dirty="0">
                          <a:effectLst/>
                        </a:rPr>
                        <a:t> аутентификация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ru-RU" sz="1600" dirty="0">
                          <a:effectLst/>
                        </a:rPr>
                        <a:t>Повышение пенсионного возраста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600" dirty="0" err="1">
                          <a:effectLst/>
                        </a:rPr>
                        <a:t>Скорринг</a:t>
                      </a:r>
                      <a:endParaRPr lang="ru-RU" sz="16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600" dirty="0">
                          <a:effectLst/>
                        </a:rPr>
                        <a:t>Блокировка банковской карты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641" marR="5564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3435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СОЗДАНИЕ ПРОБЛЕМНОЙ СИТУАЦИИ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1121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08365"/>
              </p:ext>
            </p:extLst>
          </p:nvPr>
        </p:nvGraphicFramePr>
        <p:xfrm>
          <a:off x="677863" y="1955409"/>
          <a:ext cx="8596312" cy="26203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96312"/>
              </a:tblGrid>
              <a:tr h="262037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Создание мини проект в форме памятки, схемы, таблицы, буклета и т.д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«Как не попасть в руки мошенникам»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83012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РЕФЛЕКСИЯ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8136593"/>
              </p:ext>
            </p:extLst>
          </p:nvPr>
        </p:nvGraphicFramePr>
        <p:xfrm>
          <a:off x="677863" y="1266093"/>
          <a:ext cx="8596312" cy="66430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96312"/>
              </a:tblGrid>
              <a:tr h="66430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Оцените уровень Вашей психологической устойчивости сегодня.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Ответьте «да» / «нет» на следующие вопросы: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7101429"/>
              </p:ext>
            </p:extLst>
          </p:nvPr>
        </p:nvGraphicFramePr>
        <p:xfrm>
          <a:off x="1508919" y="2307100"/>
          <a:ext cx="6934200" cy="19413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934200"/>
              </a:tblGrid>
              <a:tr h="321651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383540" algn="l"/>
                        </a:tabLs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Ваш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возраст младше 18 лет или старше 65 лет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21651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383540" algn="l"/>
                        </a:tabLs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Вы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часто чувствуете беспричинную тревогу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654738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383540" algn="l"/>
                        </a:tabLs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3.Вам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хотелось бы больше общаться со сверстниками и/или родителями и/или взрослыми детьми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21651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383540" algn="l"/>
                        </a:tabLs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Вам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кажется, что Вам не хватает финансовой грамотности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21651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383540" algn="l"/>
                        </a:tabLs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Вам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хотелось бы быстро разбогатеть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2325570"/>
              </p:ext>
            </p:extLst>
          </p:nvPr>
        </p:nvGraphicFramePr>
        <p:xfrm>
          <a:off x="1508919" y="4445392"/>
          <a:ext cx="6934200" cy="24475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934200"/>
              </a:tblGrid>
              <a:tr h="268680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383540" algn="l"/>
                        </a:tabLst>
                      </a:pPr>
                      <a:r>
                        <a:rPr lang="ru-RU" sz="1600" dirty="0" smtClean="0">
                          <a:effectLst/>
                        </a:rPr>
                        <a:t>6. Вы </a:t>
                      </a:r>
                      <a:r>
                        <a:rPr lang="ru-RU" sz="1600" dirty="0">
                          <a:effectLst/>
                        </a:rPr>
                        <a:t>верите, что можно заработать крупную сумму денег, не прилагая особого труда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555736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383540" algn="l"/>
                        </a:tabLst>
                      </a:pPr>
                      <a:r>
                        <a:rPr lang="ru-RU" sz="1600" dirty="0" smtClean="0">
                          <a:effectLst/>
                        </a:rPr>
                        <a:t>7. Считаете </a:t>
                      </a:r>
                      <a:r>
                        <a:rPr lang="ru-RU" sz="1600" dirty="0">
                          <a:effectLst/>
                        </a:rPr>
                        <a:t>ли Вы, что кто-то должен позаботиться о Вас, обеспечить комфортное существование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68680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383540" algn="l"/>
                        </a:tabLst>
                      </a:pPr>
                      <a:r>
                        <a:rPr lang="ru-RU" sz="1600" dirty="0" smtClean="0">
                          <a:effectLst/>
                        </a:rPr>
                        <a:t>8. Вы </a:t>
                      </a:r>
                      <a:r>
                        <a:rPr lang="ru-RU" sz="1600" dirty="0">
                          <a:effectLst/>
                        </a:rPr>
                        <a:t>замечали за собой импульсивность, нетерпеливость, невнимание к мелочам 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68680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383540" algn="l"/>
                        </a:tabLst>
                      </a:pPr>
                      <a:r>
                        <a:rPr lang="ru-RU" sz="1600" dirty="0" smtClean="0">
                          <a:effectLst/>
                        </a:rPr>
                        <a:t>9. Вы </a:t>
                      </a:r>
                      <a:r>
                        <a:rPr lang="ru-RU" sz="1600" dirty="0">
                          <a:effectLst/>
                        </a:rPr>
                        <a:t>доверяете незнакомым людям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68680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383540" algn="l"/>
                        </a:tabLst>
                      </a:pPr>
                      <a:r>
                        <a:rPr lang="ru-RU" sz="1600" dirty="0" smtClean="0">
                          <a:effectLst/>
                        </a:rPr>
                        <a:t>10. В </a:t>
                      </a:r>
                      <a:r>
                        <a:rPr lang="ru-RU" sz="1600" dirty="0">
                          <a:effectLst/>
                        </a:rPr>
                        <a:t>ситуации стресса Вы склонны поддаваться панике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68680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383540" algn="l"/>
                        </a:tabLst>
                      </a:pPr>
                      <a:r>
                        <a:rPr lang="ru-RU" sz="1600" dirty="0" smtClean="0">
                          <a:effectLst/>
                        </a:rPr>
                        <a:t>11.  </a:t>
                      </a:r>
                      <a:r>
                        <a:rPr lang="ru-RU" sz="1600" dirty="0">
                          <a:effectLst/>
                        </a:rPr>
                        <a:t>Вам трудно принимать самостоятельные решения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34829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703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33067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Классный час</a:t>
            </a:r>
            <a:br>
              <a:rPr lang="ru-RU" dirty="0" smtClean="0"/>
            </a:br>
            <a:r>
              <a:rPr lang="ru-RU" dirty="0" smtClean="0"/>
              <a:t>«Финансовое мошенничество, основанное на человеческом доверии»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5600700"/>
            <a:ext cx="9144000" cy="85725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57716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ЗАНЯТИЯ: ФОРМИРОВАНИЕ УСТОЙЧИВОГО ПРЕДСТАВЛЕНИЯ О РАЗЛИЧНЫХ ВИДАХ МОШЕННИЧЕСТВА В СФЕРЕ ФИНАНСОВОЙ ДЕЯТЕЛЬНОСТИ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рассмотреть виды финансового мошенничества;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изучить способы самозащиты от финансового мошенников.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познакомиться с психологией мошенничества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при помощи игровых практико-ориентированных ситуаций оценить уровень психологической устойчивости обучающихся;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продолжить формирование у детей навыков работы в группах; обучить принятию коллективных решений в процессе обсуждения проблемы;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применять ранее полученные знания для решения финансовых вопросов.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3" descr="C:\Users\Ирина\Desktop\КАртинки право\Без названия (2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71534" y="1450170"/>
            <a:ext cx="1456556" cy="18061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758036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3010073"/>
              </p:ext>
            </p:extLst>
          </p:nvPr>
        </p:nvGraphicFramePr>
        <p:xfrm>
          <a:off x="838200" y="286871"/>
          <a:ext cx="10515600" cy="200638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515600"/>
              </a:tblGrid>
              <a:tr h="2006386">
                <a:tc>
                  <a:txBody>
                    <a:bodyPr/>
                    <a:lstStyle/>
                    <a:p>
                      <a:pPr algn="l">
                        <a:lnSpc>
                          <a:spcPts val="225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Мошенничество 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— </a:t>
                      </a:r>
                      <a:r>
                        <a:rPr lang="ru-RU" sz="2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хищение чужого имущества или приобретение права на чужое имущество путём обмана или злоупотребления доверием. Лицо, занимающееся этим, называется мошенник или мошенница</a:t>
                      </a:r>
                      <a:r>
                        <a:rPr lang="ru-RU" sz="2800" b="0" dirty="0">
                          <a:effectLst/>
                        </a:rPr>
                        <a:t>.</a:t>
                      </a:r>
                      <a:endParaRPr lang="ru-RU" sz="2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  <p:pic>
        <p:nvPicPr>
          <p:cNvPr id="1026" name="Picture 2" descr="https://ds05.infourok.ru/uploads/ex/06f7/000a058e-963cab72/2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95373" y="1814286"/>
            <a:ext cx="11829429" cy="5268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7543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72819"/>
            <a:ext cx="6850966" cy="7232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3200" b="1" i="0" dirty="0" smtClean="0">
                <a:solidFill>
                  <a:srgbClr val="3C3E44"/>
                </a:solidFill>
                <a:effectLst/>
                <a:latin typeface="Ubuntu"/>
              </a:rPr>
              <a:t>Виды мошенничества в интернете</a:t>
            </a:r>
          </a:p>
          <a:p>
            <a:pPr fontAlgn="base"/>
            <a:r>
              <a:rPr lang="ru-RU" sz="2000" b="0" i="0" dirty="0" smtClean="0">
                <a:solidFill>
                  <a:srgbClr val="3C3E44"/>
                </a:solidFill>
                <a:effectLst/>
                <a:latin typeface="Open Sans"/>
              </a:rPr>
              <a:t>В связи с активным ростом рынка электронных платежей и онлайн-шопинга развиваются и новые современные формы мошенничества с использованием информационных технологий. Самыми распространенными видами мошенничества в интернете являются следующие махинации: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sz="2000" b="0" i="0" dirty="0" err="1" smtClean="0">
                <a:solidFill>
                  <a:srgbClr val="3C3E44"/>
                </a:solidFill>
                <a:effectLst/>
                <a:latin typeface="inherit"/>
              </a:rPr>
              <a:t>Фишинг</a:t>
            </a:r>
            <a:r>
              <a:rPr lang="ru-RU" sz="2000" b="0" i="0" dirty="0" smtClean="0">
                <a:solidFill>
                  <a:srgbClr val="3C3E44"/>
                </a:solidFill>
                <a:effectLst/>
                <a:latin typeface="inherit"/>
              </a:rPr>
              <a:t> – кража персональных данных (пароля, логина) с целью похищения средств с банковской карты. В основном для </a:t>
            </a:r>
            <a:r>
              <a:rPr lang="ru-RU" sz="2000" b="0" i="0" dirty="0" err="1" smtClean="0">
                <a:solidFill>
                  <a:srgbClr val="3C3E44"/>
                </a:solidFill>
                <a:effectLst/>
                <a:latin typeface="inherit"/>
              </a:rPr>
              <a:t>фишинга</a:t>
            </a:r>
            <a:r>
              <a:rPr lang="ru-RU" sz="2000" b="0" i="0" dirty="0" smtClean="0">
                <a:solidFill>
                  <a:srgbClr val="3C3E44"/>
                </a:solidFill>
                <a:effectLst/>
                <a:latin typeface="inherit"/>
              </a:rPr>
              <a:t> используют почтовую рассылку, содержащую ссылку на фальшивые сайты;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sz="2000" b="0" i="0" dirty="0" smtClean="0">
                <a:solidFill>
                  <a:srgbClr val="3C3E44"/>
                </a:solidFill>
                <a:effectLst/>
                <a:latin typeface="inherit"/>
              </a:rPr>
              <a:t>Мошенничество через электронную почту – так называемые «нигерийские письма». Они содержат в себе красивую легенду о наследстве от мифического родственника и просьбу перевести деньги на счет для получения оплаты услуг адвоката или выплаты комиссии;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sz="2000" b="0" i="0" dirty="0" smtClean="0">
                <a:solidFill>
                  <a:srgbClr val="3C3E44"/>
                </a:solidFill>
                <a:effectLst/>
                <a:latin typeface="inherit"/>
              </a:rPr>
              <a:t>Махинации с интернет-кошельками – чаще всего в таких случаях покупатель переводит предоплату продавцу на интернет-кошелек, но в итоге не получает ни товара, ни денег.</a:t>
            </a:r>
            <a:endParaRPr lang="ru-RU" sz="2000" b="0" i="0" dirty="0">
              <a:solidFill>
                <a:srgbClr val="3C3E44"/>
              </a:solidFill>
              <a:effectLst/>
              <a:latin typeface="inherit"/>
            </a:endParaRPr>
          </a:p>
        </p:txBody>
      </p:sp>
      <p:pic>
        <p:nvPicPr>
          <p:cNvPr id="16386" name="Picture 2" descr="https://avatars.mds.yandex.net/get-pdb/1734828/0676c355-dfb0-40d1-a053-4187caa3b4b7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696" y="1793174"/>
            <a:ext cx="4310743" cy="3586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43129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0843" y="1166843"/>
            <a:ext cx="8553157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000" b="1" i="0" dirty="0" smtClean="0">
                <a:solidFill>
                  <a:srgbClr val="3C3E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Виды мошенничества по телефону</a:t>
            </a:r>
          </a:p>
          <a:p>
            <a:pPr fontAlgn="base"/>
            <a:r>
              <a:rPr lang="ru-RU" sz="2000" b="0" i="0" dirty="0" smtClean="0">
                <a:solidFill>
                  <a:srgbClr val="3C3E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Мошенничество при помощи сотовой связи можно условно разделить на две группы. К первой следует отнести снятие денег непосредственно со счета владельца номера без его ведома. Такими махинациями могут заниматься как сами сотовые операторы, так и не имеющие отношения к их компаниям мошенники. Во вторую группу мошенничеств можно отнести случаи, в которых абонент сам перечисляет деньги на указанный счет, либо отдает их прямо в руки или оставляет в указанном мошенниками месте. В таких аферах сотовая связь выступает лишь в качестве инструмента инсценировки. Например, разыгрывается звонок близкого родственника, попавшего в беду и срочно нуждающегося в деньгах.</a:t>
            </a:r>
            <a:endParaRPr lang="ru-RU" sz="2000" b="0" i="0" dirty="0">
              <a:solidFill>
                <a:srgbClr val="3C3E44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26348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08038" y="-2398817"/>
            <a:ext cx="8596668" cy="1389413"/>
          </a:xfrm>
        </p:spPr>
        <p:txBody>
          <a:bodyPr>
            <a:normAutofit/>
          </a:bodyPr>
          <a:lstStyle/>
          <a:p>
            <a:r>
              <a:rPr lang="ru-RU" b="1" dirty="0"/>
              <a:t>Виды мошенничества с деньгами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379828" y="-907142"/>
            <a:ext cx="7680960" cy="6948505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endParaRPr lang="ru-RU" b="1" dirty="0"/>
          </a:p>
          <a:p>
            <a:pPr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Мошенничество с деньгами – это одна из самых обширных и всеобъемлющих групп, ведь практически любое мошенничество, так или иначе, подразумевает незаконное овладение чужими денежными средствами. Однако можно выделить несколько способов мошенничества, связанных косвенно или непосредственно с наличными купюрами. Эти способы могут практиковаться в магазинах, ларьках, обменных пунктах. Самым простым и распространенным является мошенничество путем замены настоящих купюр в пачке на фальшивые (в основном, сверху и снизу – настоящие, посередине – фальшивые или обычная бумага). Также практикуется «недостача» - из уже пересчитанной пачки купюр вытягивается несколько банкнот. Мошенничество может производиться также с помощью банкомата при попытке снять наличность, на котором устанавливается датчик, считывающий персональные данные. 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0" name="Picture 2" descr="https://ds05.infourok.ru/uploads/ex/0ac4/000bb70b-629c927b/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7070" y="-2227942"/>
            <a:ext cx="4915671" cy="4263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31085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Какие бывают виды мошенничества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930401"/>
            <a:ext cx="8596668" cy="4110962"/>
          </a:xfrm>
        </p:spPr>
        <p:txBody>
          <a:bodyPr/>
          <a:lstStyle/>
          <a:p>
            <a:pPr marL="0" indent="0" fontAlgn="base">
              <a:buNone/>
            </a:pPr>
            <a:endParaRPr lang="ru-RU" b="1" dirty="0"/>
          </a:p>
          <a:p>
            <a:pPr fontAlgn="base"/>
            <a:r>
              <a:rPr lang="ru-RU" sz="2000" dirty="0"/>
              <a:t>«Ассортимент» разнообразных махинаций в наши дни существенно расширился, в основном благодаря приходу в повседневную жизнь современных технологий – таких, как интернет, сотовая связь, онлайн-шоппинг и банкинг. Однако традиционные виды мошенничеств также до сих пор процветают. Среди них можно назвать </a:t>
            </a:r>
            <a:r>
              <a:rPr lang="ru-RU" sz="2000" dirty="0" err="1"/>
              <a:t>наперсточников</a:t>
            </a:r>
            <a:r>
              <a:rPr lang="ru-RU" sz="2000" dirty="0"/>
              <a:t>, уличных мошенников, предлагающих купить драгоценные изделия, подставных лиц, устраивающих аварии и предлагающих договориться на месте. Одним из самых крупных и вовлекающих одновременно большое количество человек видом аферы является финансовая пирамида.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5306821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102</TotalTime>
  <Words>1543</Words>
  <Application>Microsoft Office PowerPoint</Application>
  <PresentationFormat>Широкоэкранный</PresentationFormat>
  <Paragraphs>139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4" baseType="lpstr">
      <vt:lpstr>Arial</vt:lpstr>
      <vt:lpstr>Calibri</vt:lpstr>
      <vt:lpstr>Courier New</vt:lpstr>
      <vt:lpstr>inherit</vt:lpstr>
      <vt:lpstr>Open Sans</vt:lpstr>
      <vt:lpstr>Symbol</vt:lpstr>
      <vt:lpstr>Times New Roman</vt:lpstr>
      <vt:lpstr>Trebuchet MS</vt:lpstr>
      <vt:lpstr>Ubuntu</vt:lpstr>
      <vt:lpstr>Wingdings</vt:lpstr>
      <vt:lpstr>Wingdings 3</vt:lpstr>
      <vt:lpstr>Грань</vt:lpstr>
      <vt:lpstr>Презентация PowerPoint</vt:lpstr>
      <vt:lpstr>СОЗДАНИЕ ПРОБЛЕМНОЙ СИТУАЦИИ</vt:lpstr>
      <vt:lpstr>Классный час «Финансовое мошенничество, основанное на человеческом доверии»</vt:lpstr>
      <vt:lpstr> ЦЕЛЬ ЗАНЯТИЯ: ФОРМИРОВАНИЕ УСТОЙЧИВОГО ПРЕДСТАВЛЕНИЯ О РАЗЛИЧНЫХ ВИДАХ МОШЕННИЧЕСТВА В СФЕРЕ ФИНАНСОВОЙ ДЕЯТЕЛЬНОСТИ </vt:lpstr>
      <vt:lpstr>Презентация PowerPoint</vt:lpstr>
      <vt:lpstr>Презентация PowerPoint</vt:lpstr>
      <vt:lpstr>Презентация PowerPoint</vt:lpstr>
      <vt:lpstr>Виды мошенничества с деньгами </vt:lpstr>
      <vt:lpstr>Какие бывают виды мошенничества </vt:lpstr>
      <vt:lpstr>Самые распространенные виды мошенничества </vt:lpstr>
      <vt:lpstr>Презентация PowerPoint</vt:lpstr>
      <vt:lpstr>ЭКСПЕРТЫ:</vt:lpstr>
      <vt:lpstr>ЭКСПЕРТЫ</vt:lpstr>
      <vt:lpstr>ПАМЯТКИ «Психологическая устойчивость в ситуации финансового мошенничества» </vt:lpstr>
      <vt:lpstr>Техники психологической самопомощи: </vt:lpstr>
      <vt:lpstr>  ТЕСТ «Финансовые мошенничества»</vt:lpstr>
      <vt:lpstr>Виды финансовых мошенничеств: </vt:lpstr>
      <vt:lpstr>Виды рисков при осуществлении финансовых операций: </vt:lpstr>
      <vt:lpstr>Способы защиты от финансовых мошенничеств: </vt:lpstr>
      <vt:lpstr>Презентация PowerPoint</vt:lpstr>
      <vt:lpstr>РЕФЛЕКСИЯ 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 «Финансовое мошенничество, основанное на человеческом доверии»</dc:title>
  <dc:creator>пользователь5</dc:creator>
  <cp:lastModifiedBy>пользователь5</cp:lastModifiedBy>
  <cp:revision>11</cp:revision>
  <dcterms:created xsi:type="dcterms:W3CDTF">2020-08-14T06:19:52Z</dcterms:created>
  <dcterms:modified xsi:type="dcterms:W3CDTF">2020-08-14T08:08:02Z</dcterms:modified>
</cp:coreProperties>
</file>