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4"/>
  </p:notesMasterIdLst>
  <p:sldIdLst>
    <p:sldId id="259" r:id="rId2"/>
    <p:sldId id="290" r:id="rId3"/>
    <p:sldId id="263" r:id="rId4"/>
    <p:sldId id="277" r:id="rId5"/>
    <p:sldId id="265" r:id="rId6"/>
    <p:sldId id="266" r:id="rId7"/>
    <p:sldId id="268" r:id="rId8"/>
    <p:sldId id="269" r:id="rId9"/>
    <p:sldId id="270" r:id="rId10"/>
    <p:sldId id="271" r:id="rId11"/>
    <p:sldId id="283" r:id="rId12"/>
    <p:sldId id="272" r:id="rId13"/>
    <p:sldId id="284" r:id="rId14"/>
    <p:sldId id="273" r:id="rId15"/>
    <p:sldId id="286" r:id="rId16"/>
    <p:sldId id="274" r:id="rId17"/>
    <p:sldId id="285" r:id="rId18"/>
    <p:sldId id="276" r:id="rId19"/>
    <p:sldId id="288" r:id="rId20"/>
    <p:sldId id="289" r:id="rId21"/>
    <p:sldId id="258" r:id="rId22"/>
    <p:sldId id="267" r:id="rId23"/>
  </p:sldIdLst>
  <p:sldSz cx="9144000" cy="5143500" type="screen16x9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EB4E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487" autoAdjust="0"/>
    <p:restoredTop sz="94660"/>
  </p:normalViewPr>
  <p:slideViewPr>
    <p:cSldViewPr>
      <p:cViewPr varScale="1">
        <p:scale>
          <a:sx n="107" d="100"/>
          <a:sy n="107" d="100"/>
        </p:scale>
        <p:origin x="336" y="174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43E44BE-A56A-4D5C-AE72-7A2B6D9FD869}" type="datetimeFigureOut">
              <a:rPr lang="ru-RU" smtClean="0"/>
              <a:pPr/>
              <a:t>28.01.2021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0820EE0-D284-4217-B218-7CFAB4ABF74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0124504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E3FAF6-F13B-4110-9ED6-47583E6F9BAD}" type="datetime1">
              <a:rPr lang="ru-RU" smtClean="0"/>
              <a:pPr/>
              <a:t>28.01.2021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98D53B-CDFE-4C54-BBD3-B5E6789659C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 userDrawn="1"/>
        </p:nvSpPr>
        <p:spPr>
          <a:xfrm>
            <a:off x="971601" y="1545636"/>
            <a:ext cx="7007046" cy="1200329"/>
          </a:xfrm>
          <a:prstGeom prst="rect">
            <a:avLst/>
          </a:prstGeom>
          <a:solidFill>
            <a:schemeClr val="tx2"/>
          </a:solidFill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7200" b="1" cap="none" spc="0" dirty="0" smtClean="0">
                <a:ln w="17780" cmpd="sng">
                  <a:solidFill>
                    <a:schemeClr val="accent1">
                      <a:tint val="3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63000"/>
                        <a:sat val="105000"/>
                      </a:schemeClr>
                    </a:gs>
                    <a:gs pos="90000">
                      <a:schemeClr val="accent1">
                        <a:shade val="50000"/>
                        <a:satMod val="100000"/>
                      </a:schemeClr>
                    </a:gs>
                  </a:gsLst>
                  <a:lin ang="5400000"/>
                </a:gradFill>
                <a:effectLst>
                  <a:outerShdw blurRad="55000" dist="50800" dir="5400000" algn="tl">
                    <a:srgbClr val="000000">
                      <a:alpha val="33000"/>
                    </a:srgbClr>
                  </a:outerShdw>
                </a:effectLst>
                <a:latin typeface="Georgia" pitchFamily="18" charset="0"/>
              </a:rPr>
              <a:t>Русский язык</a:t>
            </a:r>
            <a:endParaRPr lang="ru-RU" sz="7200" b="1" cap="none" spc="0" dirty="0">
              <a:ln w="17780" cmpd="sng">
                <a:solidFill>
                  <a:schemeClr val="accent1">
                    <a:tint val="3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63000"/>
                      <a:sat val="105000"/>
                    </a:schemeClr>
                  </a:gs>
                  <a:gs pos="90000">
                    <a:schemeClr val="accent1">
                      <a:shade val="50000"/>
                      <a:satMod val="100000"/>
                    </a:schemeClr>
                  </a:gs>
                </a:gsLst>
                <a:lin ang="5400000"/>
              </a:gradFill>
              <a:effectLst>
                <a:outerShdw blurRad="55000" dist="50800" dir="5400000" algn="tl">
                  <a:srgbClr val="000000">
                    <a:alpha val="33000"/>
                  </a:srgbClr>
                </a:outerShdw>
              </a:effectLst>
              <a:latin typeface="Georgia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2859782"/>
            <a:ext cx="2448272" cy="21801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4EF5D3-06DE-415D-9010-06A4A8D82103}" type="datetime1">
              <a:rPr lang="ru-RU" smtClean="0"/>
              <a:pPr/>
              <a:t>28.01.2021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98D53B-CDFE-4C54-BBD3-B5E6789659C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3DDB9A-E8CE-4D6A-99C7-E7A07F09681C}" type="datetime1">
              <a:rPr lang="ru-RU" smtClean="0"/>
              <a:pPr/>
              <a:t>28.01.2021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98D53B-CDFE-4C54-BBD3-B5E6789659C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6897CE7-8643-46FF-94D0-354E305D85CA}" type="datetime1">
              <a:rPr lang="ru-RU" smtClean="0"/>
              <a:pPr/>
              <a:t>28.01.2021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98D53B-CDFE-4C54-BBD3-B5E6789659C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05979"/>
            <a:ext cx="2057400" cy="4388644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05979"/>
            <a:ext cx="6019800" cy="438864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D084E8-6360-4D39-8FE7-EB49E58B8755}" type="datetime1">
              <a:rPr lang="ru-RU" smtClean="0"/>
              <a:pPr/>
              <a:t>28.01.2021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98D53B-CDFE-4C54-BBD3-B5E6789659C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buNone/>
              <a:defRPr/>
            </a:lvl1pPr>
          </a:lstStyle>
          <a:p>
            <a:pPr lvl="0"/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A8199DE-C3F1-43AF-8FD7-C08A8F58D730}" type="datetime1">
              <a:rPr lang="ru-RU" smtClean="0"/>
              <a:pPr/>
              <a:t>28.01.2021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98D53B-CDFE-4C54-BBD3-B5E6789659CE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2869967"/>
            <a:ext cx="1512168" cy="19146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2_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3A5B79-BA14-4A6F-A308-26F2D5E9FB20}" type="datetime1">
              <a:rPr lang="ru-RU" smtClean="0"/>
              <a:pPr/>
              <a:t>28.01.2021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98D53B-CDFE-4C54-BBD3-B5E6789659CE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9" name="Picture 2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 flipH="1">
            <a:off x="7568208" y="2859782"/>
            <a:ext cx="1575792" cy="19146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03499"/>
            <a:ext cx="7772400" cy="300167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172347-5B22-4676-91B0-788F8C3CE4CE}" type="datetime1">
              <a:rPr lang="ru-RU" smtClean="0"/>
              <a:pPr/>
              <a:t>28.01.2021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98D53B-CDFE-4C54-BBD3-B5E6789659CE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15" name="Рисунок 14" descr="discoubt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2555776" y="2125966"/>
            <a:ext cx="4032448" cy="2568358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1_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5EF32F9-57E0-41E4-8F66-24B07305AA1F}" type="datetime1">
              <a:rPr lang="ru-RU" smtClean="0"/>
              <a:pPr/>
              <a:t>28.01.2021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98D53B-CDFE-4C54-BBD3-B5E6789659C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200151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AB9E865-585B-4594-AE86-54D2FE6C554B}" type="datetime1">
              <a:rPr lang="ru-RU" smtClean="0"/>
              <a:pPr/>
              <a:t>28.01.2021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98D53B-CDFE-4C54-BBD3-B5E6789659C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6E5986-7DBC-48A4-A70D-EF74363D98B3}" type="datetime1">
              <a:rPr lang="ru-RU" smtClean="0"/>
              <a:pPr/>
              <a:t>28.01.2021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98D53B-CDFE-4C54-BBD3-B5E6789659C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1F91F8-336B-4C95-A39B-15F83F343A31}" type="datetime1">
              <a:rPr lang="ru-RU" smtClean="0"/>
              <a:pPr/>
              <a:t>28.01.2021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98D53B-CDFE-4C54-BBD3-B5E6789659C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FF8017C-0AE5-4B03-B01A-00E2647D3F5F}" type="datetime1">
              <a:rPr lang="ru-RU" smtClean="0"/>
              <a:pPr/>
              <a:t>28.01.2021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D98D53B-CDFE-4C54-BBD3-B5E6789659CE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5" cstate="print">
            <a:alphaModFix amt="75000"/>
            <a:lum/>
          </a:blip>
          <a:srcRect/>
          <a:stretch>
            <a:fillRect t="-13000" b="-13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Скругленный прямоугольник 7"/>
          <p:cNvSpPr/>
          <p:nvPr userDrawn="1"/>
        </p:nvSpPr>
        <p:spPr>
          <a:xfrm>
            <a:off x="323528" y="267494"/>
            <a:ext cx="8496944" cy="4464496"/>
          </a:xfrm>
          <a:prstGeom prst="roundRect">
            <a:avLst>
              <a:gd name="adj" fmla="val 24775"/>
            </a:avLst>
          </a:prstGeom>
          <a:solidFill>
            <a:srgbClr val="8EB4E3">
              <a:alpha val="82745"/>
            </a:srgbClr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chemeClr val="accent3">
                  <a:lumMod val="75000"/>
                </a:schemeClr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9184C1-5322-438E-A360-1A244DB2B286}" type="datetime1">
              <a:rPr lang="ru-RU" smtClean="0"/>
              <a:pPr/>
              <a:t>28.01.2021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D98D53B-CDFE-4C54-BBD3-B5E6789659CE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TextBox 6"/>
          <p:cNvSpPr txBox="1"/>
          <p:nvPr userDrawn="1"/>
        </p:nvSpPr>
        <p:spPr>
          <a:xfrm>
            <a:off x="7020272" y="0"/>
            <a:ext cx="920445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100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Панова В.В.</a:t>
            </a:r>
            <a:endParaRPr lang="ru-RU" sz="1100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61" r:id="rId3"/>
    <p:sldLayoutId id="2147483651" r:id="rId4"/>
    <p:sldLayoutId id="2147483660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" Target="slide11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15.xml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" Target="slide17.xml"/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hyperlink" Target="http://yandex.ru/clck/jsredir?from=yandex.ru;images/search;images;;&amp;text=&amp;etext=1385.Ncn3WMlNl2X0FNzjCYaDk1eDzkK4EQWqsYmI1kgeskhh5fQwkzsnlO8G9Nhe6F4vztsW7GN3bsNl1An7X7dn-A.109926f52686ad147f5566b82befbe749adfbf46&amp;uuid=&amp;state=tid_Wvm4RM28ca_MiO4Ne9osTPtpHS9wicjEF5X7fRziVPIHCd9FyQ,,&amp;data=UlNrNmk5WktYejY4cHFySjRXSWhXSDF3MnFQUnlxSWdkbmZjaHlKbVlzVndNMEVnc3A4WUNKNVRzNmg1bTczSXZiVHdHamZhWXV0b1NLenl2VzBkZy1PeERMRkRSSzBGZ1Vya1ljamZBLVdFV2V1VVNaVGpKSV90LWFfdnlGMEdiR0tWdXpoZkxHX2o2Y2tNcFJxUHJjRHVfd3ZBS1BLag,,&amp;sign=f2efdcfed9c92632d1a5d91525f3b62f&amp;keyno=0&amp;b64e=2&amp;l10n=ru" TargetMode="External"/><Relationship Id="rId3" Type="http://schemas.openxmlformats.org/officeDocument/2006/relationships/hyperlink" Target="http://zao-raduga.yml-shop.ru/catalog/aromaticheskie-otdushki-dlya-svechyey/aromaticheskaya-otdushka-s-zapahom-arbuza.?frommarket=&amp;ymclid=916672053936362572500002" TargetMode="External"/><Relationship Id="rId7" Type="http://schemas.openxmlformats.org/officeDocument/2006/relationships/hyperlink" Target="http://yandex.ru/clck/jsredir?from=yandex.ru;images/search;images;;&amp;text=&amp;etext=1385.VGjrtUShLRu4uzj3D4u0sXsRWeKMJ0-42RWvgwXzUb14XHLohDngdge0IUmsyxnW.b2c128fbfa902019a9bfb7ea8a89f911e6312b59&amp;uuid=&amp;state=tid_Wvm4RM28ca_MiO4Ne9osTPtpHS9wicjEF5X7fRziVPIHCd9FyQ,,&amp;data=UlNrNmk5WktYejY4cHFySjRXSWhXR0NHRFBSbFg1Z3l4OUZ5ZUM0TW82MjNQS2Z4NzVTVktieXhmZkJ4ZjQ1YUc2NkxXYzA1WVdwa3VyTXA1QlFxV1YwMG1ZdXd3OERDSUxuWTBfek5LS29vZVpBcjJzQnBwMEpNN0NvSmNiTk5UdHctUGx4T05RcUIxVVV0RlNoci1kUC1ORlNYN0Zncw,,&amp;sign=8cc3173fde079d0b2ff4171063f3e065&amp;keyno=0&amp;b64e=2&amp;l10n=ru" TargetMode="External"/><Relationship Id="rId12" Type="http://schemas.openxmlformats.org/officeDocument/2006/relationships/hyperlink" Target="http://yandex.ru/clck/jsredir?from=yandex.ru;images/search;images;;&amp;text=&amp;etext=1385.zRofHftdlmw3kfBxaVVq5BfDjCYMmDBK9Tdw2MXa59oDg0olMr4UWjqeRaZUFbeV.80fba37bdcb7084369b4e294af397b0838ab584c&amp;uuid=&amp;state=tid_Wvm4RM28ca_MiO4Ne9osTPtpHS9wicjEF5X7fRziVPIHCd9FyQ,,&amp;data=UlNrNmk5WktYejR0eWJFYk1LdmtxdFlRLTNiRmxzT2lYbVltMXBEcVVyZ214R1EzVVBlUkJrSUlKX2tUQmdkRk9BcEM3VXptYUZzSzJRYjJ1NThUV0RuVjExSXI3Y0U4NzZ6UmhuLURfbllzYThJM001VVI2Ym16ZHlBT0JUalQ,&amp;sign=c059ead4038b0248f72e352f1acb6835&amp;keyno=0&amp;b64e=2&amp;l10n=ru" TargetMode="External"/><Relationship Id="rId2" Type="http://schemas.openxmlformats.org/officeDocument/2006/relationships/hyperlink" Target="http://razum.myinsales.ru/product_by_id/13885094?ymclid=916668759459018834800009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yandex.ru/clck/jsredir?from=yandex.ru;images/search;images;;&amp;text=&amp;etext=1385.NkS19SRatYa_GeTRycmVZVTySISrkQjw3fUZwrYVamo.ff3a3f6890bf503df265fa94ec90ecb060053211&amp;uuid=&amp;state=tid_Wvm4RM28ca_MiO4Ne9osTPtpHS9wicjEF5X7fRziVPIHCd9FyQ,,&amp;data=UlNrNmk5WktYejY4cHFySjRXSWhXS0w0V3NTTDdpb285QXVBN1hxbVB2NFQzX25kU3NZbll5WDBOenNxeFRKcTR1b1FoZVlzVXJHaUZ0Y1lsT3dhSG8zMC1CTy1xdUhLYk1TV0pwUXFjN3R1RzB1UWhUMVVFVXczZEJ1ZWp2MFA,&amp;sign=15a68c7863e615ea485bcf9efe74e0bd&amp;keyno=0&amp;b64e=2&amp;l10n=ru" TargetMode="External"/><Relationship Id="rId11" Type="http://schemas.openxmlformats.org/officeDocument/2006/relationships/hyperlink" Target="http://yandex.ru/clck/jsredir?from=yandex.ru;images/search;images;;&amp;text=&amp;etext=1385.VWz4ZlSe9BQ2iIfrFoxNv0AInogD3MI_I6dZqLRmgo7B27iJMuqv1-XwtJF8btGO.d51b4c75c59ddb912a5e90b35a638d0ae6213a35&amp;uuid=&amp;state=tid_Wvm4RM28ca_MiO4Ne9osTPtpHS9wicjEF5X7fRziVPIHCd9FyQ,,&amp;data=UlNrNmk5WktYejR0eWJFYk1LdmtxalVkandVTE5ReVoyS3lDV3JCVzFXT3VTRzVPNmFSc3hXN21mOHpuRDloMDJXZEdVX0lkdElLT250OU1aWC1najhCcnZ0UXNmRkFNcmVwRmswVnRERENKMlVXd1ZobTlHQzZmeVZpZTdTaEM,&amp;sign=1f615bce7e3a7f276a5abb2662d7fa30&amp;keyno=0&amp;b64e=2&amp;l10n=ru" TargetMode="External"/><Relationship Id="rId5" Type="http://schemas.openxmlformats.org/officeDocument/2006/relationships/hyperlink" Target="http://khv-okna.ru/blog/page/2/" TargetMode="External"/><Relationship Id="rId10" Type="http://schemas.openxmlformats.org/officeDocument/2006/relationships/hyperlink" Target="http://yandex.ru/clck/jsredir?from=yandex.ru;images/search;images;;&amp;text=&amp;etext=1385.y4ltrISsDy8TZ3ryzmzrJM7mBGHWiA83997JnNRwM4bYB6Bsx72BfXuNrZkvbMQp.79708f74a78e4fa774f44e06b684fb72c72f007d&amp;uuid=&amp;state=tid_Wvm4RM28ca_MiO4Ne9osTPtpHS9wicjEF5X7fRziVPIHCd9FyQ,,&amp;data=UlNrNmk5WktYejY4cHFySjRXSWhXTjUyWXZiWTY0MzVwNmp4TjdwUE5oVGlGZUY3V2c3TGd2OGRRYzJMQ1NMUGNyR25CMW8zb205QzlwbkNrN29mYjlwaFNqOXdmSDRNbDBMdnJEUldOUEx1LXgzd19NX1kxYzV0TG11VW1faW50Rk16QWV3eXpheVQxMVhFajRMUVp3LCw,&amp;sign=c71d72352a8d0648e97e698e43562c85&amp;keyno=0&amp;b64e=2&amp;l10n=ru" TargetMode="External"/><Relationship Id="rId4" Type="http://schemas.openxmlformats.org/officeDocument/2006/relationships/hyperlink" Target="http://animalsvideoworld.ru/2016/05/15/whether-the-hare-can-become-a-pet/" TargetMode="External"/><Relationship Id="rId9" Type="http://schemas.openxmlformats.org/officeDocument/2006/relationships/hyperlink" Target="http://yandex.ru/clck/jsredir?from=yandex.ru;images/search;images;;&amp;text=&amp;etext=1385.Jx0vWQ8SL9VziMFxlyBs_qIE9nm6cmoNYIJ8jFdyekfDjgPBMUn3ehbhlwdBJNsd.7e39e3dc6768c60044701fff7de88f089268b53c&amp;uuid=&amp;state=tid_Wvm4RM28ca_MiO4Ne9osTPtpHS9wicjEF5X7fRziVPIHCd9FyQ,,&amp;data=UlNrNmk5WktYejR0eWJFYk1LdmtxdDJJb29Wd2hFUkszZUF3Nm5Cd1JoNW5YeDI2dWY4cmJTM18zNWgyTWs3S0tQMjZCZThkUGVDbG5oZlFYS0RfTmlXOUdHMHcyRDhJRlQ5T0RxQ0tFU2NGc2lqcjY2N0lJaTB4ODFPNzlKUHg5ZzlmdmZQOVA3TmEzSFBEeDRGcmh3SjBURVMzU0hFbHVmblNkNUJxam5nWnBxZkxNYUN4Z3VoWGp0b21ISVlHYTQ4RzMxMTNXRjluZmpUSTk5bXJnc2JBcVFTdFZoYUtlMHIwSVo2T1R4OXUzVXVRbktrMUVBLCw,&amp;sign=94ecc582edbf199db3e932afc4b0f4c4&amp;keyno=0&amp;b64e=2&amp;l10n=ru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одзаголовок 1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Слова для справок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907704" y="1131591"/>
            <a:ext cx="6779096" cy="3463032"/>
          </a:xfrm>
        </p:spPr>
        <p:txBody>
          <a:bodyPr>
            <a:noAutofit/>
          </a:bodyPr>
          <a:lstStyle/>
          <a:p>
            <a:pPr marL="0" indent="342900"/>
            <a:r>
              <a:rPr lang="ru-RU" sz="4400" dirty="0" smtClean="0"/>
              <a:t>Сочный, косолапый, чистое, серенький, мохнатый,  трусливый,  вкусный, большой, большое. </a:t>
            </a:r>
            <a:endParaRPr lang="ru-RU" sz="4400" dirty="0"/>
          </a:p>
        </p:txBody>
      </p:sp>
      <p:sp>
        <p:nvSpPr>
          <p:cNvPr id="4" name="Солнце 3">
            <a:hlinkClick r:id="rId2" action="ppaction://hlinksldjump"/>
          </p:cNvPr>
          <p:cNvSpPr/>
          <p:nvPr/>
        </p:nvSpPr>
        <p:spPr>
          <a:xfrm>
            <a:off x="8429652" y="4429138"/>
            <a:ext cx="500066" cy="428628"/>
          </a:xfrm>
          <a:prstGeom prst="sun">
            <a:avLst/>
          </a:prstGeom>
          <a:solidFill>
            <a:schemeClr val="tx2">
              <a:lumMod val="60000"/>
              <a:lumOff val="40000"/>
            </a:schemeClr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петух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5076056" y="771550"/>
            <a:ext cx="3456384" cy="367240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5" name="TextBox 4"/>
          <p:cNvSpPr txBox="1"/>
          <p:nvPr/>
        </p:nvSpPr>
        <p:spPr>
          <a:xfrm>
            <a:off x="755577" y="699542"/>
            <a:ext cx="4245052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/>
              <a:t>Гребень ________, </a:t>
            </a:r>
          </a:p>
          <a:p>
            <a:r>
              <a:rPr lang="ru-RU" sz="3200" dirty="0" smtClean="0"/>
              <a:t>грудь _______,</a:t>
            </a:r>
          </a:p>
          <a:p>
            <a:r>
              <a:rPr lang="ru-RU" sz="3200" dirty="0" smtClean="0"/>
              <a:t> крылья _______,</a:t>
            </a:r>
          </a:p>
          <a:p>
            <a:r>
              <a:rPr lang="ru-RU" sz="3200" dirty="0" smtClean="0"/>
              <a:t> а хвост _________.</a:t>
            </a:r>
          </a:p>
          <a:p>
            <a:pPr algn="r"/>
            <a:r>
              <a:rPr lang="ru-RU" sz="3200" dirty="0" smtClean="0"/>
              <a:t>(Петух.)</a:t>
            </a:r>
            <a:endParaRPr lang="ru-RU" sz="3200" dirty="0"/>
          </a:p>
        </p:txBody>
      </p:sp>
      <p:sp>
        <p:nvSpPr>
          <p:cNvPr id="6" name="Солнце 5">
            <a:hlinkClick r:id="rId3" action="ppaction://hlinksldjump"/>
          </p:cNvPr>
          <p:cNvSpPr/>
          <p:nvPr/>
        </p:nvSpPr>
        <p:spPr>
          <a:xfrm>
            <a:off x="8429652" y="4429138"/>
            <a:ext cx="500066" cy="428628"/>
          </a:xfrm>
          <a:prstGeom prst="sun">
            <a:avLst/>
          </a:prstGeom>
          <a:solidFill>
            <a:schemeClr val="tx2">
              <a:lumMod val="60000"/>
              <a:lumOff val="40000"/>
            </a:schemeClr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ландыш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860032" y="843558"/>
            <a:ext cx="3381292" cy="3600177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5" name="TextBox 4"/>
          <p:cNvSpPr txBox="1"/>
          <p:nvPr/>
        </p:nvSpPr>
        <p:spPr>
          <a:xfrm>
            <a:off x="395536" y="1419622"/>
            <a:ext cx="4464496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/>
              <a:t>На __________ ножке</a:t>
            </a:r>
          </a:p>
          <a:p>
            <a:r>
              <a:rPr lang="ru-RU" sz="3200" dirty="0" smtClean="0"/>
              <a:t> ___________ горошки.</a:t>
            </a:r>
          </a:p>
          <a:p>
            <a:pPr algn="r"/>
            <a:r>
              <a:rPr lang="ru-RU" sz="3200" dirty="0" smtClean="0"/>
              <a:t>(Ландыш.)</a:t>
            </a:r>
          </a:p>
          <a:p>
            <a:endParaRPr lang="ru-RU" dirty="0"/>
          </a:p>
        </p:txBody>
      </p:sp>
      <p:sp>
        <p:nvSpPr>
          <p:cNvPr id="6" name="Солнце 5">
            <a:hlinkClick r:id="rId3" action="ppaction://hlinksldjump"/>
          </p:cNvPr>
          <p:cNvSpPr/>
          <p:nvPr/>
        </p:nvSpPr>
        <p:spPr>
          <a:xfrm>
            <a:off x="8429652" y="4429138"/>
            <a:ext cx="500066" cy="428628"/>
          </a:xfrm>
          <a:prstGeom prst="sun">
            <a:avLst/>
          </a:prstGeom>
          <a:solidFill>
            <a:schemeClr val="tx2">
              <a:lumMod val="60000"/>
              <a:lumOff val="40000"/>
            </a:schemeClr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держимое 4"/>
          <p:cNvSpPr>
            <a:spLocks noGrp="1"/>
          </p:cNvSpPr>
          <p:nvPr>
            <p:ph sz="half" idx="2"/>
          </p:nvPr>
        </p:nvSpPr>
        <p:spPr>
          <a:xfrm>
            <a:off x="4648200" y="285734"/>
            <a:ext cx="4352956" cy="4500594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marL="914400" indent="-914400" algn="ctr">
              <a:buAutoNum type="arabicPeriod" startAt="2"/>
            </a:pPr>
            <a:r>
              <a:rPr lang="ru-RU" sz="2200" dirty="0" smtClean="0"/>
              <a:t>(4 балла)      </a:t>
            </a:r>
          </a:p>
          <a:p>
            <a:pPr marL="914400" indent="-914400">
              <a:buNone/>
            </a:pPr>
            <a:r>
              <a:rPr lang="ru-RU" sz="2200" dirty="0" smtClean="0"/>
              <a:t>В </a:t>
            </a:r>
            <a:r>
              <a:rPr lang="ru-RU" sz="2200" b="1" u="sng" dirty="0" smtClean="0"/>
              <a:t>синей</a:t>
            </a:r>
            <a:r>
              <a:rPr lang="ru-RU" sz="2200" dirty="0" smtClean="0"/>
              <a:t> чаше </a:t>
            </a:r>
            <a:r>
              <a:rPr lang="ru-RU" sz="2200" b="1" u="sng" dirty="0" smtClean="0"/>
              <a:t>жёлтый</a:t>
            </a:r>
            <a:r>
              <a:rPr lang="ru-RU" sz="2200" dirty="0" smtClean="0"/>
              <a:t> мяч,</a:t>
            </a:r>
          </a:p>
          <a:p>
            <a:pPr marL="0" indent="0">
              <a:buNone/>
            </a:pPr>
            <a:r>
              <a:rPr lang="ru-RU" sz="2200" dirty="0" smtClean="0"/>
              <a:t>Он и </a:t>
            </a:r>
            <a:r>
              <a:rPr lang="ru-RU" sz="2200" b="1" u="sng" dirty="0" smtClean="0"/>
              <a:t>светлый</a:t>
            </a:r>
            <a:r>
              <a:rPr lang="ru-RU" sz="2200" dirty="0" smtClean="0"/>
              <a:t> и </a:t>
            </a:r>
            <a:r>
              <a:rPr lang="ru-RU" sz="2200" b="1" u="sng" dirty="0" smtClean="0"/>
              <a:t>горячий</a:t>
            </a:r>
            <a:r>
              <a:rPr lang="ru-RU" sz="2200" dirty="0" smtClean="0"/>
              <a:t>. </a:t>
            </a:r>
          </a:p>
          <a:p>
            <a:pPr marL="0" indent="0">
              <a:buNone/>
            </a:pPr>
            <a:r>
              <a:rPr lang="ru-RU" sz="2200" dirty="0" smtClean="0"/>
              <a:t>                                       (Солнце.)</a:t>
            </a:r>
          </a:p>
          <a:p>
            <a:pPr marL="0" indent="0">
              <a:buNone/>
            </a:pPr>
            <a:r>
              <a:rPr lang="ru-RU" sz="2200" b="1" u="sng" dirty="0" smtClean="0"/>
              <a:t>Русская</a:t>
            </a:r>
            <a:r>
              <a:rPr lang="ru-RU" sz="2200" b="1" dirty="0" smtClean="0"/>
              <a:t>  </a:t>
            </a:r>
            <a:r>
              <a:rPr lang="ru-RU" sz="2200" dirty="0" smtClean="0"/>
              <a:t>красавица стоит на поляне</a:t>
            </a:r>
          </a:p>
          <a:p>
            <a:pPr marL="0" indent="0">
              <a:buNone/>
            </a:pPr>
            <a:r>
              <a:rPr lang="ru-RU" sz="2200" dirty="0" smtClean="0"/>
              <a:t>В </a:t>
            </a:r>
            <a:r>
              <a:rPr lang="ru-RU" sz="2200" b="1" u="sng" dirty="0" smtClean="0"/>
              <a:t>зелёной</a:t>
            </a:r>
            <a:r>
              <a:rPr lang="ru-RU" sz="2200" dirty="0" smtClean="0"/>
              <a:t> кофточке,  в  </a:t>
            </a:r>
            <a:r>
              <a:rPr lang="ru-RU" sz="2200" b="1" u="sng" dirty="0" smtClean="0"/>
              <a:t>белом </a:t>
            </a:r>
            <a:r>
              <a:rPr lang="ru-RU" sz="2200" b="1" dirty="0" smtClean="0"/>
              <a:t>  </a:t>
            </a:r>
            <a:r>
              <a:rPr lang="ru-RU" sz="2200" dirty="0" smtClean="0"/>
              <a:t>сарафане. (Береза.)</a:t>
            </a:r>
          </a:p>
          <a:p>
            <a:pPr marL="0" indent="0">
              <a:buNone/>
            </a:pPr>
            <a:r>
              <a:rPr lang="ru-RU" sz="2200" dirty="0" smtClean="0"/>
              <a:t>Он почти как апельсин, с </a:t>
            </a:r>
            <a:r>
              <a:rPr lang="ru-RU" sz="2200" b="1" u="sng" dirty="0" smtClean="0"/>
              <a:t>толстой </a:t>
            </a:r>
            <a:r>
              <a:rPr lang="ru-RU" sz="2200" b="1" dirty="0" smtClean="0"/>
              <a:t>   </a:t>
            </a:r>
            <a:r>
              <a:rPr lang="ru-RU" sz="2200" dirty="0" smtClean="0"/>
              <a:t>кожей, сочный,</a:t>
            </a:r>
          </a:p>
          <a:p>
            <a:pPr marL="0" indent="0">
              <a:buNone/>
            </a:pPr>
            <a:r>
              <a:rPr lang="ru-RU" sz="2200" dirty="0" smtClean="0"/>
              <a:t>Недостаток лишь один –  </a:t>
            </a:r>
            <a:r>
              <a:rPr lang="ru-RU" sz="2200" b="1" u="sng" dirty="0" smtClean="0"/>
              <a:t>кислый</a:t>
            </a:r>
            <a:r>
              <a:rPr lang="ru-RU" sz="2200" dirty="0" smtClean="0"/>
              <a:t>  очень, очень. (Лимон.)</a:t>
            </a:r>
          </a:p>
          <a:p>
            <a:pPr>
              <a:buNone/>
            </a:pPr>
            <a:endParaRPr lang="ru-RU" sz="2200" dirty="0"/>
          </a:p>
        </p:txBody>
      </p:sp>
      <p:sp>
        <p:nvSpPr>
          <p:cNvPr id="6" name="Содержимое 5"/>
          <p:cNvSpPr>
            <a:spLocks noGrp="1"/>
          </p:cNvSpPr>
          <p:nvPr>
            <p:ph sz="half" idx="1"/>
          </p:nvPr>
        </p:nvSpPr>
        <p:spPr>
          <a:xfrm>
            <a:off x="142844" y="285734"/>
            <a:ext cx="4352956" cy="4500594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2200" dirty="0" smtClean="0"/>
              <a:t>            1.             (3 балла)   </a:t>
            </a:r>
          </a:p>
          <a:p>
            <a:pPr marL="0" indent="0">
              <a:buNone/>
            </a:pPr>
            <a:r>
              <a:rPr lang="ru-RU" sz="2200" dirty="0" smtClean="0"/>
              <a:t> На лесной полянке красуется </a:t>
            </a:r>
            <a:r>
              <a:rPr lang="ru-RU" sz="2200" dirty="0" err="1" smtClean="0"/>
              <a:t>Татьянка</a:t>
            </a:r>
            <a:r>
              <a:rPr lang="ru-RU" sz="2200" dirty="0" smtClean="0"/>
              <a:t> -  (какой?) </a:t>
            </a:r>
            <a:r>
              <a:rPr lang="ru-RU" sz="2200" b="1" u="sng" dirty="0" smtClean="0"/>
              <a:t>зелёный</a:t>
            </a:r>
            <a:r>
              <a:rPr lang="ru-RU" sz="2200" dirty="0" smtClean="0">
                <a:solidFill>
                  <a:srgbClr val="FF0000"/>
                </a:solidFill>
              </a:rPr>
              <a:t> </a:t>
            </a:r>
            <a:r>
              <a:rPr lang="ru-RU" sz="2200" dirty="0" smtClean="0"/>
              <a:t>сарафан, (какие?) </a:t>
            </a:r>
            <a:r>
              <a:rPr lang="ru-RU" sz="2200" b="1" u="sng" dirty="0" smtClean="0"/>
              <a:t>белые</a:t>
            </a:r>
            <a:r>
              <a:rPr lang="ru-RU" sz="2200" b="1" dirty="0" smtClean="0"/>
              <a:t> </a:t>
            </a:r>
            <a:r>
              <a:rPr lang="ru-RU" sz="2200" dirty="0" smtClean="0"/>
              <a:t>крапинки. (Земляника.)</a:t>
            </a:r>
          </a:p>
          <a:p>
            <a:pPr marL="0" indent="0">
              <a:buNone/>
            </a:pPr>
            <a:r>
              <a:rPr lang="ru-RU" sz="2200" dirty="0" smtClean="0"/>
              <a:t>(Какая?) </a:t>
            </a:r>
            <a:r>
              <a:rPr lang="ru-RU" sz="2200" b="1" u="sng" dirty="0" smtClean="0"/>
              <a:t>Красная</a:t>
            </a:r>
            <a:r>
              <a:rPr lang="ru-RU" sz="2200" b="1" dirty="0" smtClean="0"/>
              <a:t> </a:t>
            </a:r>
            <a:r>
              <a:rPr lang="ru-RU" sz="2200" dirty="0" smtClean="0"/>
              <a:t>девица сидит в темнице, а (какая?) </a:t>
            </a:r>
            <a:r>
              <a:rPr lang="ru-RU" sz="2200" b="1" u="sng" dirty="0" smtClean="0"/>
              <a:t>зелёная</a:t>
            </a:r>
            <a:r>
              <a:rPr lang="ru-RU" sz="2200" dirty="0" smtClean="0"/>
              <a:t> коса на улице. (Морковь.)</a:t>
            </a:r>
          </a:p>
          <a:p>
            <a:pPr marL="0" indent="0">
              <a:buNone/>
            </a:pPr>
            <a:r>
              <a:rPr lang="ru-RU" sz="2200" dirty="0" smtClean="0"/>
              <a:t>Птица (какая?)</a:t>
            </a:r>
            <a:r>
              <a:rPr lang="ru-RU" sz="2200" b="1" u="sng" dirty="0" smtClean="0"/>
              <a:t>длиннохвостая</a:t>
            </a:r>
            <a:r>
              <a:rPr lang="ru-RU" sz="2200" dirty="0" smtClean="0"/>
              <a:t>, птица (какая?)</a:t>
            </a:r>
            <a:r>
              <a:rPr lang="ru-RU" sz="2200" b="1" u="sng" dirty="0" smtClean="0"/>
              <a:t>говорливая</a:t>
            </a:r>
            <a:r>
              <a:rPr lang="ru-RU" sz="2200" dirty="0" smtClean="0"/>
              <a:t>,</a:t>
            </a:r>
          </a:p>
          <a:p>
            <a:pPr marL="0" indent="0">
              <a:buNone/>
            </a:pPr>
            <a:r>
              <a:rPr lang="ru-RU" sz="2200" dirty="0" smtClean="0"/>
              <a:t>  Самая (какая?)</a:t>
            </a:r>
            <a:r>
              <a:rPr lang="ru-RU" sz="2200" b="1" u="sng" dirty="0" smtClean="0"/>
              <a:t>болтливая</a:t>
            </a:r>
            <a:r>
              <a:rPr lang="ru-RU" sz="2200" dirty="0" smtClean="0"/>
              <a:t>. (Сорока)</a:t>
            </a:r>
          </a:p>
          <a:p>
            <a:pPr>
              <a:buNone/>
            </a:pPr>
            <a:endParaRPr lang="ru-RU" sz="2400" dirty="0"/>
          </a:p>
        </p:txBody>
      </p:sp>
      <p:sp>
        <p:nvSpPr>
          <p:cNvPr id="7" name="Солнце 6">
            <a:hlinkClick r:id="rId2" action="ppaction://hlinksldjump"/>
          </p:cNvPr>
          <p:cNvSpPr/>
          <p:nvPr/>
        </p:nvSpPr>
        <p:spPr>
          <a:xfrm>
            <a:off x="8501090" y="4572014"/>
            <a:ext cx="500066" cy="428628"/>
          </a:xfrm>
          <a:prstGeom prst="sun">
            <a:avLst/>
          </a:prstGeom>
          <a:solidFill>
            <a:schemeClr val="tx2">
              <a:lumMod val="60000"/>
              <a:lumOff val="40000"/>
            </a:schemeClr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1763688" y="267495"/>
            <a:ext cx="6923112" cy="4326730"/>
          </a:xfrm>
          <a:prstGeom prst="cloud">
            <a:avLst/>
          </a:prstGeom>
          <a:solidFill>
            <a:schemeClr val="tx2">
              <a:lumMod val="60000"/>
              <a:lumOff val="40000"/>
            </a:schemeClr>
          </a:solidFill>
          <a:ln>
            <a:solidFill>
              <a:schemeClr val="tx2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>
            <a:normAutofit fontScale="25000" lnSpcReduction="20000"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endParaRPr lang="ru-RU" sz="8000" dirty="0" smtClean="0">
              <a:latin typeface="Times New Roman"/>
              <a:ea typeface="Times New Roman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8000" dirty="0" smtClean="0">
                <a:latin typeface="Times New Roman"/>
                <a:ea typeface="Times New Roman"/>
                <a:cs typeface="Times New Roman"/>
              </a:rPr>
              <a:t>1.Что такое имя прилагательное?</a:t>
            </a:r>
            <a:endParaRPr lang="ru-RU" sz="8000" dirty="0" smtClean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8000" dirty="0" smtClean="0">
                <a:latin typeface="Times New Roman"/>
                <a:ea typeface="Times New Roman"/>
                <a:cs typeface="Times New Roman"/>
              </a:rPr>
              <a:t>2.Что обозначает имя прилагательное?</a:t>
            </a:r>
            <a:endParaRPr lang="ru-RU" sz="8000" dirty="0" smtClean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8000" dirty="0" smtClean="0">
                <a:latin typeface="Times New Roman"/>
                <a:ea typeface="Times New Roman"/>
                <a:cs typeface="Times New Roman"/>
              </a:rPr>
              <a:t>3.На какие вопросы отвечает?</a:t>
            </a:r>
            <a:endParaRPr lang="ru-RU" sz="8000" dirty="0" smtClean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8000" dirty="0" smtClean="0">
                <a:latin typeface="Times New Roman"/>
                <a:ea typeface="Times New Roman"/>
                <a:cs typeface="Times New Roman"/>
              </a:rPr>
              <a:t>4.С какой частью речи согласуется?</a:t>
            </a:r>
            <a:endParaRPr lang="ru-RU" sz="8000" dirty="0" smtClean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8000" dirty="0" smtClean="0">
                <a:latin typeface="Times New Roman"/>
                <a:ea typeface="Times New Roman"/>
                <a:cs typeface="Times New Roman"/>
              </a:rPr>
              <a:t>5.Как изменяется?</a:t>
            </a:r>
            <a:endParaRPr lang="ru-RU" sz="8000" dirty="0" smtClean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4400" dirty="0" smtClean="0">
                <a:latin typeface="Times New Roman"/>
                <a:ea typeface="Times New Roman"/>
                <a:cs typeface="Times New Roman"/>
              </a:rPr>
              <a:t> </a:t>
            </a:r>
            <a:endParaRPr lang="ru-RU" sz="3600" dirty="0" smtClean="0">
              <a:ea typeface="Calibri"/>
              <a:cs typeface="Times New Roman"/>
            </a:endParaRPr>
          </a:p>
          <a:p>
            <a:endParaRPr lang="ru-RU" sz="4200" dirty="0" smtClean="0"/>
          </a:p>
          <a:p>
            <a:endParaRPr lang="ru-RU" dirty="0"/>
          </a:p>
        </p:txBody>
      </p:sp>
      <p:sp>
        <p:nvSpPr>
          <p:cNvPr id="5" name="Содержимое 3"/>
          <p:cNvSpPr txBox="1">
            <a:spLocks/>
          </p:cNvSpPr>
          <p:nvPr/>
        </p:nvSpPr>
        <p:spPr>
          <a:xfrm>
            <a:off x="1763688" y="267494"/>
            <a:ext cx="6923112" cy="4326730"/>
          </a:xfrm>
          <a:prstGeom prst="cloud">
            <a:avLst/>
          </a:prstGeom>
          <a:solidFill>
            <a:schemeClr val="tx2">
              <a:lumMod val="60000"/>
              <a:lumOff val="40000"/>
            </a:schemeClr>
          </a:solidFill>
          <a:ln w="25400" cap="flat" cmpd="sng" algn="ctr">
            <a:solidFill>
              <a:schemeClr val="tx2">
                <a:lumMod val="75000"/>
              </a:schemeClr>
            </a:solidFill>
            <a:prstDash val="soli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 fontScale="25000" lnSpcReduction="20000"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15000"/>
              </a:lnSpc>
              <a:spcBef>
                <a:spcPct val="20000"/>
              </a:spcBef>
              <a:spcAft>
                <a:spcPts val="100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8000" b="0" i="0" u="none" strike="noStrike" kern="1200" cap="none" spc="0" normalizeH="0" baseline="0" noProof="0" dirty="0" smtClean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Times New Roman"/>
              <a:ea typeface="Times New Roman"/>
              <a:cs typeface="Times New Roman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15000"/>
              </a:lnSpc>
              <a:spcBef>
                <a:spcPct val="20000"/>
              </a:spcBef>
              <a:spcAft>
                <a:spcPts val="100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8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</a:rPr>
              <a:t>1.Что такое имя прилагательное?</a:t>
            </a:r>
            <a:endParaRPr kumimoji="0" lang="ru-RU" sz="8000" b="0" i="0" u="none" strike="noStrike" kern="1200" cap="none" spc="0" normalizeH="0" baseline="0" noProof="0" dirty="0" smtClean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Calibri"/>
              <a:cs typeface="Times New Roman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15000"/>
              </a:lnSpc>
              <a:spcBef>
                <a:spcPct val="20000"/>
              </a:spcBef>
              <a:spcAft>
                <a:spcPts val="100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8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</a:rPr>
              <a:t>2.Что обозначает имя прилагательное?</a:t>
            </a:r>
            <a:endParaRPr kumimoji="0" lang="ru-RU" sz="8000" b="0" i="0" u="none" strike="noStrike" kern="1200" cap="none" spc="0" normalizeH="0" baseline="0" noProof="0" dirty="0" smtClean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Calibri"/>
              <a:cs typeface="Times New Roman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15000"/>
              </a:lnSpc>
              <a:spcBef>
                <a:spcPct val="20000"/>
              </a:spcBef>
              <a:spcAft>
                <a:spcPts val="100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8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</a:rPr>
              <a:t>3.На какие вопросы отвечает?</a:t>
            </a:r>
            <a:endParaRPr kumimoji="0" lang="ru-RU" sz="8000" b="0" i="0" u="none" strike="noStrike" kern="1200" cap="none" spc="0" normalizeH="0" baseline="0" noProof="0" dirty="0" smtClean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Calibri"/>
              <a:cs typeface="Times New Roman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15000"/>
              </a:lnSpc>
              <a:spcBef>
                <a:spcPct val="20000"/>
              </a:spcBef>
              <a:spcAft>
                <a:spcPts val="100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8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</a:rPr>
              <a:t>4.С какой частью речи согласуется?</a:t>
            </a:r>
            <a:endParaRPr kumimoji="0" lang="ru-RU" sz="8000" b="0" i="0" u="none" strike="noStrike" kern="1200" cap="none" spc="0" normalizeH="0" baseline="0" noProof="0" dirty="0" smtClean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Calibri"/>
              <a:cs typeface="Times New Roman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15000"/>
              </a:lnSpc>
              <a:spcBef>
                <a:spcPct val="20000"/>
              </a:spcBef>
              <a:spcAft>
                <a:spcPts val="100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8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</a:rPr>
              <a:t>5.Как изменяется?</a:t>
            </a:r>
            <a:endParaRPr kumimoji="0" lang="ru-RU" sz="8000" b="0" i="0" u="none" strike="noStrike" kern="1200" cap="none" spc="0" normalizeH="0" baseline="0" noProof="0" dirty="0" smtClean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Calibri"/>
              <a:cs typeface="Times New Roman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15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</a:rPr>
              <a:t> </a:t>
            </a:r>
            <a:endParaRPr kumimoji="0" lang="ru-RU" sz="3600" b="0" i="0" u="none" strike="noStrike" kern="1200" cap="none" spc="0" normalizeH="0" baseline="0" noProof="0" dirty="0" smtClean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Calibri"/>
              <a:cs typeface="Times New Roman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4200" b="0" i="0" u="none" strike="noStrike" kern="1200" cap="none" spc="0" normalizeH="0" baseline="0" noProof="0" dirty="0" smtClean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1857356" y="214296"/>
            <a:ext cx="7072362" cy="4500593"/>
          </a:xfrm>
        </p:spPr>
        <p:txBody>
          <a:bodyPr>
            <a:noAutofit/>
          </a:bodyPr>
          <a:lstStyle/>
          <a:p>
            <a:pPr marL="0" lvl="0" indent="0">
              <a:defRPr/>
            </a:pPr>
            <a:r>
              <a:rPr lang="ru-RU" sz="2200" dirty="0" smtClean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</a:rPr>
              <a:t>1.Что такое имя прилагательное?</a:t>
            </a:r>
          </a:p>
          <a:p>
            <a:pPr marL="0" lvl="0" indent="0">
              <a:defRPr/>
            </a:pPr>
            <a:r>
              <a:rPr lang="ru-RU" sz="2200" dirty="0" smtClean="0">
                <a:latin typeface="Times New Roman"/>
                <a:ea typeface="Calibri"/>
                <a:cs typeface="Times New Roman"/>
              </a:rPr>
              <a:t>Имя прилагательное - это часть речи.</a:t>
            </a:r>
            <a:endParaRPr lang="ru-RU" sz="2200" dirty="0" smtClean="0">
              <a:solidFill>
                <a:schemeClr val="dk1"/>
              </a:solidFill>
              <a:ea typeface="Calibri"/>
              <a:cs typeface="Times New Roman"/>
            </a:endParaRPr>
          </a:p>
          <a:p>
            <a:pPr marL="0" lvl="0" indent="0">
              <a:defRPr/>
            </a:pPr>
            <a:r>
              <a:rPr lang="ru-RU" sz="2200" dirty="0" smtClean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</a:rPr>
              <a:t>2.Что обозначает имя прилагательное?</a:t>
            </a:r>
          </a:p>
          <a:p>
            <a:pPr marL="0" lvl="0" indent="0">
              <a:defRPr/>
            </a:pPr>
            <a:r>
              <a:rPr lang="ru-RU" sz="2200" dirty="0" smtClean="0">
                <a:latin typeface="Times New Roman"/>
                <a:ea typeface="Calibri"/>
                <a:cs typeface="Times New Roman"/>
              </a:rPr>
              <a:t>Обозначает признак предмета (цвет, форму, размер, вкус, внешние и внутренние качества…)</a:t>
            </a:r>
            <a:endParaRPr lang="ru-RU" sz="2200" dirty="0" smtClean="0">
              <a:solidFill>
                <a:schemeClr val="dk1"/>
              </a:solidFill>
              <a:ea typeface="Calibri"/>
              <a:cs typeface="Times New Roman"/>
            </a:endParaRPr>
          </a:p>
          <a:p>
            <a:pPr marL="0" lvl="0" indent="0">
              <a:defRPr/>
            </a:pPr>
            <a:r>
              <a:rPr lang="ru-RU" sz="2200" dirty="0" smtClean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</a:rPr>
              <a:t>3.На какие вопросы отвечает?</a:t>
            </a:r>
          </a:p>
          <a:p>
            <a:pPr marL="0" lvl="0" indent="0">
              <a:defRPr/>
            </a:pPr>
            <a:r>
              <a:rPr lang="ru-RU" sz="2200" dirty="0" smtClean="0">
                <a:latin typeface="Times New Roman"/>
                <a:ea typeface="Calibri"/>
                <a:cs typeface="Times New Roman"/>
              </a:rPr>
              <a:t>Какой? Какая? Какое? Какие?</a:t>
            </a:r>
            <a:endParaRPr lang="ru-RU" sz="2200" dirty="0" smtClean="0">
              <a:solidFill>
                <a:schemeClr val="dk1"/>
              </a:solidFill>
              <a:ea typeface="Calibri"/>
              <a:cs typeface="Times New Roman"/>
            </a:endParaRPr>
          </a:p>
          <a:p>
            <a:pPr marL="0" lvl="0" indent="0">
              <a:defRPr/>
            </a:pPr>
            <a:r>
              <a:rPr lang="ru-RU" sz="2200" dirty="0" smtClean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</a:rPr>
              <a:t>4.С какой частью речи согласуется?</a:t>
            </a:r>
          </a:p>
          <a:p>
            <a:pPr marL="0" lvl="0" indent="0">
              <a:defRPr/>
            </a:pPr>
            <a:r>
              <a:rPr lang="ru-RU" sz="2200" dirty="0" smtClean="0">
                <a:latin typeface="Times New Roman"/>
                <a:ea typeface="Calibri"/>
                <a:cs typeface="Times New Roman"/>
              </a:rPr>
              <a:t>Согласуется с именем существительным.</a:t>
            </a:r>
            <a:endParaRPr lang="ru-RU" sz="2200" dirty="0" smtClean="0">
              <a:solidFill>
                <a:schemeClr val="dk1"/>
              </a:solidFill>
              <a:ea typeface="Calibri"/>
              <a:cs typeface="Times New Roman"/>
            </a:endParaRPr>
          </a:p>
          <a:p>
            <a:pPr marL="0" lvl="0" indent="0">
              <a:defRPr/>
            </a:pPr>
            <a:r>
              <a:rPr lang="ru-RU" sz="2200" dirty="0" smtClean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</a:rPr>
              <a:t>5.Как изменяется?           </a:t>
            </a:r>
          </a:p>
          <a:p>
            <a:pPr marL="0" lvl="0" indent="0">
              <a:defRPr/>
            </a:pPr>
            <a:r>
              <a:rPr lang="ru-RU" sz="2200" dirty="0" smtClean="0">
                <a:solidFill>
                  <a:schemeClr val="dk1"/>
                </a:solidFill>
                <a:latin typeface="Times New Roman"/>
                <a:ea typeface="Times New Roman"/>
                <a:cs typeface="Times New Roman"/>
              </a:rPr>
              <a:t>  Изменяется по числам.</a:t>
            </a:r>
            <a:endParaRPr lang="ru-RU" sz="2200" dirty="0" smtClean="0">
              <a:solidFill>
                <a:schemeClr val="dk1"/>
              </a:solidFill>
              <a:ea typeface="Calibri"/>
              <a:cs typeface="Times New Roma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6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14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22" dur="10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0" dur="10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00"/>
                            </p:stCondLst>
                            <p:childTnLst>
                              <p:par>
                                <p:cTn id="3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38" dur="1000"/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1000"/>
                            </p:stCondLst>
                            <p:childTnLst>
                              <p:par>
                                <p:cTn id="4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Обобщение знаний </a:t>
            </a:r>
            <a:br>
              <a:rPr lang="ru-RU" b="1" dirty="0" smtClean="0"/>
            </a:br>
            <a:r>
              <a:rPr lang="ru-RU" b="1" dirty="0" smtClean="0"/>
              <a:t>об имени прилагательном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/>
            <a:r>
              <a:rPr lang="ru-RU" dirty="0" smtClean="0"/>
              <a:t>Урок русского языка во 2 классе </a:t>
            </a:r>
          </a:p>
          <a:p>
            <a:pPr algn="ctr"/>
            <a:r>
              <a:rPr lang="ru-RU" dirty="0" smtClean="0"/>
              <a:t>по программе «Школа России»</a:t>
            </a:r>
          </a:p>
          <a:p>
            <a:pPr algn="r"/>
            <a:r>
              <a:rPr lang="ru-RU" sz="2400" dirty="0" smtClean="0"/>
              <a:t>Учитель </a:t>
            </a:r>
          </a:p>
          <a:p>
            <a:pPr algn="r"/>
            <a:r>
              <a:rPr lang="ru-RU" sz="2400" dirty="0" smtClean="0"/>
              <a:t>Демидович </a:t>
            </a:r>
          </a:p>
          <a:p>
            <a:pPr algn="r"/>
            <a:r>
              <a:rPr lang="ru-RU" sz="2400" dirty="0" smtClean="0"/>
              <a:t>Людмила</a:t>
            </a:r>
          </a:p>
          <a:p>
            <a:pPr algn="r"/>
            <a:r>
              <a:rPr lang="ru-RU" sz="2400" dirty="0" smtClean="0"/>
              <a:t> Леонидовна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293081169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"/>
            <a:ext cx="8229600" cy="928676"/>
          </a:xfrm>
        </p:spPr>
        <p:txBody>
          <a:bodyPr>
            <a:normAutofit/>
          </a:bodyPr>
          <a:lstStyle/>
          <a:p>
            <a:r>
              <a:rPr lang="ru-RU" b="1" dirty="0" smtClean="0"/>
              <a:t>Домашнее задание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857356" y="1071552"/>
            <a:ext cx="7072362" cy="3643338"/>
          </a:xfrm>
        </p:spPr>
        <p:txBody>
          <a:bodyPr>
            <a:normAutofit fontScale="70000" lnSpcReduction="20000"/>
          </a:bodyPr>
          <a:lstStyle/>
          <a:p>
            <a:r>
              <a:rPr lang="ru-RU" dirty="0" smtClean="0"/>
              <a:t>1. (3 балла) </a:t>
            </a:r>
            <a:r>
              <a:rPr lang="ru-RU" i="1" dirty="0" smtClean="0"/>
              <a:t>Найти и записать в тетрадь 2 загадки, в которых есть имена прилагательные.</a:t>
            </a:r>
          </a:p>
          <a:p>
            <a:endParaRPr lang="ru-RU" i="1" dirty="0" smtClean="0"/>
          </a:p>
          <a:p>
            <a:r>
              <a:rPr lang="ru-RU" i="1" dirty="0" smtClean="0"/>
              <a:t>2. (4 балла) </a:t>
            </a:r>
            <a:r>
              <a:rPr lang="ru-RU" dirty="0" smtClean="0"/>
              <a:t>Используя имена прилагательные и слова-опоры придумать загадки и записать в тетрадь.</a:t>
            </a:r>
          </a:p>
          <a:p>
            <a:r>
              <a:rPr lang="ru-RU" dirty="0" smtClean="0"/>
              <a:t>Мордочка ___________, а сама ___________. (Кошка)</a:t>
            </a:r>
          </a:p>
          <a:p>
            <a:pPr algn="r"/>
            <a:r>
              <a:rPr lang="ru-RU" dirty="0" smtClean="0"/>
              <a:t>Кто зимой ___________, ходит _________, ____________. </a:t>
            </a:r>
            <a:br>
              <a:rPr lang="ru-RU" dirty="0" smtClean="0"/>
            </a:br>
            <a:r>
              <a:rPr lang="ru-RU" dirty="0" smtClean="0"/>
              <a:t>(Волк). </a:t>
            </a:r>
          </a:p>
          <a:p>
            <a:endParaRPr lang="ru-RU" dirty="0" smtClean="0"/>
          </a:p>
          <a:p>
            <a:r>
              <a:rPr lang="ru-RU" dirty="0" smtClean="0"/>
              <a:t>3. (5 баллов) </a:t>
            </a:r>
            <a:r>
              <a:rPr lang="ru-RU" i="1" dirty="0" smtClean="0"/>
              <a:t>Придумать  загадку, используя имена прилагательные и записать ее в тетрадь. </a:t>
            </a:r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1475656" y="1203598"/>
            <a:ext cx="612068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/>
            <a:r>
              <a:rPr lang="ru-RU" sz="4400" b="1" i="1" dirty="0" smtClean="0">
                <a:solidFill>
                  <a:srgbClr val="002060"/>
                </a:solidFill>
                <a:latin typeface="Georgia" pitchFamily="18" charset="0"/>
              </a:rPr>
              <a:t>Спасибо за урок!</a:t>
            </a:r>
            <a:endParaRPr lang="ru-RU" sz="4400" b="1" i="1" dirty="0">
              <a:solidFill>
                <a:srgbClr val="002060"/>
              </a:solidFill>
              <a:latin typeface="Georg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ссылки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763688" y="928676"/>
            <a:ext cx="6923112" cy="3665947"/>
          </a:xfrm>
        </p:spPr>
        <p:txBody>
          <a:bodyPr>
            <a:normAutofit/>
          </a:bodyPr>
          <a:lstStyle/>
          <a:p>
            <a:r>
              <a:rPr lang="ru-RU" sz="1200" dirty="0" smtClean="0"/>
              <a:t>Медведь </a:t>
            </a:r>
            <a:r>
              <a:rPr lang="en-US" sz="1200" dirty="0" smtClean="0">
                <a:hlinkClick r:id="rId2"/>
              </a:rPr>
              <a:t>http://razum.myinsales.ru/product_by_id/13885094?ymclid=916668759459018834800009</a:t>
            </a:r>
            <a:endParaRPr lang="ru-RU" sz="1200" dirty="0" smtClean="0"/>
          </a:p>
          <a:p>
            <a:r>
              <a:rPr lang="ru-RU" sz="1200" dirty="0" smtClean="0"/>
              <a:t>Арбуз </a:t>
            </a:r>
            <a:r>
              <a:rPr lang="en-US" sz="1200" dirty="0" smtClean="0">
                <a:hlinkClick r:id="rId3"/>
              </a:rPr>
              <a:t>http://zao-raduga.yml-shop.ru/catalog/aromaticheskie-otdushki-dlya-svechyey/aromaticheskaya-otdushka-s-zapahom-arbuza.?</a:t>
            </a:r>
            <a:r>
              <a:rPr lang="en-US" sz="1200" dirty="0" err="1" smtClean="0">
                <a:hlinkClick r:id="rId3"/>
              </a:rPr>
              <a:t>frommarket</a:t>
            </a:r>
            <a:r>
              <a:rPr lang="en-US" sz="1200" dirty="0" smtClean="0">
                <a:hlinkClick r:id="rId3"/>
              </a:rPr>
              <a:t>=&amp;</a:t>
            </a:r>
            <a:r>
              <a:rPr lang="en-US" sz="1200" dirty="0" err="1" smtClean="0">
                <a:hlinkClick r:id="rId3"/>
              </a:rPr>
              <a:t>ymclid</a:t>
            </a:r>
            <a:r>
              <a:rPr lang="en-US" sz="1200" dirty="0" smtClean="0">
                <a:hlinkClick r:id="rId3"/>
              </a:rPr>
              <a:t>=916672053936362572500002</a:t>
            </a:r>
            <a:endParaRPr lang="ru-RU" sz="1200" dirty="0" smtClean="0"/>
          </a:p>
          <a:p>
            <a:r>
              <a:rPr lang="ru-RU" sz="1200" dirty="0" smtClean="0"/>
              <a:t>Заяц </a:t>
            </a:r>
            <a:r>
              <a:rPr lang="en-US" sz="1200" dirty="0" smtClean="0">
                <a:hlinkClick r:id="rId4"/>
              </a:rPr>
              <a:t>http://animalsvideoworld.ru/2016/05/15/whether-the-hare-can-become-a-pet/</a:t>
            </a:r>
            <a:endParaRPr lang="ru-RU" sz="1200" dirty="0" smtClean="0"/>
          </a:p>
          <a:p>
            <a:r>
              <a:rPr lang="ru-RU" sz="1200" dirty="0" smtClean="0"/>
              <a:t>Окно </a:t>
            </a:r>
            <a:r>
              <a:rPr lang="en-US" sz="1200" dirty="0" smtClean="0">
                <a:hlinkClick r:id="rId5"/>
              </a:rPr>
              <a:t>http://khv-okna.ru/blog/page/2/</a:t>
            </a:r>
            <a:endParaRPr lang="ru-RU" sz="1200" dirty="0" smtClean="0"/>
          </a:p>
          <a:p>
            <a:r>
              <a:rPr lang="ru-RU" sz="1200" dirty="0" smtClean="0"/>
              <a:t>Петух </a:t>
            </a:r>
            <a:r>
              <a:rPr lang="en-US" sz="1200" dirty="0" smtClean="0">
                <a:hlinkClick r:id="rId6"/>
              </a:rPr>
              <a:t>recipeshubs.com</a:t>
            </a:r>
            <a:endParaRPr lang="ru-RU" sz="1200" dirty="0" smtClean="0"/>
          </a:p>
          <a:p>
            <a:r>
              <a:rPr lang="ru-RU" sz="1200" dirty="0" smtClean="0"/>
              <a:t>Ландыш </a:t>
            </a:r>
            <a:r>
              <a:rPr lang="en-US" sz="1200" dirty="0" smtClean="0">
                <a:hlinkClick r:id="rId7"/>
              </a:rPr>
              <a:t>w-dog.ru</a:t>
            </a:r>
            <a:endParaRPr lang="ru-RU" sz="1200" dirty="0" smtClean="0"/>
          </a:p>
          <a:p>
            <a:r>
              <a:rPr lang="ru-RU" sz="1200" dirty="0" smtClean="0"/>
              <a:t>Девушка в кокошнике </a:t>
            </a:r>
            <a:r>
              <a:rPr lang="en-US" sz="1200" dirty="0" smtClean="0">
                <a:hlinkClick r:id="rId8"/>
              </a:rPr>
              <a:t>blogger.com</a:t>
            </a:r>
            <a:endParaRPr lang="ru-RU" sz="1200" dirty="0" smtClean="0"/>
          </a:p>
          <a:p>
            <a:r>
              <a:rPr lang="ru-RU" sz="1200" dirty="0" smtClean="0"/>
              <a:t>Военный стан </a:t>
            </a:r>
            <a:r>
              <a:rPr lang="en-US" sz="1200" dirty="0" smtClean="0">
                <a:hlinkClick r:id="rId9"/>
              </a:rPr>
              <a:t>dancest.ru</a:t>
            </a:r>
            <a:endParaRPr lang="ru-RU" sz="1200" dirty="0" smtClean="0"/>
          </a:p>
          <a:p>
            <a:r>
              <a:rPr lang="ru-RU" sz="1200" dirty="0" smtClean="0"/>
              <a:t>Полевой стан </a:t>
            </a:r>
            <a:r>
              <a:rPr lang="en-US" sz="1200" dirty="0" smtClean="0">
                <a:hlinkClick r:id="rId10"/>
              </a:rPr>
              <a:t>photobank.sarbc.ru</a:t>
            </a:r>
            <a:endParaRPr lang="ru-RU" sz="1200" dirty="0" smtClean="0"/>
          </a:p>
          <a:p>
            <a:r>
              <a:rPr lang="ru-RU" sz="1200" dirty="0" smtClean="0"/>
              <a:t>Машинный стан </a:t>
            </a:r>
            <a:r>
              <a:rPr lang="en-US" sz="1200" dirty="0" smtClean="0">
                <a:hlinkClick r:id="rId11"/>
              </a:rPr>
              <a:t>bsiet.com</a:t>
            </a:r>
            <a:endParaRPr lang="ru-RU" sz="1200" dirty="0" smtClean="0"/>
          </a:p>
          <a:p>
            <a:r>
              <a:rPr lang="ru-RU" sz="1200" dirty="0" smtClean="0"/>
              <a:t>Ткацкий стан </a:t>
            </a:r>
            <a:r>
              <a:rPr lang="en-US" sz="1200" dirty="0" smtClean="0">
                <a:hlinkClick r:id="rId12"/>
              </a:rPr>
              <a:t>hdmivga.ru</a:t>
            </a:r>
            <a:endParaRPr lang="ru-RU" sz="1200" dirty="0" smtClean="0"/>
          </a:p>
          <a:p>
            <a:endParaRPr lang="ru-RU" sz="1200" dirty="0" smtClean="0"/>
          </a:p>
          <a:p>
            <a:endParaRPr lang="ru-RU" sz="800" dirty="0" smtClean="0"/>
          </a:p>
          <a:p>
            <a:endParaRPr lang="ru-RU" sz="2000" dirty="0" smtClean="0"/>
          </a:p>
          <a:p>
            <a:endParaRPr lang="ru-RU" sz="2000" dirty="0" smtClean="0"/>
          </a:p>
          <a:p>
            <a:endParaRPr lang="ru-RU" sz="2000" dirty="0" smtClean="0"/>
          </a:p>
          <a:p>
            <a:endParaRPr lang="ru-RU" sz="2000" dirty="0" smtClean="0"/>
          </a:p>
          <a:p>
            <a:endParaRPr lang="ru-RU" sz="800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11510"/>
            <a:ext cx="7090047" cy="4032448"/>
          </a:xfrm>
        </p:spPr>
        <p:txBody>
          <a:bodyPr>
            <a:normAutofit/>
          </a:bodyPr>
          <a:lstStyle/>
          <a:p>
            <a:r>
              <a:rPr lang="ru-RU" sz="3200" dirty="0" smtClean="0"/>
              <a:t>Художницу нашу</a:t>
            </a:r>
            <a:br>
              <a:rPr lang="ru-RU" sz="3200" dirty="0" smtClean="0"/>
            </a:br>
            <a:r>
              <a:rPr lang="ru-RU" sz="3200" dirty="0" smtClean="0"/>
              <a:t>Знает весь свет.</a:t>
            </a:r>
            <a:br>
              <a:rPr lang="ru-RU" sz="3200" dirty="0" smtClean="0"/>
            </a:br>
            <a:r>
              <a:rPr lang="ru-RU" sz="3200" dirty="0" smtClean="0"/>
              <a:t>Раскрасит художница</a:t>
            </a:r>
            <a:br>
              <a:rPr lang="ru-RU" sz="3200" dirty="0" smtClean="0"/>
            </a:br>
            <a:r>
              <a:rPr lang="ru-RU" sz="3200" dirty="0" smtClean="0"/>
              <a:t>Всякий предмет.</a:t>
            </a:r>
            <a:br>
              <a:rPr lang="ru-RU" sz="3200" dirty="0" smtClean="0"/>
            </a:br>
            <a:r>
              <a:rPr lang="ru-RU" sz="3200" dirty="0" smtClean="0"/>
              <a:t>Ответит всегда на вопросы такие:</a:t>
            </a:r>
            <a:br>
              <a:rPr lang="ru-RU" sz="3200" dirty="0" smtClean="0"/>
            </a:br>
            <a:r>
              <a:rPr lang="ru-RU" sz="3200" dirty="0" smtClean="0"/>
              <a:t>Какой? Какое? Какая? Какие?</a:t>
            </a:r>
            <a:br>
              <a:rPr lang="ru-RU" sz="3200" dirty="0" smtClean="0"/>
            </a:br>
            <a:r>
              <a:rPr lang="ru-RU" sz="3200" dirty="0" smtClean="0"/>
              <a:t/>
            </a:r>
            <a:br>
              <a:rPr lang="ru-RU" sz="3200" dirty="0" smtClean="0"/>
            </a:br>
            <a:endParaRPr lang="ru-RU" sz="3200" dirty="0"/>
          </a:p>
        </p:txBody>
      </p:sp>
      <p:sp>
        <p:nvSpPr>
          <p:cNvPr id="4" name="TextBox 3"/>
          <p:cNvSpPr txBox="1"/>
          <p:nvPr/>
        </p:nvSpPr>
        <p:spPr>
          <a:xfrm>
            <a:off x="1043608" y="3507854"/>
            <a:ext cx="6452279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b="1" dirty="0" smtClean="0"/>
              <a:t>Имя прилагательное</a:t>
            </a:r>
            <a:endParaRPr lang="ru-RU" sz="5400" b="1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Содержимое 3"/>
          <p:cNvSpPr txBox="1">
            <a:spLocks noGrp="1"/>
          </p:cNvSpPr>
          <p:nvPr>
            <p:ph idx="1"/>
          </p:nvPr>
        </p:nvSpPr>
        <p:spPr>
          <a:xfrm>
            <a:off x="1763688" y="339725"/>
            <a:ext cx="6923112" cy="4254500"/>
          </a:xfrm>
          <a:prstGeom prst="cloud">
            <a:avLst/>
          </a:prstGeom>
          <a:solidFill>
            <a:schemeClr val="tx2">
              <a:lumMod val="60000"/>
              <a:lumOff val="40000"/>
            </a:schemeClr>
          </a:solidFill>
          <a:ln w="25400" cap="flat" cmpd="sng" algn="ctr">
            <a:solidFill>
              <a:schemeClr val="tx2">
                <a:lumMod val="75000"/>
              </a:schemeClr>
            </a:solidFill>
            <a:prstDash val="solid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 fontScale="25000" lnSpcReduction="20000"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15000"/>
              </a:lnSpc>
              <a:spcBef>
                <a:spcPct val="20000"/>
              </a:spcBef>
              <a:spcAft>
                <a:spcPts val="100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8000" b="0" i="0" u="none" strike="noStrike" kern="1200" cap="none" spc="0" normalizeH="0" baseline="0" noProof="0" dirty="0" smtClean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Times New Roman"/>
              <a:ea typeface="Times New Roman"/>
              <a:cs typeface="Times New Roman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15000"/>
              </a:lnSpc>
              <a:spcBef>
                <a:spcPct val="20000"/>
              </a:spcBef>
              <a:spcAft>
                <a:spcPts val="100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8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</a:rPr>
              <a:t>1.Что такое имя прилагательное?</a:t>
            </a:r>
            <a:endParaRPr kumimoji="0" lang="ru-RU" sz="8000" b="0" i="0" u="none" strike="noStrike" kern="1200" cap="none" spc="0" normalizeH="0" baseline="0" noProof="0" dirty="0" smtClean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Calibri"/>
              <a:cs typeface="Times New Roman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15000"/>
              </a:lnSpc>
              <a:spcBef>
                <a:spcPct val="20000"/>
              </a:spcBef>
              <a:spcAft>
                <a:spcPts val="100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8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</a:rPr>
              <a:t>2.Что обозначает имя прилагательное?</a:t>
            </a:r>
            <a:endParaRPr kumimoji="0" lang="ru-RU" sz="8000" b="0" i="0" u="none" strike="noStrike" kern="1200" cap="none" spc="0" normalizeH="0" baseline="0" noProof="0" dirty="0" smtClean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Calibri"/>
              <a:cs typeface="Times New Roman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15000"/>
              </a:lnSpc>
              <a:spcBef>
                <a:spcPct val="20000"/>
              </a:spcBef>
              <a:spcAft>
                <a:spcPts val="100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8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</a:rPr>
              <a:t>3.На какие вопросы отвечает?</a:t>
            </a:r>
            <a:endParaRPr kumimoji="0" lang="ru-RU" sz="8000" b="0" i="0" u="none" strike="noStrike" kern="1200" cap="none" spc="0" normalizeH="0" baseline="0" noProof="0" dirty="0" smtClean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Calibri"/>
              <a:cs typeface="Times New Roman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15000"/>
              </a:lnSpc>
              <a:spcBef>
                <a:spcPct val="20000"/>
              </a:spcBef>
              <a:spcAft>
                <a:spcPts val="100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8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</a:rPr>
              <a:t>4.С какой частью речи согласуется?</a:t>
            </a:r>
            <a:endParaRPr kumimoji="0" lang="ru-RU" sz="8000" b="0" i="0" u="none" strike="noStrike" kern="1200" cap="none" spc="0" normalizeH="0" baseline="0" noProof="0" dirty="0" smtClean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Calibri"/>
              <a:cs typeface="Times New Roman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15000"/>
              </a:lnSpc>
              <a:spcBef>
                <a:spcPct val="20000"/>
              </a:spcBef>
              <a:spcAft>
                <a:spcPts val="100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80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</a:rPr>
              <a:t>5.Как изменяется?</a:t>
            </a:r>
            <a:endParaRPr kumimoji="0" lang="ru-RU" sz="8000" b="0" i="0" u="none" strike="noStrike" kern="1200" cap="none" spc="0" normalizeH="0" baseline="0" noProof="0" dirty="0" smtClean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Calibri"/>
              <a:cs typeface="Times New Roman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15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dk1"/>
                </a:solidFill>
                <a:effectLst/>
                <a:uLnTx/>
                <a:uFillTx/>
                <a:latin typeface="Times New Roman"/>
                <a:ea typeface="Times New Roman"/>
                <a:cs typeface="Times New Roman"/>
              </a:rPr>
              <a:t> </a:t>
            </a:r>
            <a:endParaRPr kumimoji="0" lang="ru-RU" sz="3600" b="0" i="0" u="none" strike="noStrike" kern="1200" cap="none" spc="0" normalizeH="0" baseline="0" noProof="0" dirty="0" smtClean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Calibri"/>
              <a:cs typeface="Times New Roman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4200" b="0" i="0" u="none" strike="noStrike" kern="1200" cap="none" spc="0" normalizeH="0" baseline="0" noProof="0" dirty="0" smtClean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dk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1995686"/>
            <a:ext cx="6730007" cy="2592288"/>
          </a:xfrm>
        </p:spPr>
        <p:txBody>
          <a:bodyPr>
            <a:normAutofit/>
          </a:bodyPr>
          <a:lstStyle/>
          <a:p>
            <a:r>
              <a:rPr lang="ru-RU" sz="2800" dirty="0" smtClean="0"/>
              <a:t>1.Что такое имя прилагательное?</a:t>
            </a:r>
            <a:br>
              <a:rPr lang="ru-RU" sz="2800" dirty="0" smtClean="0"/>
            </a:br>
            <a:r>
              <a:rPr lang="ru-RU" sz="2800" dirty="0" smtClean="0"/>
              <a:t>2.Что обозначает?</a:t>
            </a:r>
            <a:br>
              <a:rPr lang="ru-RU" sz="2800" dirty="0" smtClean="0"/>
            </a:br>
            <a:r>
              <a:rPr lang="ru-RU" sz="2800" dirty="0" smtClean="0"/>
              <a:t>3.На какие вопросы отвечает?</a:t>
            </a:r>
            <a:br>
              <a:rPr lang="ru-RU" sz="2800" dirty="0" smtClean="0"/>
            </a:br>
            <a:r>
              <a:rPr lang="ru-RU" sz="2800" dirty="0" smtClean="0"/>
              <a:t>4.С какой частью речи согласуется?</a:t>
            </a:r>
            <a:br>
              <a:rPr lang="ru-RU" sz="2800" dirty="0" smtClean="0"/>
            </a:br>
            <a:r>
              <a:rPr lang="ru-RU" sz="2800" dirty="0" smtClean="0"/>
              <a:t>5.Как изменяется?</a:t>
            </a:r>
            <a:endParaRPr lang="ru-RU" sz="2800" dirty="0">
              <a:latin typeface="+mn-lt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55576" y="627534"/>
            <a:ext cx="7772400" cy="1224136"/>
          </a:xfrm>
        </p:spPr>
        <p:txBody>
          <a:bodyPr>
            <a:noAutofit/>
          </a:bodyPr>
          <a:lstStyle/>
          <a:p>
            <a:pPr algn="ctr"/>
            <a:r>
              <a:rPr lang="ru-RU" sz="4400" b="1" dirty="0" smtClean="0">
                <a:solidFill>
                  <a:schemeClr val="tx1"/>
                </a:solidFill>
              </a:rPr>
              <a:t>Тема: «Обобщение знаний </a:t>
            </a:r>
          </a:p>
          <a:p>
            <a:pPr algn="ctr"/>
            <a:r>
              <a:rPr lang="ru-RU" sz="4400" b="1" dirty="0" smtClean="0">
                <a:solidFill>
                  <a:schemeClr val="tx1"/>
                </a:solidFill>
              </a:rPr>
              <a:t>об имени прилагательном»</a:t>
            </a:r>
            <a:endParaRPr lang="ru-RU" sz="44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одержимое 6"/>
          <p:cNvSpPr>
            <a:spLocks noGrp="1"/>
          </p:cNvSpPr>
          <p:nvPr>
            <p:ph idx="1"/>
          </p:nvPr>
        </p:nvSpPr>
        <p:spPr>
          <a:xfrm>
            <a:off x="457200" y="483518"/>
            <a:ext cx="8229600" cy="4111105"/>
          </a:xfrm>
        </p:spPr>
        <p:txBody>
          <a:bodyPr/>
          <a:lstStyle/>
          <a:p>
            <a:r>
              <a:rPr lang="ru-RU" dirty="0" smtClean="0"/>
              <a:t>Зверь большой,</a:t>
            </a:r>
          </a:p>
          <a:p>
            <a:r>
              <a:rPr lang="ru-RU" dirty="0" smtClean="0"/>
              <a:t>Косолапый, мохнатый,</a:t>
            </a:r>
          </a:p>
          <a:p>
            <a:r>
              <a:rPr lang="ru-RU" dirty="0" smtClean="0"/>
              <a:t>Всю зиму в берлоге проводит,</a:t>
            </a:r>
          </a:p>
          <a:p>
            <a:r>
              <a:rPr lang="ru-RU" dirty="0" smtClean="0"/>
              <a:t>А летом в лесу бродит.</a:t>
            </a:r>
          </a:p>
          <a:p>
            <a:r>
              <a:rPr lang="ru-RU" dirty="0" smtClean="0"/>
              <a:t>         </a:t>
            </a:r>
          </a:p>
          <a:p>
            <a:r>
              <a:rPr lang="ru-RU" b="1" dirty="0" smtClean="0"/>
              <a:t>                   медведь </a:t>
            </a:r>
            <a:r>
              <a:rPr lang="ru-RU" dirty="0" smtClean="0"/>
              <a:t>           </a:t>
            </a:r>
            <a:endParaRPr lang="ru-RU" dirty="0"/>
          </a:p>
        </p:txBody>
      </p:sp>
      <p:pic>
        <p:nvPicPr>
          <p:cNvPr id="9" name="Рисунок 8" descr="медведь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644008" y="2283718"/>
            <a:ext cx="3816424" cy="2160239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339502"/>
            <a:ext cx="8219256" cy="4255121"/>
          </a:xfrm>
        </p:spPr>
        <p:txBody>
          <a:bodyPr/>
          <a:lstStyle/>
          <a:p>
            <a:endParaRPr lang="ru-RU" dirty="0" smtClean="0"/>
          </a:p>
          <a:p>
            <a:r>
              <a:rPr lang="ru-RU" dirty="0" smtClean="0"/>
              <a:t>Сам алый, сахарный,</a:t>
            </a:r>
          </a:p>
          <a:p>
            <a:r>
              <a:rPr lang="ru-RU" dirty="0" smtClean="0"/>
              <a:t>Кафтан зеленый, </a:t>
            </a:r>
          </a:p>
          <a:p>
            <a:r>
              <a:rPr lang="ru-RU" dirty="0" smtClean="0"/>
              <a:t>бархатный.</a:t>
            </a:r>
          </a:p>
          <a:p>
            <a:endParaRPr lang="ru-RU" dirty="0" smtClean="0"/>
          </a:p>
          <a:p>
            <a:r>
              <a:rPr lang="ru-RU" dirty="0" smtClean="0"/>
              <a:t>                     </a:t>
            </a:r>
            <a:r>
              <a:rPr lang="ru-RU" b="1" dirty="0" smtClean="0"/>
              <a:t>арбуз</a:t>
            </a:r>
          </a:p>
          <a:p>
            <a:endParaRPr lang="ru-RU" dirty="0"/>
          </a:p>
        </p:txBody>
      </p:sp>
      <p:pic>
        <p:nvPicPr>
          <p:cNvPr id="4" name="Рисунок 3" descr="арбуз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499992" y="699542"/>
            <a:ext cx="3744417" cy="352839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83568" y="411510"/>
            <a:ext cx="8003232" cy="4183113"/>
          </a:xfrm>
        </p:spPr>
        <p:txBody>
          <a:bodyPr/>
          <a:lstStyle/>
          <a:p>
            <a:endParaRPr lang="ru-RU" dirty="0" smtClean="0"/>
          </a:p>
          <a:p>
            <a:endParaRPr lang="ru-RU" dirty="0" smtClean="0"/>
          </a:p>
          <a:p>
            <a:r>
              <a:rPr lang="ru-RU" dirty="0" smtClean="0"/>
              <a:t>Зимой беленький,</a:t>
            </a:r>
          </a:p>
          <a:p>
            <a:r>
              <a:rPr lang="ru-RU" dirty="0" smtClean="0"/>
              <a:t>Летом серенький. </a:t>
            </a:r>
          </a:p>
          <a:p>
            <a:endParaRPr lang="ru-RU" dirty="0" smtClean="0"/>
          </a:p>
          <a:p>
            <a:r>
              <a:rPr lang="ru-RU" dirty="0" smtClean="0"/>
              <a:t>                  </a:t>
            </a:r>
            <a:r>
              <a:rPr lang="ru-RU" b="1" dirty="0" smtClean="0"/>
              <a:t>заяц</a:t>
            </a:r>
            <a:endParaRPr lang="ru-RU" b="1" dirty="0"/>
          </a:p>
        </p:txBody>
      </p:sp>
      <p:pic>
        <p:nvPicPr>
          <p:cNvPr id="4" name="Рисунок 3" descr="заяц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283968" y="843558"/>
            <a:ext cx="3960440" cy="360040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55576" y="411510"/>
            <a:ext cx="7931224" cy="4183113"/>
          </a:xfrm>
        </p:spPr>
        <p:txBody>
          <a:bodyPr/>
          <a:lstStyle/>
          <a:p>
            <a:endParaRPr lang="ru-RU" dirty="0" smtClean="0"/>
          </a:p>
          <a:p>
            <a:endParaRPr lang="ru-RU" dirty="0" smtClean="0"/>
          </a:p>
          <a:p>
            <a:r>
              <a:rPr lang="ru-RU" dirty="0" smtClean="0"/>
              <a:t>Межи деревянные,</a:t>
            </a:r>
          </a:p>
          <a:p>
            <a:r>
              <a:rPr lang="ru-RU" dirty="0" smtClean="0"/>
              <a:t>А поля стеклянные.</a:t>
            </a:r>
          </a:p>
          <a:p>
            <a:endParaRPr lang="ru-RU" dirty="0" smtClean="0"/>
          </a:p>
          <a:p>
            <a:r>
              <a:rPr lang="ru-RU" b="1" dirty="0" smtClean="0"/>
              <a:t>                   окно</a:t>
            </a:r>
          </a:p>
          <a:p>
            <a:r>
              <a:rPr lang="ru-RU" dirty="0" smtClean="0"/>
              <a:t>   </a:t>
            </a:r>
            <a:endParaRPr lang="ru-RU" dirty="0"/>
          </a:p>
        </p:txBody>
      </p:sp>
      <p:pic>
        <p:nvPicPr>
          <p:cNvPr id="6" name="Рисунок 5" descr="окно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499992" y="555526"/>
            <a:ext cx="3600400" cy="401191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Другая 4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C00000"/>
      </a:accent1>
      <a:accent2>
        <a:srgbClr val="C00000"/>
      </a:accent2>
      <a:accent3>
        <a:srgbClr val="C00000"/>
      </a:accent3>
      <a:accent4>
        <a:srgbClr val="C00000"/>
      </a:accent4>
      <a:accent5>
        <a:srgbClr val="C00000"/>
      </a:accent5>
      <a:accent6>
        <a:srgbClr val="C00000"/>
      </a:accent6>
      <a:hlink>
        <a:srgbClr val="C00000"/>
      </a:hlink>
      <a:folHlink>
        <a:srgbClr val="C0000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692</TotalTime>
  <Words>452</Words>
  <Application>Microsoft Office PowerPoint</Application>
  <PresentationFormat>Экран (16:9)</PresentationFormat>
  <Paragraphs>117</Paragraphs>
  <Slides>22</Slides>
  <Notes>0</Notes>
  <HiddenSlides>5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7" baseType="lpstr">
      <vt:lpstr>Arial</vt:lpstr>
      <vt:lpstr>Calibri</vt:lpstr>
      <vt:lpstr>Georgia</vt:lpstr>
      <vt:lpstr>Times New Roman</vt:lpstr>
      <vt:lpstr>Тема Office</vt:lpstr>
      <vt:lpstr>Презентация PowerPoint</vt:lpstr>
      <vt:lpstr>Обобщение знаний  об имени прилагательном</vt:lpstr>
      <vt:lpstr>Художницу нашу Знает весь свет. Раскрасит художница Всякий предмет. Ответит всегда на вопросы такие: Какой? Какое? Какая? Какие?  </vt:lpstr>
      <vt:lpstr>Презентация PowerPoint</vt:lpstr>
      <vt:lpstr>1.Что такое имя прилагательное? 2.Что обозначает? 3.На какие вопросы отвечает? 4.С какой частью речи согласуется? 5.Как изменяется?</vt:lpstr>
      <vt:lpstr>Презентация PowerPoint</vt:lpstr>
      <vt:lpstr>Презентация PowerPoint</vt:lpstr>
      <vt:lpstr>Презентация PowerPoint</vt:lpstr>
      <vt:lpstr>Презентация PowerPoint</vt:lpstr>
      <vt:lpstr>Слова для справок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Домашнее задание</vt:lpstr>
      <vt:lpstr>Презентация PowerPoint</vt:lpstr>
      <vt:lpstr>ссылки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Valya</dc:creator>
  <cp:lastModifiedBy>RePack by Diakov</cp:lastModifiedBy>
  <cp:revision>61</cp:revision>
  <dcterms:created xsi:type="dcterms:W3CDTF">2015-10-12T20:23:33Z</dcterms:created>
  <dcterms:modified xsi:type="dcterms:W3CDTF">2021-01-28T05:20:21Z</dcterms:modified>
</cp:coreProperties>
</file>