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57" r:id="rId10"/>
    <p:sldId id="258" r:id="rId11"/>
    <p:sldId id="271" r:id="rId12"/>
    <p:sldId id="272" r:id="rId13"/>
    <p:sldId id="273" r:id="rId14"/>
    <p:sldId id="274" r:id="rId15"/>
    <p:sldId id="259" r:id="rId16"/>
    <p:sldId id="260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2C267-C3A3-43AA-A34F-D9E189BB71D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046BF-0AFE-4D7D-A256-194BFA1CA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046BF-0AFE-4D7D-A256-194BFA1CA15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810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Microsoft%20PowerPoint.pptx#-1,11,&#1055;&#1088;&#1077;&#1079;&#1077;&#1085;&#1090;&#1072;&#1094;&#1080;&#1103; PowerPoint" TargetMode="External"/><Relationship Id="rId7" Type="http://schemas.openxmlformats.org/officeDocument/2006/relationships/slide" Target="slide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700808"/>
            <a:ext cx="5076056" cy="244827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Повседневная </a:t>
            </a:r>
            <a:r>
              <a:rPr lang="ru-RU" b="1" dirty="0" smtClean="0"/>
              <a:t>жизнь.</a:t>
            </a:r>
            <a:br>
              <a:rPr lang="ru-RU" b="1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Рассказ о себе.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>Г</a:t>
            </a:r>
            <a:r>
              <a:rPr lang="ru-RU" cap="none" dirty="0" smtClean="0"/>
              <a:t>лагол</a:t>
            </a:r>
            <a:r>
              <a:rPr lang="ru-RU" dirty="0" smtClean="0"/>
              <a:t> </a:t>
            </a:r>
            <a:r>
              <a:rPr lang="ru-RU" sz="4000" b="1" dirty="0"/>
              <a:t>to be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072312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81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частливым смайлик с короной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17032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196752"/>
            <a:ext cx="14401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I</a:t>
            </a:r>
            <a:endParaRPr lang="ru-RU" sz="138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1682805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am</a:t>
            </a:r>
            <a:endParaRPr lang="ru-RU" sz="8800" b="1" dirty="0">
              <a:solidFill>
                <a:srgbClr val="FF0000"/>
              </a:solidFill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25434" y="1744360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 teacher.</a:t>
            </a:r>
            <a:endParaRPr lang="ru-RU" sz="80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065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частливым смайлик с короно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53760"/>
            <a:ext cx="26997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She</a:t>
            </a:r>
            <a:endParaRPr lang="ru-RU" sz="115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is</a:t>
            </a:r>
            <a:endParaRPr lang="ru-RU" sz="8800" b="1" dirty="0">
              <a:solidFill>
                <a:srgbClr val="FF0000"/>
              </a:solidFill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3028958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 teacher.</a:t>
            </a:r>
            <a:endParaRPr lang="ru-RU" sz="80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09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частливым смайлик с короно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53760"/>
            <a:ext cx="26997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We</a:t>
            </a:r>
            <a:endParaRPr lang="ru-RU" sz="115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are</a:t>
            </a:r>
            <a:endParaRPr lang="ru-RU" sz="8800" b="1" dirty="0">
              <a:solidFill>
                <a:srgbClr val="FF0000"/>
              </a:solidFill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3028958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teachers.</a:t>
            </a:r>
            <a:endParaRPr lang="ru-RU" sz="80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022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частливым смайлик с короно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04664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My profession</a:t>
            </a:r>
            <a:endParaRPr lang="ru-RU" sz="54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is</a:t>
            </a:r>
            <a:endParaRPr lang="ru-RU" sz="8800" b="1" dirty="0">
              <a:solidFill>
                <a:srgbClr val="FF0000"/>
              </a:solidFill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5936" y="3028958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66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very important.</a:t>
            </a:r>
            <a:endParaRPr lang="ru-RU" sz="66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36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частливым смайлик с короно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6916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04664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My students</a:t>
            </a:r>
            <a:endParaRPr lang="ru-RU" sz="54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2736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are</a:t>
            </a:r>
            <a:endParaRPr lang="ru-RU" sz="8800" b="1" dirty="0">
              <a:solidFill>
                <a:srgbClr val="FF0000"/>
              </a:solidFill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5936" y="3028958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6600" dirty="0" smtClean="0">
                <a:solidFill>
                  <a:schemeClr val="accent5">
                    <a:lumMod val="7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the best.</a:t>
            </a:r>
            <a:endParaRPr lang="ru-RU" sz="6600" dirty="0">
              <a:solidFill>
                <a:schemeClr val="accent5">
                  <a:lumMod val="75000"/>
                </a:schemeClr>
              </a:solidFill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707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06134" y="399511"/>
            <a:ext cx="35317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Website </a:t>
            </a:r>
          </a:p>
          <a:p>
            <a:pPr algn="ctr"/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14368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interactive</a:t>
            </a:r>
            <a:endParaRPr lang="ru-RU" sz="3600" dirty="0">
              <a:cs typeface="Andalus" panose="02020603050405020304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2110341"/>
            <a:ext cx="435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ndalus" panose="02020603050405020304" pitchFamily="18" charset="-78"/>
                <a:cs typeface="Andalus" panose="02020603050405020304" pitchFamily="18" charset="-78"/>
              </a:rPr>
              <a:t>up-to-the-minute</a:t>
            </a:r>
            <a:endParaRPr lang="ru-RU" sz="4000" dirty="0">
              <a:cs typeface="Andalus" panose="02020603050405020304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35699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ndalus" panose="02020603050405020304" pitchFamily="18" charset="-78"/>
                <a:cs typeface="Andalus" panose="02020603050405020304" pitchFamily="18" charset="-78"/>
              </a:rPr>
              <a:t>communication, shopping, entertainment</a:t>
            </a:r>
            <a:endParaRPr lang="ru-RU" sz="3600" dirty="0">
              <a:cs typeface="Andalus" panose="02020603050405020304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7526" y="4367591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ndalus" panose="02020603050405020304" pitchFamily="18" charset="-78"/>
                <a:cs typeface="Andalus" panose="02020603050405020304" pitchFamily="18" charset="-78"/>
              </a:rPr>
              <a:t>makes the distance not important</a:t>
            </a:r>
            <a:endParaRPr lang="ru-RU" sz="4000" dirty="0">
              <a:cs typeface="Andalus" panose="02020603050405020304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5589240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ndalus" panose="02020603050405020304" pitchFamily="18" charset="-78"/>
                <a:cs typeface="Andalus" panose="02020603050405020304" pitchFamily="18" charset="-78"/>
              </a:rPr>
              <a:t>online service</a:t>
            </a:r>
            <a:endParaRPr lang="ru-RU" sz="4000" dirty="0"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4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347" y="3806297"/>
            <a:ext cx="306281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311860" y="3098279"/>
            <a:ext cx="3672408" cy="990600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/>
              <a:t>website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248854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organizational</a:t>
            </a:r>
            <a:endParaRPr lang="ru-RU" sz="3200" dirty="0">
              <a:cs typeface="Andalus" panose="02020603050405020304" pitchFamily="18" charset="-7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951785"/>
            <a:ext cx="3624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commercial or shop </a:t>
            </a:r>
            <a:endParaRPr lang="ru-RU" sz="3200" dirty="0">
              <a:cs typeface="Andalus" panose="02020603050405020304" pitchFamily="18" charset="-7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80775" y="5985174"/>
            <a:ext cx="2555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entertainment</a:t>
            </a:r>
            <a:endParaRPr lang="ru-RU" sz="3200" dirty="0">
              <a:cs typeface="Andalus" panose="02020603050405020304" pitchFamily="18" charset="-7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3190528"/>
            <a:ext cx="1329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Andalus" panose="02020603050405020304" pitchFamily="18" charset="-78"/>
                <a:cs typeface="Andalus" panose="02020603050405020304" pitchFamily="18" charset="-78"/>
              </a:rPr>
              <a:t>news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9839" y="5165903"/>
            <a:ext cx="1805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Andalus" panose="02020603050405020304" pitchFamily="18" charset="-78"/>
                <a:cs typeface="Andalus" panose="02020603050405020304" pitchFamily="18" charset="-78"/>
              </a:rPr>
              <a:t>personal</a:t>
            </a:r>
            <a:endParaRPr lang="ru-RU" sz="3600" dirty="0">
              <a:cs typeface="Andalus" panose="02020603050405020304" pitchFamily="18" charset="-7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6712" y="4225443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social 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networking </a:t>
            </a:r>
            <a:endParaRPr lang="ru-RU" sz="3200" dirty="0">
              <a:cs typeface="Andalus" panose="02020603050405020304" pitchFamily="18" charset="-78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32218" y="2196153"/>
            <a:ext cx="4201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educational</a:t>
            </a:r>
            <a:r>
              <a:rPr lang="en-US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or research </a:t>
            </a:r>
            <a:endParaRPr lang="ru-RU" sz="3200" dirty="0">
              <a:cs typeface="Andalus" panose="02020603050405020304" pitchFamily="18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58" y="39340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62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Algerian" panose="04020705040A02060702" pitchFamily="82" charset="0"/>
              </a:rPr>
              <a:t>Thank you</a:t>
            </a:r>
            <a:br>
              <a:rPr lang="en-US" sz="6000" dirty="0" smtClean="0">
                <a:latin typeface="Algerian" panose="04020705040A02060702" pitchFamily="82" charset="0"/>
              </a:rPr>
            </a:br>
            <a:r>
              <a:rPr lang="en-US" sz="6000" dirty="0" smtClean="0">
                <a:latin typeface="Algerian" panose="04020705040A02060702" pitchFamily="82" charset="0"/>
              </a:rPr>
              <a:t> for attention!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0765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181" y="3429000"/>
            <a:ext cx="8229600" cy="333258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en-US" sz="19900" dirty="0" smtClean="0">
                <a:solidFill>
                  <a:schemeClr val="accent3">
                    <a:lumMod val="50000"/>
                  </a:schemeClr>
                </a:solidFill>
              </a:rPr>
              <a:t>to BE</a:t>
            </a:r>
            <a:endParaRPr lang="ru-RU" sz="199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Смайлик корона: векторные изображения и иллюстрации, которые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6632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56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5165" y="2204864"/>
            <a:ext cx="87129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algn="ctr">
              <a:spcBef>
                <a:spcPct val="20000"/>
              </a:spcBef>
              <a:buClr>
                <a:srgbClr val="93A299"/>
              </a:buClr>
            </a:pPr>
            <a:r>
              <a:rPr lang="en-US" sz="115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11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</a:t>
            </a:r>
            <a:endParaRPr lang="ru-RU" sz="115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251520" y="2492896"/>
            <a:ext cx="2592288" cy="136815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948620" y="4077072"/>
            <a:ext cx="2960315" cy="201622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6313058" y="2274813"/>
            <a:ext cx="2664296" cy="145182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266914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>am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8460" y="2492895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is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686" y="44371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00B050"/>
                </a:solidFill>
              </a:rPr>
              <a:t>are</a:t>
            </a:r>
            <a:endParaRPr lang="ru-RU" sz="7200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53" y="188640"/>
            <a:ext cx="260985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61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1628800"/>
            <a:ext cx="482453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39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am</a:t>
            </a:r>
            <a:endParaRPr lang="ru-RU" sz="23900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551289"/>
            <a:ext cx="2520280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</a:t>
            </a:r>
            <a:endParaRPr lang="ru-RU" sz="3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532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4" presetClass="emph" presetSubtype="0" fill="hold" grpId="2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4" presetClass="emph" presetSubtype="0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21" presetClass="emph" presetSubtype="0" fill="hold" grpId="3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750"/>
                            </p:stCondLst>
                            <p:childTnLst>
                              <p:par>
                                <p:cTn id="45" presetID="21" presetClass="emph" presetSubtype="0" fill="hold" grpId="3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250"/>
                            </p:stCondLst>
                            <p:childTnLst>
                              <p:par>
                                <p:cTn id="51" presetID="6" presetClass="entr" presetSubtype="16" fill="hold" grpId="4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6" presetClass="entr" presetSubtype="16" fill="hold" grpId="4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250"/>
                            </p:stCondLst>
                            <p:childTnLst>
                              <p:par>
                                <p:cTn id="59" presetID="32" presetClass="emph" presetSubtype="0" fill="hold" grpId="5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32" presetClass="emph" presetSubtype="0" fill="hold" grpId="5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10" grpId="0"/>
      <p:bldP spid="10" grpId="1"/>
      <p:bldP spid="10" grpId="2"/>
      <p:bldP spid="10" grpId="3"/>
      <p:bldP spid="10" grpId="4"/>
      <p:bldP spid="10" grpId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3933056"/>
            <a:ext cx="460851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 smtClean="0">
                <a:latin typeface="Algerian" panose="04020705040A02060702" pitchFamily="82" charset="0"/>
              </a:rPr>
              <a:t>is</a:t>
            </a:r>
            <a:endParaRPr lang="ru-RU" sz="138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33182"/>
            <a:ext cx="21602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He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stral" panose="03090702030407020403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1355284"/>
            <a:ext cx="30963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She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stral" panose="03090702030407020403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133182"/>
            <a:ext cx="28083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It</a:t>
            </a:r>
            <a:endParaRPr lang="ru-RU" sz="11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40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7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6" presetClass="emph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15901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348880"/>
            <a:ext cx="1672768" cy="194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716610"/>
            <a:ext cx="115212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anose="04020705040A02060702" pitchFamily="82" charset="0"/>
              </a:rPr>
              <a:t>he</a:t>
            </a:r>
            <a:r>
              <a:rPr lang="en-US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anose="04020705040A02060702" pitchFamily="82" charset="0"/>
              </a:rPr>
              <a:t> </a:t>
            </a:r>
            <a:endParaRPr lang="ru-RU" sz="4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3916" y="716609"/>
            <a:ext cx="1080120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anose="04020705040A02060702" pitchFamily="82" charset="0"/>
              </a:rPr>
              <a:t>is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598" y="716610"/>
            <a:ext cx="216024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anose="04020705040A02060702" pitchFamily="82" charset="0"/>
              </a:rPr>
              <a:t>a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lgerian" panose="04020705040A02060702" pitchFamily="82" charset="0"/>
              </a:rPr>
              <a:t> boy.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780928"/>
            <a:ext cx="1440160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she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3575" y="2784473"/>
            <a:ext cx="133214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is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3680" y="2784473"/>
            <a:ext cx="3024336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A girl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229200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istral" panose="03090702030407020403" pitchFamily="66" charset="0"/>
              </a:rPr>
              <a:t>It is time to learn!</a:t>
            </a:r>
            <a:endParaRPr lang="ru-RU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6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887" y="476672"/>
            <a:ext cx="18362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lgerian" panose="04020705040A02060702" pitchFamily="82" charset="0"/>
              </a:rPr>
              <a:t>we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1253" y="2708920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lgerian" panose="04020705040A02060702" pitchFamily="82" charset="0"/>
              </a:rPr>
              <a:t>you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404664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lgerian" panose="04020705040A02060702" pitchFamily="82" charset="0"/>
              </a:rPr>
              <a:t>they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803" y="599331"/>
            <a:ext cx="298132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9209" y="4221088"/>
            <a:ext cx="46085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gerian" panose="04020705040A02060702" pitchFamily="82" charset="0"/>
              </a:rPr>
              <a:t>are</a:t>
            </a:r>
            <a:endParaRPr lang="ru-RU" sz="13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346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8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6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780"/>
                            </p:stCondLst>
                            <p:childTnLst>
                              <p:par>
                                <p:cTn id="15" presetID="16" presetClass="emph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65BB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90"/>
                            </p:stCondLst>
                            <p:childTnLst>
                              <p:par>
                                <p:cTn id="20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9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615"/>
                            </p:stCondLst>
                            <p:childTnLst>
                              <p:par>
                                <p:cTn id="33" presetID="34" presetClass="emph" presetSubtype="0" fill="hold" grpId="1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165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965"/>
                            </p:stCondLst>
                            <p:childTnLst>
                              <p:par>
                                <p:cTn id="47" presetID="34" presetClass="emph" presetSubtype="0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815"/>
                            </p:stCondLst>
                            <p:childTnLst>
                              <p:par>
                                <p:cTn id="54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640"/>
                            </p:stCondLst>
                            <p:childTnLst>
                              <p:par>
                                <p:cTn id="61" presetID="34" presetClass="emph" presetSubtype="0" fill="hold" grpId="3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 build="allAtOnce"/>
      <p:bldP spid="2" grpId="0"/>
      <p:bldP spid="2" grpId="1"/>
      <p:bldP spid="2" grpId="2"/>
      <p:bldP spid="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5165" y="2204864"/>
            <a:ext cx="87129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algn="ctr">
              <a:spcBef>
                <a:spcPct val="20000"/>
              </a:spcBef>
              <a:buClr>
                <a:srgbClr val="93A299"/>
              </a:buClr>
            </a:pPr>
            <a:r>
              <a:rPr lang="en-US" sz="115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11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</a:t>
            </a:r>
            <a:endParaRPr lang="ru-RU" sz="115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251520" y="2492896"/>
            <a:ext cx="2592288" cy="136815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948620" y="4077072"/>
            <a:ext cx="2960315" cy="201622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6313058" y="2274813"/>
            <a:ext cx="2664296" cy="145182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266914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>am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8460" y="2492895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B0F0"/>
                </a:solidFill>
              </a:rPr>
              <a:t>is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686" y="44371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rgbClr val="00B050"/>
                </a:solidFill>
              </a:rPr>
              <a:t>are</a:t>
            </a:r>
            <a:endParaRPr lang="ru-RU" sz="7200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53" y="188640"/>
            <a:ext cx="260985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34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About myself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709160"/>
          </a:xfrm>
        </p:spPr>
        <p:txBody>
          <a:bodyPr>
            <a:normAutofit/>
          </a:bodyPr>
          <a:lstStyle/>
          <a:p>
            <a:pPr marL="651510" indent="-514350">
              <a:buAutoNum type="arabicPeriod"/>
            </a:pPr>
            <a:r>
              <a:rPr lang="en-US" sz="36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I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4000" b="1" u="dbl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hlinkClick r:id="rId3" action="ppaction://hlinkpres?slideindex=11&amp;slidetitle=Презентация PowerPoint"/>
              </a:rPr>
              <a:t>is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a teacher.</a:t>
            </a:r>
          </a:p>
          <a:p>
            <a:pPr marL="651510" indent="-514350">
              <a:buAutoNum type="arabicPeriod"/>
            </a:pPr>
            <a:r>
              <a:rPr lang="en-US" sz="36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My friend </a:t>
            </a:r>
            <a:r>
              <a:rPr lang="en-US" sz="3600" u="sng" dirty="0" smtClean="0">
                <a:solidFill>
                  <a:srgbClr val="0070C0"/>
                </a:solidFill>
                <a:latin typeface="+mj-lt"/>
              </a:rPr>
              <a:t>(She</a:t>
            </a:r>
            <a:r>
              <a:rPr lang="en-US" sz="3600" dirty="0" smtClean="0">
                <a:solidFill>
                  <a:srgbClr val="0070C0"/>
                </a:solidFill>
                <a:latin typeface="+mj-lt"/>
              </a:rPr>
              <a:t>) </a:t>
            </a:r>
            <a:r>
              <a:rPr lang="en-US" sz="4000" b="1" u="dbl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hlinkClick r:id="rId4" action="ppaction://hlinksldjump"/>
              </a:rPr>
              <a:t>are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a teacher too.</a:t>
            </a:r>
          </a:p>
          <a:p>
            <a:pPr marL="651510" indent="-514350">
              <a:buAutoNum type="arabicPeriod"/>
            </a:pPr>
            <a:r>
              <a:rPr lang="en-US" sz="36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We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4000" b="1" u="dbl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hlinkClick r:id="rId5" action="ppaction://hlinksldjump"/>
              </a:rPr>
              <a:t>am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teachers.</a:t>
            </a:r>
          </a:p>
          <a:p>
            <a:pPr marL="651510" indent="-514350">
              <a:buAutoNum type="arabicPeriod"/>
            </a:pPr>
            <a:r>
              <a:rPr lang="en-US" sz="36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My profession </a:t>
            </a:r>
            <a:r>
              <a:rPr lang="en-US" sz="3600" u="sng" dirty="0" smtClean="0">
                <a:solidFill>
                  <a:srgbClr val="0070C0"/>
                </a:solidFill>
                <a:latin typeface="+mj-lt"/>
              </a:rPr>
              <a:t>(It</a:t>
            </a:r>
            <a:r>
              <a:rPr lang="en-US" sz="3600" dirty="0" smtClean="0">
                <a:solidFill>
                  <a:srgbClr val="0070C0"/>
                </a:solidFill>
                <a:latin typeface="+mj-lt"/>
              </a:rPr>
              <a:t>) </a:t>
            </a:r>
            <a:r>
              <a:rPr lang="en-US" sz="4000" b="1" u="dbl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hlinkClick r:id="rId6" action="ppaction://hlinksldjump"/>
              </a:rPr>
              <a:t>is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very important.</a:t>
            </a:r>
          </a:p>
          <a:p>
            <a:pPr marL="651510" indent="-514350">
              <a:buAutoNum type="arabicPeriod"/>
            </a:pPr>
            <a:r>
              <a:rPr lang="en-US" sz="36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My students </a:t>
            </a:r>
            <a:r>
              <a:rPr lang="en-US" sz="3600" u="sng" dirty="0" smtClean="0">
                <a:solidFill>
                  <a:srgbClr val="0070C0"/>
                </a:solidFill>
                <a:latin typeface="+mj-lt"/>
              </a:rPr>
              <a:t>(They</a:t>
            </a:r>
            <a:r>
              <a:rPr lang="en-US" sz="3600" dirty="0" smtClean="0">
                <a:solidFill>
                  <a:srgbClr val="0070C0"/>
                </a:solidFill>
                <a:latin typeface="+mj-lt"/>
              </a:rPr>
              <a:t>) </a:t>
            </a:r>
            <a:r>
              <a:rPr lang="en-US" sz="4000" b="1" u="dbl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hlinkClick r:id="rId7" action="ppaction://hlinksldjump"/>
              </a:rPr>
              <a:t>am</a:t>
            </a:r>
            <a:r>
              <a:rPr lang="en-US" sz="36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rPr>
              <a:t> the best.</a:t>
            </a:r>
            <a:endParaRPr lang="ru-RU" sz="3600" dirty="0">
              <a:solidFill>
                <a:schemeClr val="accent6">
                  <a:lumMod val="40000"/>
                  <a:lumOff val="6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88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742</TotalTime>
  <Words>139</Words>
  <Application>Microsoft Office PowerPoint</Application>
  <PresentationFormat>Экран (4:3)</PresentationFormat>
  <Paragraphs>64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Ясность</vt:lpstr>
      <vt:lpstr>Повседневная жизнь.  Рассказ о себе.   Глагол to be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About myself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website</vt:lpstr>
      <vt:lpstr>Thank you  for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Знание одного языка позволяет войти в коридор жизни, знание двух языков – открывает вам все двери в этом коридоре!</dc:title>
  <dc:creator>vtmt</dc:creator>
  <cp:lastModifiedBy>vtmt</cp:lastModifiedBy>
  <cp:revision>48</cp:revision>
  <dcterms:created xsi:type="dcterms:W3CDTF">2023-10-23T08:25:41Z</dcterms:created>
  <dcterms:modified xsi:type="dcterms:W3CDTF">2023-10-25T09:25:35Z</dcterms:modified>
</cp:coreProperties>
</file>