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1" r:id="rId2"/>
    <p:sldId id="322" r:id="rId3"/>
    <p:sldId id="314" r:id="rId4"/>
    <p:sldId id="323" r:id="rId5"/>
    <p:sldId id="324" r:id="rId6"/>
    <p:sldId id="325" r:id="rId7"/>
    <p:sldId id="326" r:id="rId8"/>
    <p:sldId id="329" r:id="rId9"/>
    <p:sldId id="327" r:id="rId10"/>
    <p:sldId id="328" r:id="rId11"/>
    <p:sldId id="315" r:id="rId12"/>
    <p:sldId id="331" r:id="rId13"/>
    <p:sldId id="332" r:id="rId14"/>
    <p:sldId id="333" r:id="rId15"/>
    <p:sldId id="334" r:id="rId16"/>
    <p:sldId id="335" r:id="rId17"/>
    <p:sldId id="336" r:id="rId18"/>
    <p:sldId id="330" r:id="rId19"/>
    <p:sldId id="30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F8FB"/>
    <a:srgbClr val="CCECFF"/>
    <a:srgbClr val="75E5FF"/>
    <a:srgbClr val="FFFF00"/>
    <a:srgbClr val="C3FF19"/>
    <a:srgbClr val="29ADFF"/>
    <a:srgbClr val="44DC4B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910FA44-FFA9-4FCC-9B17-9A73A0DD4C32}" type="datetimeFigureOut">
              <a:rPr lang="ru-RU"/>
              <a:pPr/>
              <a:t>17.04.2023</a:t>
            </a:fld>
            <a:endParaRPr lang="ru-RU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B31F275-18B9-483E-814A-8C3F5AB2187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65479F0-D307-41E8-9007-5BFF2C71C939}" type="datetimeFigureOut">
              <a:rPr lang="ru-RU"/>
              <a:pPr>
                <a:defRPr/>
              </a:pPr>
              <a:t>17.04.2023</a:t>
            </a:fld>
            <a:endParaRPr lang="ru-RU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0EC051F-F47D-47B4-B624-9A86A95CA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5" y="165100"/>
            <a:ext cx="8972550" cy="6596063"/>
          </a:xfrm>
          <a:prstGeom prst="rect">
            <a:avLst/>
          </a:prstGeom>
          <a:noFill/>
        </p:spPr>
      </p:pic>
      <p:pic>
        <p:nvPicPr>
          <p:cNvPr id="3075" name="Рисунок 7" descr="karanda139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084763"/>
            <a:ext cx="11477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4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hyperlink" Target="https://yandex.ru/images/search?source=wiz&amp;img_url=http://belorechensk.com/images/cms/thumbs/11a15ad0954ef050dac2c5f339b4f6220140769e/593489777_75_56_5_80.jpg&amp;text=%D0%B4%D0%BE%D0%BC%D0%B8%D0%BA%20%D0%BA%D0%B0%D1%80%D1%82%D0%B8%D0%BD%D0%BA%D0%B0%20%D0%B4%D0%BB%D1%8F%20%D0%B4%D0%B5%D1%82%D0%B5%D0%B9&amp;redircnt=1445154780.1&amp;noreask=1&amp;pos=6&amp;rpt=simage&amp;lr=191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20688"/>
            <a:ext cx="6400800" cy="5018112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будем задачи решать,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хотим математику знать.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водить корабли,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летчиком стать,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много уметь,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многое знать.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 этом, вы заметьте-ка,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наука математика!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5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5616624"/>
          </a:xfrm>
        </p:spPr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«РЕШЕНИЕ </a:t>
            </a:r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ЗАДАЧ»</a:t>
            </a:r>
            <a:b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225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785919" y="2214554"/>
            <a:ext cx="928695" cy="876303"/>
            <a:chOff x="1120" y="1824"/>
            <a:chExt cx="368" cy="282"/>
          </a:xfrm>
        </p:grpSpPr>
        <p:pic>
          <p:nvPicPr>
            <p:cNvPr id="13329" name="Picture 17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0" y="1824"/>
              <a:ext cx="192" cy="282"/>
            </a:xfrm>
            <a:prstGeom prst="rect">
              <a:avLst/>
            </a:prstGeom>
            <a:noFill/>
          </p:spPr>
        </p:pic>
        <p:pic>
          <p:nvPicPr>
            <p:cNvPr id="13330" name="Picture 18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96" y="1824"/>
              <a:ext cx="192" cy="282"/>
            </a:xfrm>
            <a:prstGeom prst="rect">
              <a:avLst/>
            </a:prstGeom>
            <a:noFill/>
          </p:spPr>
        </p:pic>
      </p:grpSp>
      <p:pic>
        <p:nvPicPr>
          <p:cNvPr id="219138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6058"/>
            <a:ext cx="228598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3000368" y="2"/>
            <a:ext cx="28753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Ребус</a:t>
            </a:r>
            <a:r>
              <a:rPr lang="ru-RU" sz="66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6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9938" name="Picture 2" descr="https://im3-tub-ru.yandex.net/i?id=f789e9a0ae76a9d83c440d84da5ea030&amp;n=33&amp;h=190&amp;w=25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628800"/>
            <a:ext cx="4909428" cy="367240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846411" y="5445224"/>
            <a:ext cx="136447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</a:t>
            </a:r>
            <a:endParaRPr lang="ru-RU" sz="7200" b="1" cap="none" spc="0" dirty="0">
              <a:ln w="1905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5445224"/>
            <a:ext cx="12170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яц</a:t>
            </a:r>
            <a:endParaRPr lang="ru-RU" dirty="0">
              <a:ln w="1905"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32040" y="5445224"/>
            <a:ext cx="20584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дача</a:t>
            </a:r>
            <a:endParaRPr lang="ru-RU" sz="7200" b="1" cap="none" spc="0" dirty="0">
              <a:ln w="1905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-0.01389 L -0.23073 0.00371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264696" cy="48965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36712"/>
            <a:ext cx="345638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8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20688"/>
            <a:ext cx="8085584" cy="52565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32859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9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32859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 – подняться, подтянуться,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– согнуться, разогнуться,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 – в ладоши три хлопка,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Головою три кивка.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четыре – руки шире.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Пять – руками помахать,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Шесть – успокоиться и сесть.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0902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760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317947"/>
              </p:ext>
            </p:extLst>
          </p:nvPr>
        </p:nvGraphicFramePr>
        <p:xfrm>
          <a:off x="971600" y="764702"/>
          <a:ext cx="7200801" cy="5256588"/>
        </p:xfrm>
        <a:graphic>
          <a:graphicData uri="http://schemas.openxmlformats.org/drawingml/2006/table">
            <a:tbl>
              <a:tblPr firstRow="1" firstCol="1" bandRow="1"/>
              <a:tblGrid>
                <a:gridCol w="2400267">
                  <a:extLst>
                    <a:ext uri="{9D8B030D-6E8A-4147-A177-3AD203B41FA5}">
                      <a16:colId xmlns:a16="http://schemas.microsoft.com/office/drawing/2014/main" val="668112577"/>
                    </a:ext>
                  </a:extLst>
                </a:gridCol>
                <a:gridCol w="2400267">
                  <a:extLst>
                    <a:ext uri="{9D8B030D-6E8A-4147-A177-3AD203B41FA5}">
                      <a16:colId xmlns:a16="http://schemas.microsoft.com/office/drawing/2014/main" val="1965742239"/>
                    </a:ext>
                  </a:extLst>
                </a:gridCol>
                <a:gridCol w="2400267">
                  <a:extLst>
                    <a:ext uri="{9D8B030D-6E8A-4147-A177-3AD203B41FA5}">
                      <a16:colId xmlns:a16="http://schemas.microsoft.com/office/drawing/2014/main" val="2994699174"/>
                    </a:ext>
                  </a:extLst>
                </a:gridCol>
              </a:tblGrid>
              <a:tr h="52565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Первые блюда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Борщ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рублей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825459"/>
                  </a:ext>
                </a:extLst>
              </a:tr>
              <a:tr h="525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Суп </a:t>
                      </a:r>
                      <a:r>
                        <a:rPr lang="ru-RU" sz="18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куринный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 рубля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8572"/>
                  </a:ext>
                </a:extLst>
              </a:tr>
              <a:tr h="525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Суп овощной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рубля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609261"/>
                  </a:ext>
                </a:extLst>
              </a:tr>
              <a:tr h="1051316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Вторые блюда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Котлета куриная с макаронами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 рублей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995890"/>
                  </a:ext>
                </a:extLst>
              </a:tr>
              <a:tr h="525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Овощное рагу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рублей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887415"/>
                  </a:ext>
                </a:extLst>
              </a:tr>
              <a:tr h="525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Плов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 рублей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60329"/>
                  </a:ext>
                </a:extLst>
              </a:tr>
              <a:tr h="52565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Напитки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Компот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рублей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197262"/>
                  </a:ext>
                </a:extLst>
              </a:tr>
              <a:tr h="525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Морс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рублей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92021"/>
                  </a:ext>
                </a:extLst>
              </a:tr>
              <a:tr h="525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Сок</a:t>
                      </a:r>
                      <a:endParaRPr lang="ru-RU" sz="18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рублей</a:t>
                      </a:r>
                      <a:endParaRPr lang="ru-RU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1152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824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54461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52208"/>
              </p:ext>
            </p:extLst>
          </p:nvPr>
        </p:nvGraphicFramePr>
        <p:xfrm>
          <a:off x="945941" y="836712"/>
          <a:ext cx="7272806" cy="4824535"/>
        </p:xfrm>
        <a:graphic>
          <a:graphicData uri="http://schemas.openxmlformats.org/drawingml/2006/table">
            <a:tbl>
              <a:tblPr firstRow="1" firstCol="1" bandRow="1"/>
              <a:tblGrid>
                <a:gridCol w="1817861">
                  <a:extLst>
                    <a:ext uri="{9D8B030D-6E8A-4147-A177-3AD203B41FA5}">
                      <a16:colId xmlns:a16="http://schemas.microsoft.com/office/drawing/2014/main" val="1182720712"/>
                    </a:ext>
                  </a:extLst>
                </a:gridCol>
                <a:gridCol w="1710530">
                  <a:extLst>
                    <a:ext uri="{9D8B030D-6E8A-4147-A177-3AD203B41FA5}">
                      <a16:colId xmlns:a16="http://schemas.microsoft.com/office/drawing/2014/main" val="4155631967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425318668"/>
                    </a:ext>
                  </a:extLst>
                </a:gridCol>
                <a:gridCol w="1728191">
                  <a:extLst>
                    <a:ext uri="{9D8B030D-6E8A-4147-A177-3AD203B41FA5}">
                      <a16:colId xmlns:a16="http://schemas.microsoft.com/office/drawing/2014/main" val="3661921111"/>
                    </a:ext>
                  </a:extLst>
                </a:gridCol>
              </a:tblGrid>
              <a:tr h="17704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Заправочная станция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Объём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бензина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Общая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1 л бензина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00301"/>
                  </a:ext>
                </a:extLst>
              </a:tr>
              <a:tr h="1018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«Калина»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л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975 руб.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934142"/>
                  </a:ext>
                </a:extLst>
              </a:tr>
              <a:tr h="1018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«Мотогаз»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л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1440 руб.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97047"/>
                  </a:ext>
                </a:extLst>
              </a:tr>
              <a:tr h="1018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«Лукойл»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л</a:t>
                      </a:r>
                      <a:endParaRPr lang="ru-RU" sz="24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1110 руб.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138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49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184576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Решение: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5,9 + (5,9 + 6,4) + (5,9 + 6,4 + 2,7) = 5,9 + 12,3 + 15 =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33,2 т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 к.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 ц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5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т,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5*6 =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т </a:t>
            </a:r>
            <a:b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33,2 т,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картофель не поместится.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нет.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36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54461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«Считай несчастным тот день, в котором ты не усвоил ничего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ничего не прибавил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своему образованию»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Я. А.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Коменский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97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6838" y="1560513"/>
            <a:ext cx="9429751" cy="4144962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182563"/>
            <a:ext cx="8332788" cy="388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999629"/>
              </p:ext>
            </p:extLst>
          </p:nvPr>
        </p:nvGraphicFramePr>
        <p:xfrm>
          <a:off x="457200" y="476674"/>
          <a:ext cx="8229601" cy="6007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3404">
                  <a:extLst>
                    <a:ext uri="{9D8B030D-6E8A-4147-A177-3AD203B41FA5}">
                      <a16:colId xmlns:a16="http://schemas.microsoft.com/office/drawing/2014/main" val="1706383310"/>
                    </a:ext>
                  </a:extLst>
                </a:gridCol>
                <a:gridCol w="3503404">
                  <a:extLst>
                    <a:ext uri="{9D8B030D-6E8A-4147-A177-3AD203B41FA5}">
                      <a16:colId xmlns:a16="http://schemas.microsoft.com/office/drawing/2014/main" val="2845616684"/>
                    </a:ext>
                  </a:extLst>
                </a:gridCol>
                <a:gridCol w="1222793">
                  <a:extLst>
                    <a:ext uri="{9D8B030D-6E8A-4147-A177-3AD203B41FA5}">
                      <a16:colId xmlns:a16="http://schemas.microsoft.com/office/drawing/2014/main" val="4049392904"/>
                    </a:ext>
                  </a:extLst>
                </a:gridCol>
              </a:tblGrid>
              <a:tr h="843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Задания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на этапах урока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Выполнение заданий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на этапе урока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Количество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баллов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2525512513"/>
                  </a:ext>
                </a:extLst>
              </a:tr>
              <a:tr h="47176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Устный счёт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«ИСКЛЮЧИ ЛИШНЕЕ»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1773988808"/>
                  </a:ext>
                </a:extLst>
              </a:tr>
              <a:tr h="4717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«ВЕЛИЧИНЫ - ВОЗМОЖНЫЕ ЗНАЧЕНИЯ»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3600225718"/>
                  </a:ext>
                </a:extLst>
              </a:tr>
              <a:tr h="9549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«РЕШЕНИЕ ЗАДАЧИ ПРАКТИЧЕСКОГО СОДЕРЖАНИЯ»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1668195050"/>
                  </a:ext>
                </a:extLst>
              </a:tr>
              <a:tr h="9044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Мотивация учебной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деятельности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обучающихся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ЗАДАНИЕ «МАРШРУТ»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967777957"/>
                  </a:ext>
                </a:extLst>
              </a:tr>
              <a:tr h="47176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Практическая работа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ЗАДАЧА 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1227690685"/>
                  </a:ext>
                </a:extLst>
              </a:tr>
              <a:tr h="4717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ЗАДАЧА 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843159798"/>
                  </a:ext>
                </a:extLst>
              </a:tr>
              <a:tr h="843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Самостоятельная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работа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РЕШЕНИЕ ЗАДАЧИ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2967808972"/>
                  </a:ext>
                </a:extLst>
              </a:tr>
              <a:tr h="471764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ИТОГО: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31" marR="66731" marT="0" marB="0"/>
                </a:tc>
                <a:extLst>
                  <a:ext uri="{0D108BD9-81ED-4DB2-BD59-A6C34878D82A}">
                    <a16:rowId xmlns:a16="http://schemas.microsoft.com/office/drawing/2014/main" val="166355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462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36712"/>
            <a:ext cx="8712968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Девиз  урока</a:t>
            </a:r>
            <a:r>
              <a:rPr lang="ru-RU" sz="4400" b="1" cap="none" spc="0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Думать - </a:t>
            </a:r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коллективно!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Решать – </a:t>
            </a:r>
            <a:r>
              <a:rPr lang="ru-RU" sz="4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оперативно!</a:t>
            </a:r>
          </a:p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Отвечать – </a:t>
            </a:r>
            <a:r>
              <a:rPr lang="ru-RU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доказательно!</a:t>
            </a:r>
          </a:p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всё 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будет у нас  </a:t>
            </a:r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4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замечательно</a:t>
            </a:r>
            <a:r>
              <a:rPr lang="ru-RU" sz="4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4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5760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87520"/>
              </p:ext>
            </p:extLst>
          </p:nvPr>
        </p:nvGraphicFramePr>
        <p:xfrm>
          <a:off x="251520" y="548680"/>
          <a:ext cx="8568951" cy="5592882"/>
        </p:xfrm>
        <a:graphic>
          <a:graphicData uri="http://schemas.openxmlformats.org/drawingml/2006/table">
            <a:tbl>
              <a:tblPr firstRow="1" firstCol="1" bandRow="1"/>
              <a:tblGrid>
                <a:gridCol w="1369907">
                  <a:extLst>
                    <a:ext uri="{9D8B030D-6E8A-4147-A177-3AD203B41FA5}">
                      <a16:colId xmlns:a16="http://schemas.microsoft.com/office/drawing/2014/main" val="782732191"/>
                    </a:ext>
                  </a:extLst>
                </a:gridCol>
                <a:gridCol w="1369907">
                  <a:extLst>
                    <a:ext uri="{9D8B030D-6E8A-4147-A177-3AD203B41FA5}">
                      <a16:colId xmlns:a16="http://schemas.microsoft.com/office/drawing/2014/main" val="3454161458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3042137032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251067886"/>
                    </a:ext>
                  </a:extLst>
                </a:gridCol>
                <a:gridCol w="1488459">
                  <a:extLst>
                    <a:ext uri="{9D8B030D-6E8A-4147-A177-3AD203B41FA5}">
                      <a16:colId xmlns:a16="http://schemas.microsoft.com/office/drawing/2014/main" val="3397250819"/>
                    </a:ext>
                  </a:extLst>
                </a:gridCol>
                <a:gridCol w="1363760">
                  <a:extLst>
                    <a:ext uri="{9D8B030D-6E8A-4147-A177-3AD203B41FA5}">
                      <a16:colId xmlns:a16="http://schemas.microsoft.com/office/drawing/2014/main" val="2876801812"/>
                    </a:ext>
                  </a:extLst>
                </a:gridCol>
              </a:tblGrid>
              <a:tr h="86044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1,57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0,0003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0,592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78381"/>
                  </a:ext>
                </a:extLst>
              </a:tr>
              <a:tr h="43022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818775"/>
                  </a:ext>
                </a:extLst>
              </a:tr>
              <a:tr h="43022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932472"/>
                  </a:ext>
                </a:extLst>
              </a:tr>
              <a:tr h="43022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215845"/>
                  </a:ext>
                </a:extLst>
              </a:tr>
              <a:tr h="86044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3,141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11,11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027232"/>
                  </a:ext>
                </a:extLst>
              </a:tr>
              <a:tr h="430222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264855"/>
                  </a:ext>
                </a:extLst>
              </a:tr>
              <a:tr h="1290665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28,28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34487"/>
                  </a:ext>
                </a:extLst>
              </a:tr>
              <a:tr h="860443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1,004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116" marR="681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23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767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760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041221"/>
              </p:ext>
            </p:extLst>
          </p:nvPr>
        </p:nvGraphicFramePr>
        <p:xfrm>
          <a:off x="621904" y="806606"/>
          <a:ext cx="7920879" cy="5472608"/>
        </p:xfrm>
        <a:graphic>
          <a:graphicData uri="http://schemas.openxmlformats.org/drawingml/2006/table">
            <a:tbl>
              <a:tblPr firstRow="1" firstCol="1" bandRow="1"/>
              <a:tblGrid>
                <a:gridCol w="4873313">
                  <a:extLst>
                    <a:ext uri="{9D8B030D-6E8A-4147-A177-3AD203B41FA5}">
                      <a16:colId xmlns:a16="http://schemas.microsoft.com/office/drawing/2014/main" val="2203291782"/>
                    </a:ext>
                  </a:extLst>
                </a:gridCol>
                <a:gridCol w="3047566">
                  <a:extLst>
                    <a:ext uri="{9D8B030D-6E8A-4147-A177-3AD203B41FA5}">
                      <a16:colId xmlns:a16="http://schemas.microsoft.com/office/drawing/2014/main" val="1776486628"/>
                    </a:ext>
                  </a:extLst>
                </a:gridCol>
              </a:tblGrid>
              <a:tr h="21685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а) результат при прыжке в высоту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1) 520 см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796307"/>
                  </a:ext>
                </a:extLst>
              </a:tr>
              <a:tr h="1101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б) высота полёта самолёта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2) 8 км 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006322"/>
                  </a:ext>
                </a:extLst>
              </a:tr>
              <a:tr h="1101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в) толщина рыболовной сетки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3) 1,8 м 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928478"/>
                  </a:ext>
                </a:extLst>
              </a:tr>
              <a:tr h="1101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г) длина стены в комнате 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4) 0,3 мм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200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65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11256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808005"/>
              </p:ext>
            </p:extLst>
          </p:nvPr>
        </p:nvGraphicFramePr>
        <p:xfrm>
          <a:off x="1524000" y="1268760"/>
          <a:ext cx="6288360" cy="3312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4180">
                  <a:extLst>
                    <a:ext uri="{9D8B030D-6E8A-4147-A177-3AD203B41FA5}">
                      <a16:colId xmlns:a16="http://schemas.microsoft.com/office/drawing/2014/main" val="1396756232"/>
                    </a:ext>
                  </a:extLst>
                </a:gridCol>
                <a:gridCol w="3144180">
                  <a:extLst>
                    <a:ext uri="{9D8B030D-6E8A-4147-A177-3AD203B41FA5}">
                      <a16:colId xmlns:a16="http://schemas.microsoft.com/office/drawing/2014/main" val="238603998"/>
                    </a:ext>
                  </a:extLst>
                </a:gridCol>
              </a:tblGrid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а)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600155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б)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436784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в)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771375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г)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945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30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0880" cy="374441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Используя данные, представленные в таблице, определите, к какой категории относится яйцо, массой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 65,8 г.; б) 75, 8 г.; в) 35, 085 г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841821"/>
              </p:ext>
            </p:extLst>
          </p:nvPr>
        </p:nvGraphicFramePr>
        <p:xfrm>
          <a:off x="971600" y="2852765"/>
          <a:ext cx="7200800" cy="2952498"/>
        </p:xfrm>
        <a:graphic>
          <a:graphicData uri="http://schemas.openxmlformats.org/drawingml/2006/table">
            <a:tbl>
              <a:tblPr firstRow="1" firstCol="1" bandRow="1"/>
              <a:tblGrid>
                <a:gridCol w="3341910">
                  <a:extLst>
                    <a:ext uri="{9D8B030D-6E8A-4147-A177-3AD203B41FA5}">
                      <a16:colId xmlns:a16="http://schemas.microsoft.com/office/drawing/2014/main" val="2636265170"/>
                    </a:ext>
                  </a:extLst>
                </a:gridCol>
                <a:gridCol w="3858890">
                  <a:extLst>
                    <a:ext uri="{9D8B030D-6E8A-4147-A177-3AD203B41FA5}">
                      <a16:colId xmlns:a16="http://schemas.microsoft.com/office/drawing/2014/main" val="948547171"/>
                    </a:ext>
                  </a:extLst>
                </a:gridCol>
              </a:tblGrid>
              <a:tr h="492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одного яйца, г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748957"/>
                  </a:ext>
                </a:extLst>
              </a:tr>
              <a:tr h="492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75,0 и выше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674951"/>
                  </a:ext>
                </a:extLst>
              </a:tr>
              <a:tr h="492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Отборная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65,0 − 74,9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239485"/>
                  </a:ext>
                </a:extLst>
              </a:tr>
              <a:tr h="492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Первая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55,0 − 64,9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2170323"/>
                  </a:ext>
                </a:extLst>
              </a:tr>
              <a:tr h="492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Вторая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45,0 — 54,9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538240"/>
                  </a:ext>
                </a:extLst>
              </a:tr>
              <a:tr h="492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Третья</a:t>
                      </a:r>
                      <a:endParaRPr lang="ru-RU" sz="20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35,0 — 44,9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575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27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920880" cy="554461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614581"/>
              </p:ext>
            </p:extLst>
          </p:nvPr>
        </p:nvGraphicFramePr>
        <p:xfrm>
          <a:off x="1524000" y="1397000"/>
          <a:ext cx="6096000" cy="318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5480410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9512231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54713367"/>
                    </a:ext>
                  </a:extLst>
                </a:gridCol>
              </a:tblGrid>
              <a:tr h="159206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endParaRPr lang="ru-RU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</a:t>
                      </a:r>
                      <a:endParaRPr lang="ru-RU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</a:t>
                      </a:r>
                      <a:endParaRPr lang="ru-RU" sz="2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497004"/>
                  </a:ext>
                </a:extLst>
              </a:tr>
              <a:tr h="15920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отборная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третья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31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49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496944" cy="576064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673861"/>
              </p:ext>
            </p:extLst>
          </p:nvPr>
        </p:nvGraphicFramePr>
        <p:xfrm>
          <a:off x="323527" y="548683"/>
          <a:ext cx="8496946" cy="5760636"/>
        </p:xfrm>
        <a:graphic>
          <a:graphicData uri="http://schemas.openxmlformats.org/drawingml/2006/table">
            <a:tbl>
              <a:tblPr firstRow="1" firstCol="1" bandRow="1"/>
              <a:tblGrid>
                <a:gridCol w="3372482">
                  <a:extLst>
                    <a:ext uri="{9D8B030D-6E8A-4147-A177-3AD203B41FA5}">
                      <a16:colId xmlns:a16="http://schemas.microsoft.com/office/drawing/2014/main" val="2005250158"/>
                    </a:ext>
                  </a:extLst>
                </a:gridCol>
                <a:gridCol w="1707606">
                  <a:extLst>
                    <a:ext uri="{9D8B030D-6E8A-4147-A177-3AD203B41FA5}">
                      <a16:colId xmlns:a16="http://schemas.microsoft.com/office/drawing/2014/main" val="904722441"/>
                    </a:ext>
                  </a:extLst>
                </a:gridCol>
                <a:gridCol w="1708429">
                  <a:extLst>
                    <a:ext uri="{9D8B030D-6E8A-4147-A177-3AD203B41FA5}">
                      <a16:colId xmlns:a16="http://schemas.microsoft.com/office/drawing/2014/main" val="2195757457"/>
                    </a:ext>
                  </a:extLst>
                </a:gridCol>
                <a:gridCol w="1708429">
                  <a:extLst>
                    <a:ext uri="{9D8B030D-6E8A-4147-A177-3AD203B41FA5}">
                      <a16:colId xmlns:a16="http://schemas.microsoft.com/office/drawing/2014/main" val="3338098754"/>
                    </a:ext>
                  </a:extLst>
                </a:gridCol>
              </a:tblGrid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0414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Триста восемь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308-Р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380-У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388-П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483311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Три тысячи восемьсот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3080-Л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3800-Е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3008-О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71161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Пятьсот семь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577-В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570-Д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507-Ш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200439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Пять тысяч двести шесть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5260-А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5206-Е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5620-И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902918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Сто тысяч триста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100300-Н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100030-О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103000-В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808163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Двадцать пять тысяч восемь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25080-Л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25800-У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25008-И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302264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Девяносто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900-В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90-Е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909-А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079770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6х7=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42-З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48-К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24-И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802503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20х100=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2100-Н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200-О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2000-А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148763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 500:2=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205-Л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250-Д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25-И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570075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 7х8=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63-В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54-Е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56-А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659001"/>
                  </a:ext>
                </a:extLst>
              </a:tr>
              <a:tr h="480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 10000:100=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100-Ч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1000-Д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10-Ш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938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235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îáGÑ¼áG¿¬á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îáGÑ¼áG¿¬á2</Template>
  <TotalTime>1221</TotalTime>
  <Words>418</Words>
  <Application>Microsoft Office PowerPoint</Application>
  <PresentationFormat>Экран (4:3)</PresentationFormat>
  <Paragraphs>228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îáGÑ¼áG¿¬á2</vt:lpstr>
      <vt:lpstr>Слайд Microsoft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Используя данные, представленные в таблице, определите, к какой категории относится яйцо, массой:  а) 65,8 г.; б) 75, 8 г.; в) 35, 085 г.    </vt:lpstr>
      <vt:lpstr>Презентация PowerPoint</vt:lpstr>
      <vt:lpstr>Презентация PowerPoint</vt:lpstr>
      <vt:lpstr>«РЕШЕНИЕ ЗАДАЧ» </vt:lpstr>
      <vt:lpstr>Презентация PowerPoint</vt:lpstr>
      <vt:lpstr>Презентация PowerPoint</vt:lpstr>
      <vt:lpstr>Презентация PowerPoint</vt:lpstr>
      <vt:lpstr>Раз – подняться, подтянуться, Два – согнуться, разогнуться, Три – в ладоши три хлопка, Головою три кивка. На четыре – руки шире. Пять – руками помахать, Шесть – успокоиться и сесть. </vt:lpstr>
      <vt:lpstr>Презентация PowerPoint</vt:lpstr>
      <vt:lpstr>Презентация PowerPoint</vt:lpstr>
      <vt:lpstr>Решение:  5,9 + (5,9 + 6,4) + (5,9 + 6,4 + 2,7) = 5,9 + 12,3 + 15 = 33,2 т т. к. 50 ц = 5 т,  5*6 = 30 т   33,2 т, картофель не поместится. Ответ: нет. </vt:lpstr>
      <vt:lpstr>«Считай несчастным тот день, в котором ты не усвоил ничего нового и ничего не прибавил  к своему образованию»   Я. А. Коменский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</dc:title>
  <dc:creator>Дильмагамбетовы</dc:creator>
  <cp:lastModifiedBy>Завуч</cp:lastModifiedBy>
  <cp:revision>118</cp:revision>
  <dcterms:created xsi:type="dcterms:W3CDTF">2012-03-16T18:30:52Z</dcterms:created>
  <dcterms:modified xsi:type="dcterms:W3CDTF">2023-04-17T15:54:05Z</dcterms:modified>
</cp:coreProperties>
</file>