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4" r:id="rId2"/>
    <p:sldId id="275" r:id="rId3"/>
    <p:sldId id="277" r:id="rId4"/>
    <p:sldId id="282" r:id="rId5"/>
    <p:sldId id="279" r:id="rId6"/>
    <p:sldId id="281" r:id="rId7"/>
    <p:sldId id="283" r:id="rId8"/>
    <p:sldId id="288" r:id="rId9"/>
    <p:sldId id="285" r:id="rId10"/>
    <p:sldId id="287" r:id="rId11"/>
    <p:sldId id="286" r:id="rId12"/>
    <p:sldId id="292" r:id="rId13"/>
    <p:sldId id="294" r:id="rId14"/>
    <p:sldId id="296" r:id="rId15"/>
    <p:sldId id="295" r:id="rId16"/>
    <p:sldId id="300" r:id="rId17"/>
    <p:sldId id="30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A6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87238" autoAdjust="0"/>
  </p:normalViewPr>
  <p:slideViewPr>
    <p:cSldViewPr>
      <p:cViewPr>
        <p:scale>
          <a:sx n="66" d="100"/>
          <a:sy n="66" d="100"/>
        </p:scale>
        <p:origin x="-126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C75A5-FD39-4792-93E6-ECA478ED655C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D6CD6-CB8C-4339-9EF3-64B3E94146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C75A5-FD39-4792-93E6-ECA478ED655C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D6CD6-CB8C-4339-9EF3-64B3E94146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C75A5-FD39-4792-93E6-ECA478ED655C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D6CD6-CB8C-4339-9EF3-64B3E94146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C75A5-FD39-4792-93E6-ECA478ED655C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D6CD6-CB8C-4339-9EF3-64B3E94146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C75A5-FD39-4792-93E6-ECA478ED655C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D6CD6-CB8C-4339-9EF3-64B3E94146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C75A5-FD39-4792-93E6-ECA478ED655C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D6CD6-CB8C-4339-9EF3-64B3E94146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C75A5-FD39-4792-93E6-ECA478ED655C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D6CD6-CB8C-4339-9EF3-64B3E941462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C75A5-FD39-4792-93E6-ECA478ED655C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D6CD6-CB8C-4339-9EF3-64B3E94146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C75A5-FD39-4792-93E6-ECA478ED655C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D6CD6-CB8C-4339-9EF3-64B3E94146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C75A5-FD39-4792-93E6-ECA478ED655C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D6CD6-CB8C-4339-9EF3-64B3E9414623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C75A5-FD39-4792-93E6-ECA478ED655C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D6CD6-CB8C-4339-9EF3-64B3E94146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A6EC75A5-FD39-4792-93E6-ECA478ED655C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846D6CD6-CB8C-4339-9EF3-64B3E94146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43192" cy="142617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Урок музыки в 3 классе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136904" cy="4680520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3100" dirty="0" smtClean="0">
                <a:solidFill>
                  <a:schemeClr val="accent1">
                    <a:lumMod val="75000"/>
                  </a:schemeClr>
                </a:solidFill>
              </a:rPr>
              <a:t>Тема: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rgbClr val="00B050"/>
                </a:solidFill>
              </a:rPr>
              <a:t> </a:t>
            </a:r>
            <a:r>
              <a:rPr lang="ru-RU" sz="3600" dirty="0">
                <a:solidFill>
                  <a:srgbClr val="00B050"/>
                </a:solidFill>
              </a:rPr>
              <a:t>«Знакомство с группами музыкальных </a:t>
            </a:r>
            <a:r>
              <a:rPr lang="ru-RU" sz="3600">
                <a:solidFill>
                  <a:srgbClr val="00B050"/>
                </a:solidFill>
              </a:rPr>
              <a:t>инстурментов»</a:t>
            </a:r>
            <a:endParaRPr lang="ru-RU" sz="3600" dirty="0" smtClean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ru-RU" sz="21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1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 программе Т.И. Баклановой</a:t>
            </a:r>
            <a:endParaRPr lang="ru-RU" sz="21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21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21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Разработала:</a:t>
            </a:r>
          </a:p>
          <a:p>
            <a:pPr marL="0" indent="0" algn="ctr">
              <a:buNone/>
            </a:pPr>
            <a:r>
              <a:rPr lang="ru-RU" sz="2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учитель музыки</a:t>
            </a:r>
          </a:p>
          <a:p>
            <a:pPr marL="0" indent="0" algn="ctr">
              <a:buNone/>
            </a:pPr>
            <a:r>
              <a:rPr lang="ru-RU" sz="2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</a:t>
            </a:r>
            <a:r>
              <a:rPr lang="ru-RU" sz="21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Балясова</a:t>
            </a:r>
            <a:r>
              <a:rPr lang="ru-RU" sz="2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М.Е. </a:t>
            </a:r>
          </a:p>
          <a:p>
            <a:pPr marL="0" indent="0" algn="ctr">
              <a:buNone/>
            </a:pPr>
            <a:r>
              <a:rPr lang="ru-RU" sz="2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МОУ СОШ №3</a:t>
            </a:r>
          </a:p>
          <a:p>
            <a:pPr marL="0" indent="0" algn="ctr">
              <a:buNone/>
            </a:pPr>
            <a:r>
              <a:rPr lang="ru-RU" sz="2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МО «</a:t>
            </a:r>
            <a:r>
              <a:rPr lang="ru-RU" sz="21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Барышский</a:t>
            </a:r>
            <a:r>
              <a:rPr lang="ru-RU" sz="2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район»</a:t>
            </a:r>
          </a:p>
          <a:p>
            <a:pPr marL="0" indent="0" algn="ctr">
              <a:buNone/>
            </a:pPr>
            <a:r>
              <a:rPr lang="ru-RU" sz="2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2021г.</a:t>
            </a:r>
            <a:endParaRPr lang="ru-RU" sz="21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89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5" y="188640"/>
            <a:ext cx="6768753" cy="1584176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Послушай и запиши в таблицу:</a:t>
            </a:r>
            <a:r>
              <a:rPr lang="ru-RU" sz="2400" dirty="0" smtClean="0">
                <a:solidFill>
                  <a:srgbClr val="C9A625"/>
                </a:solidFill>
              </a:rPr>
              <a:t/>
            </a:r>
            <a:br>
              <a:rPr lang="ru-RU" sz="2400" dirty="0" smtClean="0">
                <a:solidFill>
                  <a:srgbClr val="C9A625"/>
                </a:solidFill>
              </a:rPr>
            </a:br>
            <a:r>
              <a:rPr lang="ru-RU" sz="2400" dirty="0" smtClean="0">
                <a:solidFill>
                  <a:srgbClr val="C9A625"/>
                </a:solidFill>
              </a:rPr>
              <a:t>«Деревянные духовые»</a:t>
            </a:r>
            <a:endParaRPr lang="ru-RU" sz="2400" dirty="0">
              <a:solidFill>
                <a:srgbClr val="C9A625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49" y="1967915"/>
            <a:ext cx="5541235" cy="4890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5292080" y="476672"/>
            <a:ext cx="3013720" cy="209128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041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116632"/>
            <a:ext cx="3672407" cy="1656184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2400" dirty="0" smtClean="0">
                <a:solidFill>
                  <a:srgbClr val="00B050"/>
                </a:solidFill>
                <a:effectLst/>
                <a:latin typeface="Arial" pitchFamily="34" charset="0"/>
                <a:cs typeface="Arial" pitchFamily="34" charset="0"/>
              </a:rPr>
              <a:t>ослушай  и запиши в таблицу</a:t>
            </a:r>
            <a:r>
              <a:rPr lang="ru-RU" sz="2400" b="0" dirty="0" smtClean="0">
                <a:solidFill>
                  <a:srgbClr val="00B050"/>
                </a:solidFill>
                <a:effectLst/>
                <a:latin typeface="Arial" pitchFamily="34" charset="0"/>
                <a:cs typeface="Arial" pitchFamily="34" charset="0"/>
              </a:rPr>
              <a:t>:       </a:t>
            </a:r>
            <a:br>
              <a:rPr lang="ru-RU" sz="2400" b="0" dirty="0" smtClean="0">
                <a:solidFill>
                  <a:srgbClr val="00B05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2800" b="0" dirty="0" smtClean="0">
                <a:solidFill>
                  <a:srgbClr val="C00000"/>
                </a:solidFill>
                <a:effectLst/>
              </a:rPr>
              <a:t>«МЕДНЫЕ ДУХОВЫЕ»</a:t>
            </a:r>
            <a:endParaRPr lang="ru-RU" sz="2800" b="0" dirty="0">
              <a:solidFill>
                <a:srgbClr val="C00000"/>
              </a:solidFill>
              <a:effectLst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7" y="1963622"/>
            <a:ext cx="6902958" cy="4873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16616" y="4077072"/>
            <a:ext cx="229364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132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937" y="188640"/>
            <a:ext cx="4309864" cy="2088232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Послушай и запиши в таблицу: </a:t>
            </a:r>
            <a:br>
              <a:rPr lang="ru-RU" sz="2000" dirty="0" smtClean="0">
                <a:solidFill>
                  <a:srgbClr val="C00000"/>
                </a:solidFill>
              </a:rPr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1800" dirty="0" smtClean="0">
                <a:solidFill>
                  <a:srgbClr val="0070C0"/>
                </a:solidFill>
              </a:rPr>
              <a:t>звучание каких инструментов мы слышим и видим?</a:t>
            </a:r>
            <a:endParaRPr lang="ru-RU" sz="1800" dirty="0">
              <a:solidFill>
                <a:srgbClr val="0070C0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36912"/>
            <a:ext cx="6186895" cy="402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1268760"/>
            <a:ext cx="244827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Почему </a:t>
            </a:r>
            <a:r>
              <a:rPr lang="ru-RU" dirty="0">
                <a:solidFill>
                  <a:srgbClr val="0070C0"/>
                </a:solidFill>
              </a:rPr>
              <a:t>так называется эта группа?</a:t>
            </a:r>
          </a:p>
          <a:p>
            <a:r>
              <a:rPr lang="ru-RU" dirty="0">
                <a:solidFill>
                  <a:srgbClr val="0070C0"/>
                </a:solidFill>
              </a:rPr>
              <a:t>Звук на этих инструментах воспроизводится с помощью смычка. </a:t>
            </a:r>
          </a:p>
          <a:p>
            <a:r>
              <a:rPr lang="ru-RU" dirty="0">
                <a:solidFill>
                  <a:srgbClr val="0070C0"/>
                </a:solidFill>
              </a:rPr>
              <a:t>Смычок – это длинная упругая трость с натянутым пучком конского волоса.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 flipV="1">
            <a:off x="6516216" y="476672"/>
            <a:ext cx="1789584" cy="209128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867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568951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Рассмотри и запиши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rgbClr val="00B050"/>
                </a:solidFill>
              </a:rPr>
              <a:t>следующую группу инструментов:</a:t>
            </a:r>
            <a:endParaRPr lang="ru-RU" sz="2800" dirty="0">
              <a:solidFill>
                <a:srgbClr val="00B050"/>
              </a:solidFill>
            </a:endParaRP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1340768"/>
            <a:ext cx="6336704" cy="4749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666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332657"/>
            <a:ext cx="8568952" cy="720079"/>
          </a:xfrm>
        </p:spPr>
        <p:txBody>
          <a:bodyPr/>
          <a:lstStyle/>
          <a:p>
            <a:r>
              <a:rPr lang="ru-RU" sz="2000" dirty="0" smtClean="0">
                <a:solidFill>
                  <a:srgbClr val="C00000"/>
                </a:solidFill>
              </a:rPr>
              <a:t>ПОСЛУШАЙ и проанализируй методом  </a:t>
            </a:r>
            <a:r>
              <a:rPr lang="ru-RU" sz="2000" dirty="0" smtClean="0">
                <a:solidFill>
                  <a:srgbClr val="00B050"/>
                </a:solidFill>
              </a:rPr>
              <a:t>«цвет-звук»</a:t>
            </a:r>
            <a:r>
              <a:rPr lang="ru-RU" sz="2000" dirty="0" smtClean="0">
                <a:solidFill>
                  <a:srgbClr val="C00000"/>
                </a:solidFill>
              </a:rPr>
              <a:t> :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" y="5004317"/>
            <a:ext cx="2660442" cy="1853683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>
                <a:solidFill>
                  <a:srgbClr val="FFC000"/>
                </a:solidFill>
              </a:rPr>
              <a:t> -</a:t>
            </a:r>
            <a:r>
              <a:rPr lang="ru-RU" sz="2000" dirty="0" smtClean="0">
                <a:solidFill>
                  <a:srgbClr val="00B050"/>
                </a:solidFill>
              </a:rPr>
              <a:t>Почему </a:t>
            </a:r>
            <a:r>
              <a:rPr lang="ru-RU" sz="2000" dirty="0">
                <a:solidFill>
                  <a:srgbClr val="00B050"/>
                </a:solidFill>
              </a:rPr>
              <a:t>данная группа так называется?</a:t>
            </a:r>
          </a:p>
          <a:p>
            <a:r>
              <a:rPr lang="ru-RU" sz="2000" dirty="0" smtClean="0">
                <a:solidFill>
                  <a:srgbClr val="00B050"/>
                </a:solidFill>
              </a:rPr>
              <a:t>  (Звук </a:t>
            </a:r>
            <a:r>
              <a:rPr lang="ru-RU" sz="2000" dirty="0">
                <a:solidFill>
                  <a:srgbClr val="00B050"/>
                </a:solidFill>
              </a:rPr>
              <a:t>извлекают </a:t>
            </a:r>
            <a:r>
              <a:rPr lang="ru-RU" sz="2000" dirty="0" smtClean="0">
                <a:solidFill>
                  <a:srgbClr val="00B050"/>
                </a:solidFill>
              </a:rPr>
              <a:t>щипком)</a:t>
            </a:r>
            <a:r>
              <a:rPr lang="ru-RU" sz="1800" dirty="0">
                <a:solidFill>
                  <a:srgbClr val="00B050"/>
                </a:solidFill>
              </a:rPr>
              <a:t> </a:t>
            </a:r>
            <a:endParaRPr lang="ru-RU" sz="1800" dirty="0" smtClean="0">
              <a:solidFill>
                <a:srgbClr val="00B050"/>
              </a:solidFill>
            </a:endParaRPr>
          </a:p>
          <a:p>
            <a:r>
              <a:rPr lang="ru-RU" sz="1800" dirty="0" smtClean="0"/>
              <a:t> </a:t>
            </a:r>
          </a:p>
          <a:p>
            <a:r>
              <a:rPr lang="ru-RU" sz="1800" dirty="0" smtClean="0">
                <a:solidFill>
                  <a:srgbClr val="C00000"/>
                </a:solidFill>
              </a:rPr>
              <a:t>«Русский танец» </a:t>
            </a:r>
            <a:r>
              <a:rPr lang="ru-RU" sz="1800" dirty="0">
                <a:solidFill>
                  <a:srgbClr val="C00000"/>
                </a:solidFill>
              </a:rPr>
              <a:t>из </a:t>
            </a:r>
            <a:r>
              <a:rPr lang="ru-RU" sz="1800" dirty="0" err="1">
                <a:solidFill>
                  <a:srgbClr val="C00000"/>
                </a:solidFill>
              </a:rPr>
              <a:t>балета"Лебединое</a:t>
            </a:r>
            <a:r>
              <a:rPr lang="ru-RU" sz="1800" dirty="0">
                <a:solidFill>
                  <a:srgbClr val="C00000"/>
                </a:solidFill>
              </a:rPr>
              <a:t> озеро"</a:t>
            </a:r>
          </a:p>
          <a:p>
            <a:endParaRPr lang="ru-RU" sz="2000" dirty="0">
              <a:solidFill>
                <a:srgbClr val="FFC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9079"/>
            <a:ext cx="2099370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7504" y="4373415"/>
            <a:ext cx="2232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П.И. Чайковский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398707"/>
            <a:ext cx="5922745" cy="4523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52720" y="908720"/>
            <a:ext cx="4594934" cy="411479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854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7"/>
            <a:ext cx="6264696" cy="432048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>
                <a:solidFill>
                  <a:srgbClr val="C00000"/>
                </a:solidFill>
              </a:rPr>
              <a:t>Найди соответствие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980728"/>
            <a:ext cx="7317432" cy="468052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Струнно – смычковые</a:t>
            </a:r>
          </a:p>
          <a:p>
            <a:endParaRPr lang="ru-RU" dirty="0" smtClean="0">
              <a:solidFill>
                <a:srgbClr val="00B050"/>
              </a:solidFill>
            </a:endParaRPr>
          </a:p>
          <a:p>
            <a:endParaRPr lang="ru-RU" dirty="0" smtClean="0">
              <a:solidFill>
                <a:srgbClr val="00B050"/>
              </a:solidFill>
            </a:endParaRPr>
          </a:p>
          <a:p>
            <a:r>
              <a:rPr lang="ru-RU" dirty="0" smtClean="0">
                <a:solidFill>
                  <a:srgbClr val="00B050"/>
                </a:solidFill>
              </a:rPr>
              <a:t>Ударные</a:t>
            </a:r>
          </a:p>
          <a:p>
            <a:endParaRPr lang="ru-RU" dirty="0" smtClean="0">
              <a:solidFill>
                <a:srgbClr val="00B050"/>
              </a:solidFill>
            </a:endParaRPr>
          </a:p>
          <a:p>
            <a:endParaRPr lang="ru-RU" dirty="0" smtClean="0">
              <a:solidFill>
                <a:srgbClr val="00B050"/>
              </a:solidFill>
            </a:endParaRPr>
          </a:p>
          <a:p>
            <a:r>
              <a:rPr lang="ru-RU" dirty="0" smtClean="0">
                <a:solidFill>
                  <a:srgbClr val="00B050"/>
                </a:solidFill>
              </a:rPr>
              <a:t>Деревянно – духовые</a:t>
            </a:r>
          </a:p>
          <a:p>
            <a:endParaRPr lang="ru-RU" dirty="0" smtClean="0">
              <a:solidFill>
                <a:srgbClr val="00B050"/>
              </a:solidFill>
            </a:endParaRPr>
          </a:p>
          <a:p>
            <a:endParaRPr lang="ru-RU" dirty="0" smtClean="0">
              <a:solidFill>
                <a:srgbClr val="00B050"/>
              </a:solidFill>
            </a:endParaRPr>
          </a:p>
          <a:p>
            <a:endParaRPr lang="ru-RU" dirty="0">
              <a:solidFill>
                <a:srgbClr val="00B050"/>
              </a:solidFill>
            </a:endParaRPr>
          </a:p>
          <a:p>
            <a:r>
              <a:rPr lang="ru-RU" dirty="0" smtClean="0">
                <a:solidFill>
                  <a:srgbClr val="00B050"/>
                </a:solidFill>
              </a:rPr>
              <a:t>Струнно – щипковые</a:t>
            </a:r>
          </a:p>
          <a:p>
            <a:endParaRPr lang="ru-RU" dirty="0" smtClean="0">
              <a:solidFill>
                <a:srgbClr val="00B050"/>
              </a:solidFill>
            </a:endParaRPr>
          </a:p>
          <a:p>
            <a:endParaRPr lang="ru-RU" dirty="0" smtClean="0">
              <a:solidFill>
                <a:srgbClr val="00B050"/>
              </a:solidFill>
            </a:endParaRPr>
          </a:p>
          <a:p>
            <a:r>
              <a:rPr lang="ru-RU" dirty="0" smtClean="0">
                <a:solidFill>
                  <a:srgbClr val="00B050"/>
                </a:solidFill>
              </a:rPr>
              <a:t>Медно - духовые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125" y="2636912"/>
            <a:ext cx="943409" cy="1152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820963"/>
            <a:ext cx="1088281" cy="1088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385" y="1628800"/>
            <a:ext cx="1060220" cy="1132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125" y="4878971"/>
            <a:ext cx="1298575" cy="81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0219" y="476672"/>
            <a:ext cx="1020390" cy="978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719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7"/>
            <a:ext cx="7488832" cy="898057"/>
          </a:xfrm>
        </p:spPr>
        <p:txBody>
          <a:bodyPr/>
          <a:lstStyle/>
          <a:p>
            <a:pPr algn="l"/>
            <a:r>
              <a:rPr lang="ru-RU" sz="2400" dirty="0" smtClean="0">
                <a:solidFill>
                  <a:srgbClr val="C00000"/>
                </a:solidFill>
              </a:rPr>
              <a:t>   </a:t>
            </a:r>
            <a:r>
              <a:rPr lang="ru-RU" sz="2400" dirty="0" smtClean="0">
                <a:solidFill>
                  <a:srgbClr val="00B050"/>
                </a:solidFill>
              </a:rPr>
              <a:t>Послушай ,  разучи, прохлопай</a:t>
            </a:r>
            <a:endParaRPr lang="ru-RU" sz="2400" dirty="0">
              <a:solidFill>
                <a:srgbClr val="00B050"/>
              </a:solidFill>
            </a:endParaRPr>
          </a:p>
        </p:txBody>
      </p:sp>
      <p:pic>
        <p:nvPicPr>
          <p:cNvPr id="5" name="ШУМОВОЙ ОРКЕСТР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75656" y="1376772"/>
            <a:ext cx="5901680" cy="4426260"/>
          </a:xfrm>
        </p:spPr>
      </p:pic>
    </p:spTree>
    <p:extLst>
      <p:ext uri="{BB962C8B-B14F-4D97-AF65-F5344CB8AC3E}">
        <p14:creationId xmlns:p14="http://schemas.microsoft.com/office/powerpoint/2010/main" val="407674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50"/>
                </a:solidFill>
                <a:latin typeface="+mn-lt"/>
                <a:cs typeface="Arabic Typesetting" pitchFamily="66" charset="-78"/>
              </a:rPr>
              <a:t>СПАСИБО за внимание!</a:t>
            </a:r>
            <a:endParaRPr lang="ru-RU" dirty="0">
              <a:solidFill>
                <a:srgbClr val="00B050"/>
              </a:solidFill>
              <a:latin typeface="+mn-lt"/>
              <a:cs typeface="Arabic Typesetting" pitchFamily="66" charset="-7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7720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u="sng" dirty="0" smtClean="0">
                <a:solidFill>
                  <a:srgbClr val="00B050"/>
                </a:solidFill>
              </a:rPr>
              <a:t>РЕФЛЕКСИЯ</a:t>
            </a:r>
            <a:endParaRPr lang="ru-RU" u="sng" dirty="0">
              <a:solidFill>
                <a:srgbClr val="00B050"/>
              </a:solidFill>
            </a:endParaRPr>
          </a:p>
          <a:p>
            <a:r>
              <a:rPr lang="ru-RU" sz="1900" dirty="0"/>
              <a:t>Ребята, я хочу узнать, понравился вам наш урок или нет, с каким настроением вы уходите домой.</a:t>
            </a:r>
          </a:p>
          <a:p>
            <a:r>
              <a:rPr lang="ru-RU" sz="1900" dirty="0"/>
              <a:t>Для этого заранее заготовлены два изображения на доске</a:t>
            </a:r>
            <a:r>
              <a:rPr lang="ru-RU" sz="1900" dirty="0" smtClean="0"/>
              <a:t>:</a:t>
            </a:r>
          </a:p>
          <a:p>
            <a:endParaRPr lang="ru-RU" sz="1900" dirty="0"/>
          </a:p>
          <a:p>
            <a:endParaRPr lang="ru-RU" sz="1900" dirty="0" smtClean="0"/>
          </a:p>
          <a:p>
            <a:endParaRPr lang="ru-RU" sz="1900" dirty="0"/>
          </a:p>
          <a:p>
            <a:endParaRPr lang="ru-RU" sz="1900" dirty="0" smtClean="0"/>
          </a:p>
          <a:p>
            <a:r>
              <a:rPr lang="ru-RU" sz="1900" dirty="0" smtClean="0"/>
              <a:t>И </a:t>
            </a:r>
            <a:r>
              <a:rPr lang="ru-RU" sz="1900" dirty="0"/>
              <a:t>по количеству учащихся раздаются карточки с изображением смайликов. Если учащимся урок понравился, то крепят веселый смайлик на изображение мажора, если нет, то грустный смайлик крепят на минор. </a:t>
            </a:r>
            <a:endParaRPr lang="ru-RU" sz="1900" u="sng" dirty="0">
              <a:solidFill>
                <a:srgbClr val="00B05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411960"/>
          </a:xfrm>
        </p:spPr>
        <p:txBody>
          <a:bodyPr>
            <a:normAutofit fontScale="92500" lnSpcReduction="20000"/>
          </a:bodyPr>
          <a:lstStyle/>
          <a:p>
            <a:r>
              <a:rPr lang="ru-RU" b="1" u="sng" dirty="0" smtClean="0">
                <a:solidFill>
                  <a:srgbClr val="C00000"/>
                </a:solidFill>
              </a:rPr>
              <a:t>Домашнее задание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(</a:t>
            </a:r>
            <a:r>
              <a:rPr lang="ru-RU" dirty="0" err="1" smtClean="0">
                <a:solidFill>
                  <a:srgbClr val="00B050"/>
                </a:solidFill>
              </a:rPr>
              <a:t>по-выбору</a:t>
            </a:r>
            <a:r>
              <a:rPr lang="ru-RU" dirty="0" smtClean="0">
                <a:solidFill>
                  <a:srgbClr val="C00000"/>
                </a:solidFill>
              </a:rPr>
              <a:t>):</a:t>
            </a:r>
          </a:p>
          <a:p>
            <a:endParaRPr lang="ru-RU" dirty="0" smtClean="0"/>
          </a:p>
          <a:p>
            <a:r>
              <a:rPr lang="ru-RU" dirty="0" smtClean="0"/>
              <a:t>1)Нарисуйте</a:t>
            </a:r>
            <a:r>
              <a:rPr lang="ru-RU" dirty="0"/>
              <a:t>, пожалуйста, дома один из музыкальных инструментов</a:t>
            </a:r>
            <a:r>
              <a:rPr lang="ru-RU" dirty="0" smtClean="0"/>
              <a:t>, наиболее вам понравившийся по тембру звучания.</a:t>
            </a:r>
          </a:p>
          <a:p>
            <a:r>
              <a:rPr lang="ru-RU" dirty="0" smtClean="0"/>
              <a:t>2)Сделайте из подручных материалов макет, наиболее понравившегося вам </a:t>
            </a:r>
            <a:r>
              <a:rPr lang="ru-RU" dirty="0" err="1" smtClean="0"/>
              <a:t>муз.инструмента</a:t>
            </a:r>
            <a:r>
              <a:rPr lang="ru-RU" dirty="0" smtClean="0"/>
              <a:t> </a:t>
            </a:r>
          </a:p>
          <a:p>
            <a:r>
              <a:rPr lang="ru-RU" dirty="0" smtClean="0"/>
              <a:t>    </a:t>
            </a:r>
            <a:r>
              <a:rPr lang="ru-RU" dirty="0" smtClean="0">
                <a:solidFill>
                  <a:srgbClr val="00B050"/>
                </a:solidFill>
              </a:rPr>
              <a:t>В </a:t>
            </a:r>
            <a:r>
              <a:rPr lang="ru-RU" dirty="0">
                <a:solidFill>
                  <a:srgbClr val="00B050"/>
                </a:solidFill>
              </a:rPr>
              <a:t>классе мы устроим выставку ваших </a:t>
            </a:r>
            <a:r>
              <a:rPr lang="ru-RU" dirty="0" smtClean="0">
                <a:solidFill>
                  <a:srgbClr val="00B050"/>
                </a:solidFill>
              </a:rPr>
              <a:t>работ.</a:t>
            </a:r>
            <a:endParaRPr lang="ru-RU" dirty="0">
              <a:solidFill>
                <a:srgbClr val="00B050"/>
              </a:solidFill>
            </a:endParaRPr>
          </a:p>
          <a:p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312139"/>
            <a:ext cx="2808312" cy="126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722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8244408" y="5515168"/>
            <a:ext cx="61392" cy="29009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31520"/>
            <a:ext cx="7632848" cy="593784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Здравствуйте ребята </a:t>
            </a:r>
            <a:r>
              <a:rPr lang="ru-RU" sz="1800" dirty="0" smtClean="0">
                <a:solidFill>
                  <a:srgbClr val="FF0000"/>
                </a:solidFill>
              </a:rPr>
              <a:t>!</a:t>
            </a:r>
            <a:r>
              <a:rPr lang="ru-RU" sz="1800" dirty="0" smtClean="0">
                <a:solidFill>
                  <a:srgbClr val="00B050"/>
                </a:solidFill>
              </a:rPr>
              <a:t>(Муз.приветствие)</a:t>
            </a:r>
          </a:p>
          <a:p>
            <a:pPr marL="45720" indent="0">
              <a:buNone/>
            </a:pPr>
            <a:r>
              <a:rPr lang="ru-RU" sz="2000" dirty="0" smtClean="0">
                <a:solidFill>
                  <a:srgbClr val="C00000"/>
                </a:solidFill>
              </a:rPr>
              <a:t>Послушаем музыкальный файл - что слышим?</a:t>
            </a:r>
          </a:p>
          <a:p>
            <a:pPr marL="45720" indent="0">
              <a:buNone/>
            </a:pPr>
            <a:r>
              <a:rPr lang="ru-RU" sz="2000" dirty="0" smtClean="0">
                <a:solidFill>
                  <a:srgbClr val="C00000"/>
                </a:solidFill>
              </a:rPr>
              <a:t>Как будет звучать тема урока?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  <a:p>
            <a:pPr marL="0" indent="0" algn="ctr">
              <a:buNone/>
            </a:pP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766" y="1916832"/>
            <a:ext cx="6311658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13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Эти </a:t>
            </a:r>
            <a:r>
              <a:rPr lang="ru-RU" sz="1800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звуки слышал еще древний человек. Он даже научился воспроизводить их, чтобы приманивать птиц и животных. Но звуки сами по себе – еще не музыка.</a:t>
            </a:r>
            <a:br>
              <a:rPr lang="ru-RU" sz="1800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Первые инструменты появились еще за 13 тыс. лет до нашей эры.</a:t>
            </a:r>
            <a:br>
              <a:rPr lang="ru-RU" sz="1800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 Как вы считаете, какой музыкальный инструмент появился раньше других и почему?</a:t>
            </a:r>
            <a:r>
              <a:rPr lang="ru-RU" sz="1800" b="0" dirty="0">
                <a:solidFill>
                  <a:srgbClr val="C9A625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0" dirty="0">
                <a:solidFill>
                  <a:srgbClr val="C9A625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1800" b="0" dirty="0">
              <a:solidFill>
                <a:srgbClr val="C9A62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>
              <a:solidFill>
                <a:srgbClr val="00B050"/>
              </a:solidFill>
            </a:endParaRPr>
          </a:p>
          <a:p>
            <a:endParaRPr lang="ru-RU" dirty="0">
              <a:solidFill>
                <a:srgbClr val="00B050"/>
              </a:solidFill>
            </a:endParaRPr>
          </a:p>
          <a:p>
            <a:endParaRPr lang="ru-RU" dirty="0" smtClean="0">
              <a:solidFill>
                <a:srgbClr val="00B050"/>
              </a:solidFill>
            </a:endParaRPr>
          </a:p>
          <a:p>
            <a:endParaRPr lang="ru-RU" dirty="0">
              <a:solidFill>
                <a:srgbClr val="00B050"/>
              </a:solidFill>
            </a:endParaRPr>
          </a:p>
          <a:p>
            <a:r>
              <a:rPr lang="ru-RU" dirty="0" smtClean="0">
                <a:solidFill>
                  <a:srgbClr val="00B050"/>
                </a:solidFill>
              </a:rPr>
              <a:t>Мир</a:t>
            </a:r>
            <a:r>
              <a:rPr lang="ru-RU" dirty="0">
                <a:solidFill>
                  <a:srgbClr val="00B050"/>
                </a:solidFill>
              </a:rPr>
              <a:t>, в котором мы живем, полон всевозможных </a:t>
            </a:r>
            <a:r>
              <a:rPr lang="ru-RU" dirty="0" smtClean="0">
                <a:solidFill>
                  <a:srgbClr val="00B050"/>
                </a:solidFill>
              </a:rPr>
              <a:t>звуков...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052736"/>
            <a:ext cx="2448272" cy="164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23718"/>
            <a:ext cx="2212445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37" y="1052736"/>
            <a:ext cx="2818820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476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8064896" cy="648072"/>
          </a:xfrm>
        </p:spPr>
        <p:txBody>
          <a:bodyPr>
            <a:normAutofit fontScale="90000"/>
          </a:bodyPr>
          <a:lstStyle/>
          <a:p>
            <a:pPr marL="0" indent="0" algn="l">
              <a:buNone/>
            </a:pPr>
            <a:r>
              <a:rPr lang="ru-RU" sz="2400" b="0" u="sng" dirty="0">
                <a:solidFill>
                  <a:srgbClr val="FFC000"/>
                </a:solidFill>
                <a:effectLst/>
              </a:rPr>
              <a:t>Сама природа </a:t>
            </a:r>
            <a:r>
              <a:rPr lang="ru-RU" sz="2400" b="0" u="sng" dirty="0" smtClean="0">
                <a:solidFill>
                  <a:srgbClr val="FFC000"/>
                </a:solidFill>
                <a:effectLst/>
              </a:rPr>
              <a:t>разделила </a:t>
            </a:r>
            <a:r>
              <a:rPr lang="ru-RU" sz="2400" b="0" u="sng" dirty="0">
                <a:solidFill>
                  <a:srgbClr val="FFC000"/>
                </a:solidFill>
                <a:effectLst/>
              </a:rPr>
              <a:t>инструменты на группы</a:t>
            </a:r>
            <a:r>
              <a:rPr lang="ru-RU" sz="2400" b="0" u="sng" dirty="0">
                <a:effectLst/>
              </a:rPr>
              <a:t>. </a:t>
            </a:r>
            <a:r>
              <a:rPr lang="ru-RU" sz="2400" b="0" u="sng" dirty="0" smtClean="0">
                <a:effectLst/>
              </a:rPr>
              <a:t/>
            </a:r>
            <a:br>
              <a:rPr lang="ru-RU" sz="2400" b="0" u="sng" dirty="0" smtClean="0">
                <a:effectLst/>
              </a:rPr>
            </a:br>
            <a:endParaRPr lang="ru-RU" sz="2400" b="0" u="sng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754759"/>
            <a:ext cx="7381372" cy="5976664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Arial" pitchFamily="34" charset="0"/>
              <a:buChar char="•"/>
            </a:pPr>
            <a:r>
              <a:rPr lang="ru-RU" sz="2800" dirty="0">
                <a:solidFill>
                  <a:srgbClr val="C9A625"/>
                </a:solidFill>
              </a:rPr>
              <a:t>Ударные</a:t>
            </a:r>
            <a:r>
              <a:rPr lang="ru-RU" dirty="0">
                <a:solidFill>
                  <a:srgbClr val="C9A625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- от </a:t>
            </a:r>
            <a:r>
              <a:rPr lang="ru-RU" dirty="0" smtClean="0">
                <a:solidFill>
                  <a:srgbClr val="00B050"/>
                </a:solidFill>
              </a:rPr>
              <a:t>камня</a:t>
            </a:r>
          </a:p>
          <a:p>
            <a:pPr marL="342900" indent="-342900" algn="l">
              <a:buFont typeface="Arial" pitchFamily="34" charset="0"/>
              <a:buChar char="•"/>
            </a:pPr>
            <a:endParaRPr lang="ru-RU" dirty="0" smtClean="0">
              <a:solidFill>
                <a:srgbClr val="00B050"/>
              </a:solidFill>
            </a:endParaRPr>
          </a:p>
          <a:p>
            <a:pPr marL="342900" indent="-342900" algn="l">
              <a:buFont typeface="Arial" pitchFamily="34" charset="0"/>
              <a:buChar char="•"/>
            </a:pPr>
            <a:endParaRPr lang="ru-RU" dirty="0"/>
          </a:p>
          <a:p>
            <a:pPr marL="342900" indent="-342900" algn="l">
              <a:buFont typeface="Arial" pitchFamily="34" charset="0"/>
              <a:buChar char="•"/>
            </a:pPr>
            <a:r>
              <a:rPr lang="ru-RU" sz="2800" dirty="0" smtClean="0"/>
              <a:t> </a:t>
            </a:r>
            <a:r>
              <a:rPr lang="ru-RU" sz="2800" dirty="0" smtClean="0">
                <a:solidFill>
                  <a:srgbClr val="C9A625"/>
                </a:solidFill>
              </a:rPr>
              <a:t>Струнные</a:t>
            </a:r>
            <a:r>
              <a:rPr lang="ru-RU" sz="2800" dirty="0" smtClean="0"/>
              <a:t> </a:t>
            </a:r>
            <a:r>
              <a:rPr lang="ru-RU" dirty="0"/>
              <a:t>- </a:t>
            </a:r>
            <a:r>
              <a:rPr lang="ru-RU" dirty="0">
                <a:solidFill>
                  <a:srgbClr val="00B050"/>
                </a:solidFill>
              </a:rPr>
              <a:t>от поющей </a:t>
            </a:r>
            <a:r>
              <a:rPr lang="ru-RU" dirty="0" smtClean="0">
                <a:solidFill>
                  <a:srgbClr val="00B050"/>
                </a:solidFill>
              </a:rPr>
              <a:t>тетивы</a:t>
            </a:r>
          </a:p>
          <a:p>
            <a:pPr marL="342900" indent="-342900" algn="l">
              <a:buFont typeface="Arial" pitchFamily="34" charset="0"/>
              <a:buChar char="•"/>
            </a:pPr>
            <a:endParaRPr lang="ru-RU" dirty="0" smtClean="0"/>
          </a:p>
          <a:p>
            <a:pPr marL="342900" indent="-342900" algn="l">
              <a:buFont typeface="Arial" pitchFamily="34" charset="0"/>
              <a:buChar char="•"/>
            </a:pPr>
            <a:endParaRPr lang="ru-RU" dirty="0" smtClean="0"/>
          </a:p>
          <a:p>
            <a:pPr marL="342900" indent="-342900" algn="l">
              <a:buFont typeface="Arial" pitchFamily="34" charset="0"/>
              <a:buChar char="•"/>
            </a:pPr>
            <a:r>
              <a:rPr lang="ru-RU" sz="3000" dirty="0" smtClean="0">
                <a:solidFill>
                  <a:srgbClr val="C00000"/>
                </a:solidFill>
              </a:rPr>
              <a:t>Медные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/>
              <a:t>– </a:t>
            </a:r>
            <a:r>
              <a:rPr lang="ru-RU" dirty="0">
                <a:solidFill>
                  <a:srgbClr val="00B050"/>
                </a:solidFill>
              </a:rPr>
              <a:t>от морской </a:t>
            </a:r>
            <a:r>
              <a:rPr lang="ru-RU" dirty="0" smtClean="0">
                <a:solidFill>
                  <a:srgbClr val="00B050"/>
                </a:solidFill>
              </a:rPr>
              <a:t>раковины </a:t>
            </a:r>
          </a:p>
          <a:p>
            <a:pPr marL="342900" indent="-342900" algn="l">
              <a:buFont typeface="Arial" pitchFamily="34" charset="0"/>
              <a:buChar char="•"/>
            </a:pPr>
            <a:endParaRPr lang="ru-RU" dirty="0" smtClean="0"/>
          </a:p>
          <a:p>
            <a:pPr marL="342900" indent="-342900" algn="l">
              <a:buFont typeface="Arial" pitchFamily="34" charset="0"/>
              <a:buChar char="•"/>
            </a:pPr>
            <a:endParaRPr lang="ru-RU" dirty="0" smtClean="0"/>
          </a:p>
          <a:p>
            <a:pPr algn="l"/>
            <a:endParaRPr lang="ru-RU" dirty="0" smtClean="0"/>
          </a:p>
          <a:p>
            <a:pPr marL="342900" indent="-342900" algn="l">
              <a:buFont typeface="Arial" pitchFamily="34" charset="0"/>
              <a:buChar char="•"/>
            </a:pPr>
            <a:r>
              <a:rPr lang="ru-RU" sz="3000" dirty="0">
                <a:solidFill>
                  <a:srgbClr val="C00000"/>
                </a:solidFill>
              </a:rPr>
              <a:t>Д</a:t>
            </a:r>
            <a:r>
              <a:rPr lang="ru-RU" sz="3000" dirty="0" smtClean="0">
                <a:solidFill>
                  <a:srgbClr val="C00000"/>
                </a:solidFill>
              </a:rPr>
              <a:t>еревянные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/>
              <a:t>– </a:t>
            </a:r>
            <a:r>
              <a:rPr lang="ru-RU" dirty="0">
                <a:solidFill>
                  <a:srgbClr val="00B050"/>
                </a:solidFill>
              </a:rPr>
              <a:t>от </a:t>
            </a:r>
            <a:r>
              <a:rPr lang="ru-RU" dirty="0" smtClean="0">
                <a:solidFill>
                  <a:srgbClr val="00B050"/>
                </a:solidFill>
              </a:rPr>
              <a:t>тростинки</a:t>
            </a:r>
          </a:p>
          <a:p>
            <a:pPr algn="l"/>
            <a:r>
              <a:rPr lang="ru-RU" dirty="0">
                <a:solidFill>
                  <a:srgbClr val="00B050"/>
                </a:solidFill>
              </a:rPr>
              <a:t/>
            </a:r>
            <a:br>
              <a:rPr lang="ru-RU" dirty="0">
                <a:solidFill>
                  <a:srgbClr val="00B050"/>
                </a:solidFill>
              </a:rPr>
            </a:br>
            <a:endParaRPr lang="ru-RU" dirty="0">
              <a:solidFill>
                <a:srgbClr val="00B050"/>
              </a:solidFill>
            </a:endParaRPr>
          </a:p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620688"/>
            <a:ext cx="1709740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692" y="2060848"/>
            <a:ext cx="2322707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386" y="3098975"/>
            <a:ext cx="2640013" cy="148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386" y="4725144"/>
            <a:ext cx="2640013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817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548680"/>
            <a:ext cx="7693345" cy="1080120"/>
          </a:xfrm>
        </p:spPr>
        <p:txBody>
          <a:bodyPr>
            <a:normAutofit fontScale="90000"/>
          </a:bodyPr>
          <a:lstStyle/>
          <a:p>
            <a:r>
              <a:rPr lang="ru-RU" b="0" dirty="0">
                <a:solidFill>
                  <a:srgbClr val="C9A625"/>
                </a:solidFill>
              </a:rPr>
              <a:t> </a:t>
            </a:r>
            <a:r>
              <a:rPr lang="ru-RU" sz="2400" b="0" dirty="0">
                <a:solidFill>
                  <a:srgbClr val="00B050"/>
                </a:solidFill>
              </a:rPr>
              <a:t>Как вы считаете, какой музыкальный инструмент появился </a:t>
            </a:r>
            <a:r>
              <a:rPr lang="ru-RU" sz="2400" b="0" dirty="0" smtClean="0">
                <a:solidFill>
                  <a:srgbClr val="00B050"/>
                </a:solidFill>
              </a:rPr>
              <a:t>                          раньше </a:t>
            </a:r>
            <a:r>
              <a:rPr lang="ru-RU" sz="2400" b="0" dirty="0">
                <a:solidFill>
                  <a:srgbClr val="00B050"/>
                </a:solidFill>
              </a:rPr>
              <a:t>других и почему?</a:t>
            </a:r>
            <a:br>
              <a:rPr lang="ru-RU" sz="2400" b="0" dirty="0">
                <a:solidFill>
                  <a:srgbClr val="00B050"/>
                </a:solidFill>
              </a:rPr>
            </a:br>
            <a:endParaRPr lang="ru-RU" sz="2400" dirty="0">
              <a:solidFill>
                <a:srgbClr val="00B050"/>
              </a:solidFill>
            </a:endParaRPr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293" y="1340768"/>
            <a:ext cx="2481287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765" y="1340768"/>
            <a:ext cx="3388660" cy="5184576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rgbClr val="C00000"/>
                </a:solidFill>
              </a:rPr>
              <a:t>Раньше всех возникли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3200" dirty="0">
                <a:solidFill>
                  <a:srgbClr val="C9A625"/>
                </a:solidFill>
              </a:rPr>
              <a:t>у</a:t>
            </a:r>
            <a:r>
              <a:rPr lang="ru-RU" sz="3200" dirty="0" smtClean="0">
                <a:solidFill>
                  <a:srgbClr val="C9A625"/>
                </a:solidFill>
              </a:rPr>
              <a:t>дарные</a:t>
            </a:r>
          </a:p>
          <a:p>
            <a:pPr marL="285750" indent="-285750">
              <a:buFont typeface="Arial" pitchFamily="34" charset="0"/>
              <a:buChar char="•"/>
            </a:pPr>
            <a:endParaRPr lang="ru-RU" sz="3200" dirty="0" smtClean="0"/>
          </a:p>
          <a:p>
            <a:r>
              <a:rPr lang="ru-RU" sz="1800" dirty="0" smtClean="0">
                <a:solidFill>
                  <a:srgbClr val="C00000"/>
                </a:solidFill>
              </a:rPr>
              <a:t>Затем</a:t>
            </a:r>
          </a:p>
          <a:p>
            <a:endParaRPr lang="ru-RU" sz="18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3200" dirty="0">
                <a:solidFill>
                  <a:srgbClr val="C9A625"/>
                </a:solidFill>
              </a:rPr>
              <a:t>д</a:t>
            </a:r>
            <a:r>
              <a:rPr lang="ru-RU" sz="3200" dirty="0" smtClean="0">
                <a:solidFill>
                  <a:srgbClr val="C9A625"/>
                </a:solidFill>
              </a:rPr>
              <a:t>уховые</a:t>
            </a:r>
          </a:p>
          <a:p>
            <a:pPr marL="285750" indent="-285750">
              <a:buFont typeface="Arial" pitchFamily="34" charset="0"/>
              <a:buChar char="•"/>
            </a:pPr>
            <a:endParaRPr lang="ru-RU" sz="3200" dirty="0" smtClean="0"/>
          </a:p>
          <a:p>
            <a:r>
              <a:rPr lang="ru-RU" sz="1800" dirty="0" smtClean="0"/>
              <a:t> </a:t>
            </a:r>
            <a:r>
              <a:rPr lang="ru-RU" sz="1800" dirty="0" smtClean="0">
                <a:solidFill>
                  <a:srgbClr val="C00000"/>
                </a:solidFill>
              </a:rPr>
              <a:t>позже </a:t>
            </a:r>
            <a:r>
              <a:rPr lang="ru-RU" sz="1800" dirty="0">
                <a:solidFill>
                  <a:srgbClr val="C00000"/>
                </a:solidFill>
              </a:rPr>
              <a:t>всех </a:t>
            </a:r>
            <a:endParaRPr lang="ru-RU" sz="1800" dirty="0" smtClean="0">
              <a:solidFill>
                <a:srgbClr val="C00000"/>
              </a:solidFill>
            </a:endParaRPr>
          </a:p>
          <a:p>
            <a:endParaRPr lang="ru-RU" sz="18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3200" dirty="0" smtClean="0">
                <a:solidFill>
                  <a:srgbClr val="C9A625"/>
                </a:solidFill>
              </a:rPr>
              <a:t> струнные</a:t>
            </a:r>
            <a:endParaRPr lang="ru-RU" sz="3200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688" y="2996952"/>
            <a:ext cx="2520280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055" y="4544951"/>
            <a:ext cx="2520280" cy="1350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508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836712"/>
            <a:ext cx="4248472" cy="5112568"/>
          </a:xfrm>
        </p:spPr>
        <p:txBody>
          <a:bodyPr/>
          <a:lstStyle/>
          <a:p>
            <a:r>
              <a:rPr lang="ru-RU" sz="2400" dirty="0">
                <a:solidFill>
                  <a:srgbClr val="00B050"/>
                </a:solidFill>
                <a:effectLst/>
              </a:rPr>
              <a:t>- </a:t>
            </a:r>
            <a:r>
              <a:rPr lang="ru-RU" sz="1800" i="1" dirty="0">
                <a:solidFill>
                  <a:srgbClr val="00B050"/>
                </a:solidFill>
                <a:effectLst/>
                <a:latin typeface="+mn-lt"/>
              </a:rPr>
              <a:t>Музыканты долго думали, как быть?</a:t>
            </a:r>
            <a:br>
              <a:rPr lang="ru-RU" sz="1800" i="1" dirty="0">
                <a:solidFill>
                  <a:srgbClr val="00B050"/>
                </a:solidFill>
                <a:effectLst/>
                <a:latin typeface="+mn-lt"/>
              </a:rPr>
            </a:br>
            <a:r>
              <a:rPr lang="ru-RU" sz="1800" i="1" dirty="0">
                <a:solidFill>
                  <a:srgbClr val="00B050"/>
                </a:solidFill>
                <a:effectLst/>
                <a:latin typeface="+mn-lt"/>
              </a:rPr>
              <a:t>И решили их по группам разделить,</a:t>
            </a:r>
            <a:br>
              <a:rPr lang="ru-RU" sz="1800" i="1" dirty="0">
                <a:solidFill>
                  <a:srgbClr val="00B050"/>
                </a:solidFill>
                <a:effectLst/>
                <a:latin typeface="+mn-lt"/>
              </a:rPr>
            </a:br>
            <a:r>
              <a:rPr lang="ru-RU" sz="1800" i="1" dirty="0">
                <a:solidFill>
                  <a:srgbClr val="00B050"/>
                </a:solidFill>
                <a:effectLst/>
                <a:latin typeface="+mn-lt"/>
              </a:rPr>
              <a:t>Чтоб не путали в оркестре никогда</a:t>
            </a:r>
            <a:br>
              <a:rPr lang="ru-RU" sz="1800" i="1" dirty="0">
                <a:solidFill>
                  <a:srgbClr val="00B050"/>
                </a:solidFill>
                <a:effectLst/>
                <a:latin typeface="+mn-lt"/>
              </a:rPr>
            </a:br>
            <a:r>
              <a:rPr lang="ru-RU" sz="1800" i="1" dirty="0">
                <a:solidFill>
                  <a:srgbClr val="00B050"/>
                </a:solidFill>
                <a:effectLst/>
                <a:latin typeface="+mn-lt"/>
              </a:rPr>
              <a:t>Инструментов этих чудо-голоса!</a:t>
            </a:r>
            <a:r>
              <a:rPr lang="ru-RU" sz="1800" i="1" dirty="0">
                <a:solidFill>
                  <a:srgbClr val="C9A625"/>
                </a:solidFill>
                <a:effectLst/>
                <a:latin typeface="+mn-lt"/>
              </a:rPr>
              <a:t/>
            </a:r>
            <a:br>
              <a:rPr lang="ru-RU" sz="1800" i="1" dirty="0">
                <a:solidFill>
                  <a:srgbClr val="C9A625"/>
                </a:solidFill>
                <a:effectLst/>
                <a:latin typeface="+mn-lt"/>
              </a:rPr>
            </a:br>
            <a:endParaRPr lang="ru-RU" sz="1800" i="1" dirty="0">
              <a:solidFill>
                <a:srgbClr val="C9A625"/>
              </a:solidFill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15616" y="188640"/>
            <a:ext cx="6840760" cy="864095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B050"/>
                </a:solidFill>
              </a:rPr>
              <a:t>Ребята, на какие группы можно разделить все музыкальные инструменты?</a:t>
            </a:r>
          </a:p>
          <a:p>
            <a:endParaRPr lang="ru-RU" sz="2400" dirty="0">
              <a:solidFill>
                <a:srgbClr val="00B05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24744"/>
            <a:ext cx="3275856" cy="481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716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620689"/>
            <a:ext cx="7175351" cy="936104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200" dirty="0" smtClean="0">
                <a:solidFill>
                  <a:srgbClr val="C9A625"/>
                </a:solidFill>
              </a:rPr>
              <a:t>Возьми карточку и заполни таблицу</a:t>
            </a:r>
            <a:endParaRPr lang="ru-RU" sz="3200" dirty="0">
              <a:solidFill>
                <a:srgbClr val="C9A625"/>
              </a:solidFill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 flipH="1">
            <a:off x="6804247" y="5877271"/>
            <a:ext cx="72009" cy="57393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endParaRPr lang="ru-RU" sz="2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8169909"/>
              </p:ext>
            </p:extLst>
          </p:nvPr>
        </p:nvGraphicFramePr>
        <p:xfrm>
          <a:off x="899592" y="1772816"/>
          <a:ext cx="7461450" cy="23042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92290"/>
                <a:gridCol w="1492290"/>
                <a:gridCol w="1492290"/>
                <a:gridCol w="1492290"/>
                <a:gridCol w="1492290"/>
              </a:tblGrid>
              <a:tr h="2304256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ru-RU" sz="1800" dirty="0">
                          <a:solidFill>
                            <a:srgbClr val="00B050"/>
                          </a:solidFill>
                          <a:effectLst/>
                        </a:rPr>
                        <a:t>Ударные</a:t>
                      </a:r>
                      <a:endParaRPr lang="ru-RU" sz="18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ru-RU" sz="1800" dirty="0">
                          <a:solidFill>
                            <a:srgbClr val="00B050"/>
                          </a:solidFill>
                          <a:effectLst/>
                        </a:rPr>
                        <a:t>Медные духовые</a:t>
                      </a:r>
                      <a:endParaRPr lang="ru-RU" sz="18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ru-RU" sz="1800" dirty="0">
                          <a:solidFill>
                            <a:srgbClr val="00B050"/>
                          </a:solidFill>
                          <a:effectLst/>
                        </a:rPr>
                        <a:t>Деревянные духовые</a:t>
                      </a:r>
                      <a:endParaRPr lang="ru-RU" sz="18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ru-RU" sz="1800" dirty="0">
                          <a:solidFill>
                            <a:srgbClr val="00B050"/>
                          </a:solidFill>
                          <a:effectLst/>
                        </a:rPr>
                        <a:t>Струнно-смычковые</a:t>
                      </a:r>
                      <a:endParaRPr lang="ru-RU" sz="18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ru-RU" sz="1800" dirty="0">
                          <a:solidFill>
                            <a:srgbClr val="00B050"/>
                          </a:solidFill>
                          <a:effectLst/>
                        </a:rPr>
                        <a:t>Струнно-щипковые</a:t>
                      </a:r>
                      <a:endParaRPr lang="ru-RU" sz="18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6675" marR="66675" marT="66675" marB="6667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568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475636"/>
            <a:ext cx="3312368" cy="208823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</a:rPr>
              <a:t>Послушай и запиши в таблицу: </a:t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1800" b="0" dirty="0" smtClean="0">
                <a:solidFill>
                  <a:srgbClr val="C00000"/>
                </a:solidFill>
                <a:effectLst/>
              </a:rPr>
              <a:t>Какие </a:t>
            </a:r>
            <a:r>
              <a:rPr lang="ru-RU" sz="1800" b="0" dirty="0">
                <a:solidFill>
                  <a:srgbClr val="C00000"/>
                </a:solidFill>
                <a:effectLst/>
              </a:rPr>
              <a:t>музыкальные инструменты можно отнести к группе </a:t>
            </a:r>
            <a:r>
              <a:rPr lang="ru-RU" sz="2400" b="0" dirty="0" smtClean="0">
                <a:solidFill>
                  <a:srgbClr val="00B050"/>
                </a:solidFill>
                <a:effectLst/>
              </a:rPr>
              <a:t>«ударные» </a:t>
            </a:r>
            <a:r>
              <a:rPr lang="ru-RU" sz="2400" b="0" dirty="0" smtClean="0">
                <a:solidFill>
                  <a:srgbClr val="C00000"/>
                </a:solidFill>
                <a:effectLst/>
              </a:rPr>
              <a:t>?</a:t>
            </a:r>
            <a:r>
              <a:rPr lang="ru-RU" sz="1800" b="0" dirty="0">
                <a:solidFill>
                  <a:srgbClr val="C9A625"/>
                </a:solidFill>
                <a:effectLst/>
              </a:rPr>
              <a:t/>
            </a:r>
            <a:br>
              <a:rPr lang="ru-RU" sz="1800" b="0" dirty="0">
                <a:solidFill>
                  <a:srgbClr val="C9A625"/>
                </a:solidFill>
                <a:effectLst/>
              </a:rPr>
            </a:br>
            <a:r>
              <a:rPr lang="ru-RU" sz="1800" b="0" dirty="0">
                <a:solidFill>
                  <a:srgbClr val="C9A625"/>
                </a:solidFill>
                <a:effectLst/>
              </a:rPr>
              <a:t> </a:t>
            </a:r>
            <a:endParaRPr lang="ru-RU" sz="1800" dirty="0">
              <a:solidFill>
                <a:srgbClr val="FFC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548518"/>
            <a:ext cx="4383753" cy="3544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9552" y="3356992"/>
            <a:ext cx="17281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B050"/>
                </a:solidFill>
              </a:rPr>
              <a:t>То, что производит звук с помощью удара, мы можем назвать ударным инструментом.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8558728" y="685800"/>
            <a:ext cx="45719" cy="51095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160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40668"/>
            <a:ext cx="5400600" cy="108012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C9A625"/>
                </a:solidFill>
                <a:effectLst/>
              </a:rPr>
              <a:t>           Следующая </a:t>
            </a:r>
            <a:r>
              <a:rPr lang="ru-RU" sz="2800" dirty="0">
                <a:solidFill>
                  <a:srgbClr val="C9A625"/>
                </a:solidFill>
                <a:effectLst/>
              </a:rPr>
              <a:t>группа </a:t>
            </a:r>
            <a:r>
              <a:rPr lang="ru-RU" sz="2800" dirty="0" smtClean="0">
                <a:solidFill>
                  <a:srgbClr val="C9A625"/>
                </a:solidFill>
                <a:effectLst/>
              </a:rPr>
              <a:t>– </a:t>
            </a:r>
            <a:endParaRPr lang="ru-RU" sz="2800" dirty="0">
              <a:solidFill>
                <a:srgbClr val="C9A625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143000" y="3140968"/>
            <a:ext cx="1700808" cy="10652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152898"/>
            <a:ext cx="6408712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03848" y="3573016"/>
            <a:ext cx="23762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  <a:ea typeface="+mj-ea"/>
                <a:cs typeface="+mj-cs"/>
              </a:rPr>
              <a:t>в чем отличие?</a:t>
            </a:r>
            <a:br>
              <a:rPr lang="ru-RU" sz="2400" b="1" dirty="0">
                <a:solidFill>
                  <a:srgbClr val="00B050"/>
                </a:solidFill>
                <a:ea typeface="+mj-ea"/>
                <a:cs typeface="+mj-cs"/>
              </a:rPr>
            </a:b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83374" y="2170022"/>
            <a:ext cx="18089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buClr>
                <a:srgbClr val="F14124">
                  <a:lumMod val="75000"/>
                </a:srgbClr>
              </a:buClr>
              <a:buSzPct val="128000"/>
            </a:pPr>
            <a:r>
              <a:rPr lang="ru-RU" sz="2400" b="1" dirty="0">
                <a:solidFill>
                  <a:srgbClr val="00B050"/>
                </a:solidFill>
                <a:ea typeface="+mj-ea"/>
                <a:cs typeface="+mj-cs"/>
              </a:rPr>
              <a:t>делится на </a:t>
            </a:r>
            <a:endParaRPr lang="ru-RU" sz="2400" b="1" dirty="0">
              <a:solidFill>
                <a:srgbClr val="00B050"/>
              </a:solidFill>
              <a:effectLst>
                <a:reflection blurRad="6350" stA="55000" endA="300" endPos="45500" dir="5400000" sy="-100000" algn="bl" rotWithShape="0"/>
              </a:effectLst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2757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976</TotalTime>
  <Words>410</Words>
  <Application>Microsoft Office PowerPoint</Application>
  <PresentationFormat>Экран (4:3)</PresentationFormat>
  <Paragraphs>114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NewsPrint</vt:lpstr>
      <vt:lpstr>Урок музыки в 3 классе</vt:lpstr>
      <vt:lpstr>Презентация PowerPoint</vt:lpstr>
      <vt:lpstr>Эти звуки слышал еще древний человек. Он даже научился воспроизводить их, чтобы приманивать птиц и животных. Но звуки сами по себе – еще не музыка. Первые инструменты появились еще за 13 тыс. лет до нашей эры.  Как вы считаете, какой музыкальный инструмент появился раньше других и почему? </vt:lpstr>
      <vt:lpstr>Сама природа разделила инструменты на группы.  </vt:lpstr>
      <vt:lpstr> Как вы считаете, какой музыкальный инструмент появился                           раньше других и почему? </vt:lpstr>
      <vt:lpstr>- Музыканты долго думали, как быть? И решили их по группам разделить, Чтоб не путали в оркестре никогда Инструментов этих чудо-голоса! </vt:lpstr>
      <vt:lpstr>Возьми карточку и заполни таблицу</vt:lpstr>
      <vt:lpstr>Послушай и запиши в таблицу:  Какие музыкальные инструменты можно отнести к группе «ударные» ?  </vt:lpstr>
      <vt:lpstr>           Следующая группа – </vt:lpstr>
      <vt:lpstr>Послушай и запиши в таблицу: «Деревянные духовые»</vt:lpstr>
      <vt:lpstr>Послушай  и запиши в таблицу:        «МЕДНЫЕ ДУХОВЫЕ»</vt:lpstr>
      <vt:lpstr>Послушай и запиши в таблицу:   звучание каких инструментов мы слышим и видим?</vt:lpstr>
      <vt:lpstr>Рассмотри и запиши  следующую группу инструментов:</vt:lpstr>
      <vt:lpstr>ПОСЛУШАЙ и проанализируй методом  «цвет-звук» :</vt:lpstr>
      <vt:lpstr>Найди соответствие</vt:lpstr>
      <vt:lpstr>   Послушай ,  разучи, прохлопай</vt:lpstr>
      <vt:lpstr>СПАСИБО за внимание!</vt:lpstr>
    </vt:vector>
  </TitlesOfParts>
  <Company>school590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КозловаЕ</dc:creator>
  <cp:lastModifiedBy>user</cp:lastModifiedBy>
  <cp:revision>128</cp:revision>
  <dcterms:created xsi:type="dcterms:W3CDTF">2008-10-02T13:31:57Z</dcterms:created>
  <dcterms:modified xsi:type="dcterms:W3CDTF">2021-04-08T17:06:34Z</dcterms:modified>
</cp:coreProperties>
</file>