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7" r:id="rId1"/>
  </p:sldMasterIdLst>
  <p:notesMasterIdLst>
    <p:notesMasterId r:id="rId18"/>
  </p:notesMasterIdLst>
  <p:sldIdLst>
    <p:sldId id="256" r:id="rId2"/>
    <p:sldId id="260" r:id="rId3"/>
    <p:sldId id="261" r:id="rId4"/>
    <p:sldId id="257" r:id="rId5"/>
    <p:sldId id="271" r:id="rId6"/>
    <p:sldId id="263" r:id="rId7"/>
    <p:sldId id="270" r:id="rId8"/>
    <p:sldId id="258" r:id="rId9"/>
    <p:sldId id="265" r:id="rId10"/>
    <p:sldId id="267" r:id="rId11"/>
    <p:sldId id="264" r:id="rId12"/>
    <p:sldId id="272" r:id="rId13"/>
    <p:sldId id="268" r:id="rId14"/>
    <p:sldId id="269" r:id="rId15"/>
    <p:sldId id="273" r:id="rId16"/>
    <p:sldId id="27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762A4-9A77-41D2-B09A-8456A09C09E1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7064A-3935-4ED1-955A-9B8931116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541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27064A-3935-4ED1-955A-9B8931116C7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29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62EFBD-C4D5-42A8-8D71-87D7A03C9F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B141BE-0EA7-449C-B39C-598109E57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6BAD5E-826D-448E-9A8A-487AE1B95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188A7B-8EB9-489B-937B-63F191D1C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E05AFB-8086-4605-A288-7913699D4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778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BF43F7-1A75-46F2-9D55-1D84D8218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EEC3E83-E163-415C-9FD2-3685081F6B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86F993-9F40-4083-8578-F51E51D1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B9AB0F-CF7B-4D65-B947-3E78712D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26CB48-D00A-4E81-AAE7-5B6557F9D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250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7A35237-E37A-4EC8-9ACA-94748369A8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831791A-E8EB-44DC-871F-E1B312C97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BF5EA3-F848-400D-A805-74DB2E8CB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1712DE-E445-4B70-B7BA-0C66703E4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447B23-9F94-4E9F-8957-BD68D7F22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478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89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4AA829-6415-43E0-9BF0-74B3473E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1266AD-7E22-4295-8176-C42AC362A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8A463F-93F9-4DB8-92D5-273635E61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83BA84-5948-47E1-9B79-AE5D77BA9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118079-3E31-4F70-998A-4977BB012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0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D1369-2245-48B3-BAEA-14DEF7072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804465-0AAB-4D49-8543-9805AFE28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A699FF-7B28-4095-91D4-922B8F881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F1AE90-C1B4-486A-830B-DBB5DE52E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B44F15-E888-4CC1-AB29-213D85D21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564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57BE5-1EF9-4BB3-BF2C-670CD6598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E43702-B1AB-4DB0-867A-139A6DF6ED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13CF1F-07D6-4530-B132-6A09F0ACF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05792B-6C3D-4AAC-8490-089A9E5B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F5676F-3D4A-4746-9067-9C487B3B3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40ABF7-8EFE-4C0E-B582-F8321B7A4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135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1545C-CC9A-41CD-AF20-F7EB8634E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46816B-CCC1-4738-8C75-192FAC8209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56CE92-17D0-4EFA-88DF-4856AF2A78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4C9BB66-D161-4665-BBD1-3644AED60F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3F92098-AB3D-4D22-B3DD-730368E744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B358F4B-A1FB-4A06-A1ED-44470039B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D7D183B-B3D9-4955-A9B1-B623E0D19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53BA66E-5E05-403B-AC6A-936B1C91E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240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26B3AD-F5CB-461C-AC1E-8394BAC77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ECCE512-2939-4D96-A6B3-5A16CADCB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08118BC-623D-474E-8B50-717513CED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ECF4787-0BF6-4ECD-A0E1-0E89B4858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909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57AB12-2411-4B6E-9EEB-AB68FE2B9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73DDC53-9715-435C-BFC7-3CF19B815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0761BB0-6EDA-4D44-8A4B-5E4E35493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0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CED5C1-7B97-4334-A1EA-C267B7CD5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523D80-7967-4F85-B967-46706DAB5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74C426-EBEF-422F-AF02-19CC3EDE7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92F498-F2E8-4365-BE38-9C3365A78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42D4C6-03F1-4F1B-A7FE-F1E0EDD81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912453-BDD1-4538-9BF5-3A2E83455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633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D67A1B-1E74-416F-961F-B4DA8BA4A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E0514C0-707C-4EE3-8C0B-2CD1351219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31DA86A-E38A-4FFA-A720-6C5D30AE5F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85949D-7868-4FD4-913C-F022CCD06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3866E2F-E84E-4188-9E25-88EC2D43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36F26BA-EDAB-4B54-B08A-EAB461282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39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FB97C5-D971-4BAD-90DB-53E437C91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954F15-68D2-4236-9346-91FC3BF5F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EBBF2E-682E-4735-B721-5A8DCF6FB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8CB71-0774-4D96-8E12-19A719AC6800}" type="datetimeFigureOut">
              <a:rPr lang="ru-RU" smtClean="0"/>
              <a:t>12.11.2021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D5D9E5-05EA-432C-BF7E-DF978CA159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3E4433-5FBF-41A0-863C-9DF0AD881D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6AB18-597D-47A0-A4B4-44342D38D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83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7FC30A-5B3E-40BE-8C5E-3B80F8153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707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F098D0-307A-4236-B09E-D29142E7BF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6948" y="723199"/>
            <a:ext cx="9785023" cy="1831465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Развиваем память, внимание и повышаем скорость чтения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926D9E-2A94-4A4A-9268-314669A264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182" y="2639505"/>
            <a:ext cx="10558020" cy="2520492"/>
          </a:xfrm>
          <a:ln>
            <a:noFill/>
          </a:ln>
        </p:spPr>
        <p:txBody>
          <a:bodyPr>
            <a:prstTxWarp prst="textDeflateBottom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cap="none" dirty="0">
                <a:ln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таблицами Шульте</a:t>
            </a:r>
          </a:p>
        </p:txBody>
      </p:sp>
    </p:spTree>
    <p:extLst>
      <p:ext uri="{BB962C8B-B14F-4D97-AF65-F5344CB8AC3E}">
        <p14:creationId xmlns:p14="http://schemas.microsoft.com/office/powerpoint/2010/main" val="1898476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510FD17C-BD13-483F-8014-6FCB52CDE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E68B79D-665B-407B-BD8A-E602A8450D20}"/>
              </a:ext>
            </a:extLst>
          </p:cNvPr>
          <p:cNvSpPr/>
          <p:nvPr/>
        </p:nvSpPr>
        <p:spPr>
          <a:xfrm>
            <a:off x="1765218" y="4227401"/>
            <a:ext cx="86615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 с таблицей 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Шультe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развивает параллельное внимание. </a:t>
            </a:r>
          </a:p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отыскать цифры, главное – при взгляде в центр таблицы Шульте видеть одновременно с центральной цифрой верхние, а так же нижние левую и правую цифры.</a:t>
            </a:r>
            <a:endParaRPr lang="ru-RU" sz="24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6BEEF9-2F19-4232-B69A-4A1B775EB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546" y="691606"/>
            <a:ext cx="8661562" cy="339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39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6EC70F-28A1-452A-95D5-4A75F60FB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72B890-F41E-4713-B52C-894F8C849D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58" y="835607"/>
            <a:ext cx="4777552" cy="519754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D2BE74-7442-44B0-A12A-152AB733B41E}"/>
              </a:ext>
            </a:extLst>
          </p:cNvPr>
          <p:cNvSpPr/>
          <p:nvPr/>
        </p:nvSpPr>
        <p:spPr>
          <a:xfrm>
            <a:off x="6231116" y="1288094"/>
            <a:ext cx="539213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Для детей среднего и старшего звена предлагается квадрат 7 х 7, а задание формулируется следующим образом: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Назови и покажи все красные цифры.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</a:rPr>
              <a:t>Назови и покажи все чёрные цифры. </a:t>
            </a:r>
          </a:p>
          <a:p>
            <a:r>
              <a:rPr lang="ru-RU" sz="2600" i="1" dirty="0">
                <a:latin typeface="Times New Roman" panose="02020603050405020304" pitchFamily="18" charset="0"/>
                <a:ea typeface="Calibri" panose="020F0502020204030204" pitchFamily="34" charset="0"/>
              </a:rPr>
              <a:t>Показывая красные, используй прямой счёт. Показывая чёрные, используй обратный счёт.</a:t>
            </a:r>
            <a:br>
              <a:rPr lang="ru-RU" sz="2600" i="1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600" i="1" dirty="0"/>
          </a:p>
        </p:txBody>
      </p:sp>
    </p:spTree>
    <p:extLst>
      <p:ext uri="{BB962C8B-B14F-4D97-AF65-F5344CB8AC3E}">
        <p14:creationId xmlns:p14="http://schemas.microsoft.com/office/powerpoint/2010/main" val="4075838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20D43CC3-8EF3-4DFC-A3C9-04A36EB87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F002D9-8D8B-4C0D-ADE7-AB3A2380A897}"/>
              </a:ext>
            </a:extLst>
          </p:cNvPr>
          <p:cNvSpPr/>
          <p:nvPr/>
        </p:nvSpPr>
        <p:spPr>
          <a:xfrm>
            <a:off x="6749591" y="697584"/>
            <a:ext cx="4845377" cy="4837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Еще одним вариантом усложненного выполнения таблицы Шульте будет поиск цифр с использованием одновременно левой и правой руки. </a:t>
            </a:r>
          </a:p>
          <a:p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Требуется таблица с цифрами двух разных цветов. При этом счет идет также последовательно, но цифры попеременно указываются то левой рукой (один цвет), то правой рукой (другой цвет). </a:t>
            </a:r>
          </a:p>
          <a:p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При этом тренируется также межполушарное взаимодействие.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BFDBA2-0369-44E6-9BA8-679AF8DD4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682" y="487838"/>
            <a:ext cx="5439009" cy="567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F6CC7986-03AE-4FF9-8B87-17A26A8AB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39AAF5-928A-4A83-811A-AE4072DCD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311" y="363386"/>
            <a:ext cx="7635712" cy="613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692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0F3BE0AA-1E84-4603-A9C8-189F3891F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228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E20784FB-29D7-4BDE-A803-02B5DEA678C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82425" y="754144"/>
            <a:ext cx="10331777" cy="534185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 младших школьников регулярные тренировки на таблицах помогают быстрее   и   прочнее   усваивать   новый   материал;  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  критически оценивать   полученные знания;  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эффективнее запоминать   информацию;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концентрировать внимание на конкретном действии.</a:t>
            </a:r>
          </a:p>
          <a:p>
            <a:pPr marL="45720" indent="0">
              <a:buNone/>
            </a:pPr>
            <a:endParaRPr lang="ru-RU" sz="32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841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C1D8762-4BB4-4E30-A541-236C0CC10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E8FCEE9-A276-45EA-8300-11A9ADF1F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664" y="1125243"/>
            <a:ext cx="10152669" cy="3528145"/>
          </a:xfrm>
        </p:spPr>
        <p:txBody>
          <a:bodyPr>
            <a:prstTxWarp prst="textDeflateBottom">
              <a:avLst/>
            </a:prstTxWarp>
          </a:bodyPr>
          <a:lstStyle/>
          <a:p>
            <a:r>
              <a:rPr lang="ru-RU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7030A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14316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C1D8762-4BB4-4E30-A541-236C0CC10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FEE1FDE-4B55-47E6-BDEE-A9E55B0DF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6E505B-709A-44F9-8718-AB64E6A52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Наумова «Развиваем внимание и повышаем скорость чтения. Работа с таблицами Шульте»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Тихомирова Л.Ф. Развитие интеллектуальных способностей школьника. – Ярославль: АКАДЕМИЯ РАЗВИТИЯ, 1996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317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B7BD934C-7D9F-42B9-9A21-A56C83401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1F7EF-F0FF-4D21-9FDD-017AE604A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675" y="518473"/>
            <a:ext cx="10218023" cy="810706"/>
          </a:xfrm>
        </p:spPr>
        <p:txBody>
          <a:bodyPr>
            <a:noAutofit/>
          </a:bodyPr>
          <a:lstStyle/>
          <a:p>
            <a:r>
              <a:rPr lang="ru-RU" sz="26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«Читать и не понимать — то же, что совсем не читать».           </a:t>
            </a:r>
            <a:br>
              <a:rPr lang="ru-RU" sz="26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Ян Коменский</a:t>
            </a:r>
            <a:r>
              <a:rPr lang="ru-RU" sz="30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7102BE-5EE9-44A5-A129-94023332D86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48665" y="1329179"/>
            <a:ext cx="10218023" cy="50810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это, прежде всего, процесс понимания прочитанного. Но понимание во многом зависит и от скорости чтения. Оптимальной считается скорость чтения соответствующая темпу разговорной речи, т. е. примерно 130-150 слов в минуту.</a:t>
            </a:r>
            <a:r>
              <a:rPr lang="ru-RU" sz="24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Почему некоторые дети достигают этих параметров достаточно быстро, а некоторым не удаётся добиться такого результата и к концу 4 класса? Причины могут быть разные.  Одна из причин, на которой мы остановимся это недостаточный угол зрения.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0149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395AFBD-F821-4864-9318-458508337715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0DD60-3D9B-4DA7-8149-899820C61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помощь приходят упражнения по таблицам Шульте.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D74CC7-F2BA-4829-A8EF-A5F41820DB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83" y="1801289"/>
            <a:ext cx="2579998" cy="31641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A57DC8-8032-4CB6-8CEB-F6A44ACE0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564" y="1958944"/>
            <a:ext cx="3163085" cy="421744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7152C7A-8895-4B3B-B3FC-9C8E580191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513" y="1958944"/>
            <a:ext cx="3705738" cy="325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44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7F0FB17-2AC3-4ACD-9C19-B4A930D3F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A1B2DC-0D86-4691-ABCC-C220E81DEA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3932238" cy="1600200"/>
          </a:xfrm>
        </p:spPr>
        <p:txBody>
          <a:bodyPr>
            <a:noAutofit/>
          </a:bodyPr>
          <a:lstStyle/>
          <a:p>
            <a:b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F47681-AE89-446E-946E-362B5E282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019" y="800912"/>
            <a:ext cx="3168926" cy="416741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036B108-15FC-4CC9-A565-392E097A1BC4}"/>
              </a:ext>
            </a:extLst>
          </p:cNvPr>
          <p:cNvSpPr/>
          <p:nvPr/>
        </p:nvSpPr>
        <p:spPr>
          <a:xfrm>
            <a:off x="1310325" y="800912"/>
            <a:ext cx="611447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     В середине прошлого столетия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немецкий психотерапевт 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Вальтер Шульте</a:t>
            </a:r>
            <a:r>
              <a:rPr lang="ru-RU" sz="2400" dirty="0">
                <a:latin typeface="Times New Roman, serif"/>
              </a:rPr>
              <a:t>  </a:t>
            </a:r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занимался серьезным изучением свойств человеческого внимания.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     Одним из методов диагностики был листочек, с сеткой 5 Х 5, в которой размещались  числа от 1 до 25.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    Подозревал ли тогда автор, насколько полезную штуку он изобрел?</a:t>
            </a:r>
            <a:endParaRPr lang="ru-RU" sz="2400" dirty="0">
              <a:solidFill>
                <a:srgbClr val="000000"/>
              </a:solidFill>
              <a:latin typeface="Open Sans"/>
            </a:endParaRPr>
          </a:p>
          <a:p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 эта технология используется для: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Развития памяти и внимания;</a:t>
            </a:r>
            <a:endParaRPr lang="ru-RU" sz="2400" dirty="0">
              <a:solidFill>
                <a:srgbClr val="000000"/>
              </a:solidFill>
              <a:latin typeface="Open Sans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Обучения навыкам скорочтения;</a:t>
            </a:r>
            <a:endParaRPr lang="ru-RU" sz="2400" dirty="0">
              <a:solidFill>
                <a:srgbClr val="000000"/>
              </a:solidFill>
              <a:latin typeface="Open Sans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, serif"/>
              </a:rPr>
              <a:t>Повышения общей продуктивности сознания.</a:t>
            </a:r>
            <a:endParaRPr lang="ru-RU" sz="2400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D311857-DEAC-4581-B0CB-672743644DA2}"/>
              </a:ext>
            </a:extLst>
          </p:cNvPr>
          <p:cNvSpPr/>
          <p:nvPr/>
        </p:nvSpPr>
        <p:spPr>
          <a:xfrm>
            <a:off x="7560334" y="5046517"/>
            <a:ext cx="3076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Вальтер Шульте</a:t>
            </a:r>
            <a:r>
              <a:rPr lang="ru-RU" sz="2800" dirty="0">
                <a:solidFill>
                  <a:srgbClr val="002060"/>
                </a:solidFill>
                <a:latin typeface="Times New Roman, serif"/>
              </a:rPr>
              <a:t> 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50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7DC5318-39F1-4019-BAF0-0904F6EA5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FF92A15-DA54-499D-A916-A969F489805C}"/>
              </a:ext>
            </a:extLst>
          </p:cNvPr>
          <p:cNvSpPr/>
          <p:nvPr/>
        </p:nvSpPr>
        <p:spPr>
          <a:xfrm>
            <a:off x="999241" y="672282"/>
            <a:ext cx="1033177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Методика направлена на тренировку и расширение периферического зрения. </a:t>
            </a:r>
          </a:p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Это имеет ключевое значение для скорости чтения, так как позволяет сократить время, затрачиваемое на поиск определённых информационных частей текста. </a:t>
            </a:r>
          </a:p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То есть таблицы не только выполняют диагностическую функцию, но и служат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тренажёром скорочтения.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77521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0CDA022-F00C-4CE1-885C-28261BA6B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1FEE4E-8D9D-4568-8A2B-F457D6EA9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0326" y="1753386"/>
            <a:ext cx="9783608" cy="1098693"/>
          </a:xfrm>
        </p:spPr>
        <p:txBody>
          <a:bodyPr>
            <a:noAutofit/>
          </a:bodyPr>
          <a:lstStyle/>
          <a:p>
            <a:r>
              <a:rPr lang="ru-RU" sz="2200" b="1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правило </a:t>
            </a:r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таблица должна находиться на расстоянии 30-35 см от глаз ребенка, как при чтении книги.  Далее дошкольник или младший школьник должен сфокусировать свой взгляд в центре карточки – отводить глаза в стороны запрещается, так не будет достигнут желаемый эффект. Дальнейшая работа проводится так:</a:t>
            </a:r>
            <a:br>
              <a:rPr lang="ru-RU" sz="20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1562BF-4C94-47E6-8036-77CA2FF581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10326" y="3055306"/>
            <a:ext cx="10237509" cy="2851137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200" b="1" dirty="0">
                <a:solidFill>
                  <a:srgbClr val="7030A0"/>
                </a:solidFill>
              </a:rPr>
              <a:t>. </a:t>
            </a:r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держит таблицу, смотрит на нее в течение 10 секунд, после чего должен перевернуть ее лицевой стороной вниз.</a:t>
            </a:r>
          </a:p>
          <a:p>
            <a:pPr marL="0" indent="0" fontAlgn="base">
              <a:buNone/>
            </a:pPr>
            <a:r>
              <a:rPr lang="ru-RU" sz="22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 должен сосредоточиться на просмотренном материале.</a:t>
            </a:r>
          </a:p>
          <a:p>
            <a:pPr marL="0" indent="0" fontAlgn="base">
              <a:buNone/>
            </a:pPr>
            <a:r>
              <a:rPr lang="ru-RU" sz="22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таблицу следует перевернуть обратно и карандашом соединить цифры от 1 до 25 по порядку, не раздумывая долго над своими действиями.</a:t>
            </a:r>
          </a:p>
          <a:p>
            <a:pPr marL="0" indent="0" fontAlgn="base">
              <a:buNone/>
            </a:pPr>
            <a:r>
              <a:rPr lang="ru-RU" sz="22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Каждую цифру нужно назвать вслух.</a:t>
            </a:r>
          </a:p>
          <a:p>
            <a:pPr marL="0" indent="0" fontAlgn="base">
              <a:buNone/>
            </a:pPr>
            <a:r>
              <a:rPr lang="ru-RU" sz="22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можно повторить несколько раз, используя новые карточки.</a:t>
            </a:r>
          </a:p>
          <a:p>
            <a:pPr marL="0" indent="0" fontAlgn="base">
              <a:buNone/>
            </a:pP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5303E7F-BDA7-442B-A37B-6B21A578DCC1}"/>
              </a:ext>
            </a:extLst>
          </p:cNvPr>
          <p:cNvSpPr txBox="1">
            <a:spLocks/>
          </p:cNvSpPr>
          <p:nvPr/>
        </p:nvSpPr>
        <p:spPr>
          <a:xfrm>
            <a:off x="1084082" y="407945"/>
            <a:ext cx="10133815" cy="860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правильно пользоваться таблицами Шульте.</a:t>
            </a:r>
          </a:p>
        </p:txBody>
      </p:sp>
    </p:spTree>
    <p:extLst>
      <p:ext uri="{BB962C8B-B14F-4D97-AF65-F5344CB8AC3E}">
        <p14:creationId xmlns:p14="http://schemas.microsoft.com/office/powerpoint/2010/main" val="736683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AFED8B14-95FC-4A22-B350-49FB0E460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262B31B-E535-4424-A569-942A2D6E58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97204" y="603315"/>
            <a:ext cx="10039121" cy="961534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Шульте хорошо подходит для тренинга, как взрослых, так и детей. Таблицы делятся на три уровня сложности: облегченный, основной и вариант для продвинутых.</a:t>
            </a:r>
            <a:b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5">
            <a:extLst>
              <a:ext uri="{FF2B5EF4-FFF2-40B4-BE49-F238E27FC236}">
                <a16:creationId xmlns:a16="http://schemas.microsoft.com/office/drawing/2014/main" id="{E2FE2C3E-F4AE-4DEB-97A9-52F689AF1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88" y="1968778"/>
            <a:ext cx="3344411" cy="39983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28C1A5-1421-48DC-AC41-05F9CC352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7347" y="1708938"/>
            <a:ext cx="3786704" cy="43619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C1B2A7-7BAB-468F-A1BE-2095BFD2DE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2199" y="1792681"/>
            <a:ext cx="3629025" cy="419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87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37B1697C-E166-485E-9ED7-1846AA5FB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49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81692B-FCFE-4B5C-B19B-45FBD2AE5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225" y="1184400"/>
            <a:ext cx="4777820" cy="46447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4EE123C-9C1B-410F-BF67-0101D1AE3C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100" y="524754"/>
            <a:ext cx="3949830" cy="43968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32B1A4-487A-4715-B0EC-845656AD41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1646314"/>
            <a:ext cx="4551575" cy="426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37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8495EFC9-38E8-400C-83FB-1116A6BE4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3FBEB1-0BDE-4349-A0E2-77EF90949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73" y="787534"/>
            <a:ext cx="5303804" cy="566275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76E5D4A-7121-4CE4-9667-D4491D4822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021" y="736189"/>
            <a:ext cx="5200108" cy="571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778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451</Words>
  <Application>Microsoft Office PowerPoint</Application>
  <PresentationFormat>Широкоэкранный</PresentationFormat>
  <Paragraphs>45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Open Sans</vt:lpstr>
      <vt:lpstr>Times New Roman</vt:lpstr>
      <vt:lpstr>Times New Roman, serif</vt:lpstr>
      <vt:lpstr>Тема Office</vt:lpstr>
      <vt:lpstr>Развиваем память, внимание и повышаем скорость чтения</vt:lpstr>
      <vt:lpstr>«Читать и не понимать — то же, что совсем не читать».                                                                                                      Ян Коменский.</vt:lpstr>
      <vt:lpstr>На помощь приходят упражнения по таблицам Шульте.</vt:lpstr>
      <vt:lpstr>      </vt:lpstr>
      <vt:lpstr>Презентация PowerPoint</vt:lpstr>
      <vt:lpstr>Первое правило – таблица должна находиться на расстоянии 30-35 см от глаз ребенка, как при чтении книги.  Далее дошкольник или младший школьник должен сфокусировать свой взгляд в центре карточки – отводить глаза в стороны запрещается, так не будет достигнут желаемый эффект. Дальнейшая работа проводится так: </vt:lpstr>
      <vt:lpstr>Методика Шульте хорошо подходит для тренинга, как взрослых, так и детей. Таблицы делятся на три уровня сложности: облегченный, основной и вариант для продвинутых.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 Литература: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Развиваем внимание и повышаем скорость чтения</dc:title>
  <dc:creator>79026</dc:creator>
  <cp:lastModifiedBy>79026</cp:lastModifiedBy>
  <cp:revision>31</cp:revision>
  <dcterms:created xsi:type="dcterms:W3CDTF">2021-11-02T16:03:53Z</dcterms:created>
  <dcterms:modified xsi:type="dcterms:W3CDTF">2021-11-12T10:49:26Z</dcterms:modified>
</cp:coreProperties>
</file>