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90" r:id="rId3"/>
    <p:sldId id="301" r:id="rId4"/>
    <p:sldId id="291" r:id="rId5"/>
    <p:sldId id="303" r:id="rId6"/>
    <p:sldId id="304" r:id="rId7"/>
    <p:sldId id="273" r:id="rId8"/>
    <p:sldId id="292" r:id="rId9"/>
    <p:sldId id="258" r:id="rId10"/>
    <p:sldId id="279" r:id="rId11"/>
    <p:sldId id="293" r:id="rId12"/>
    <p:sldId id="294" r:id="rId13"/>
    <p:sldId id="283" r:id="rId14"/>
    <p:sldId id="305" r:id="rId15"/>
    <p:sldId id="295" r:id="rId16"/>
    <p:sldId id="296" r:id="rId17"/>
    <p:sldId id="297" r:id="rId18"/>
    <p:sldId id="298" r:id="rId19"/>
    <p:sldId id="299" r:id="rId20"/>
    <p:sldId id="300" r:id="rId21"/>
    <p:sldId id="302" r:id="rId22"/>
    <p:sldId id="285" r:id="rId23"/>
    <p:sldId id="287" r:id="rId24"/>
    <p:sldId id="271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117A"/>
    <a:srgbClr val="141EDC"/>
    <a:srgbClr val="00CC00"/>
    <a:srgbClr val="FF0066"/>
    <a:srgbClr val="FF9933"/>
    <a:srgbClr val="FFFF66"/>
    <a:srgbClr val="6633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22D5D-7B61-4795-A8D0-91DD46458814}" type="datetimeFigureOut">
              <a:rPr lang="ru-RU"/>
              <a:pPr>
                <a:defRPr/>
              </a:pPr>
              <a:t>31.01.2020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D4225-A281-4312-995A-D15DE0890D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DB68B-D147-40CF-A36F-1E8190976C8B}" type="datetimeFigureOut">
              <a:rPr lang="ru-RU"/>
              <a:pPr>
                <a:defRPr/>
              </a:pPr>
              <a:t>31.01.2020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6483F-4347-4890-BA85-0D0FEDA114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99BD3-F936-496C-A5F9-4CEDC0603911}" type="datetimeFigureOut">
              <a:rPr lang="ru-RU"/>
              <a:pPr>
                <a:defRPr/>
              </a:pPr>
              <a:t>31.01.2020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39727-6546-4FD8-B1E7-27B2E4F682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33D3DC-97EE-4031-BD6E-804B232E6018}" type="datetimeFigureOut">
              <a:rPr lang="ru-RU"/>
              <a:pPr>
                <a:defRPr/>
              </a:pPr>
              <a:t>31.01.2020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9CED4-142B-4350-9F60-BA9B4823FA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9787E-7169-402B-83F2-6F720176A519}" type="datetimeFigureOut">
              <a:rPr lang="ru-RU"/>
              <a:pPr>
                <a:defRPr/>
              </a:pPr>
              <a:t>31.01.2020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03DF0-4CB8-4DDA-BBBE-53C8E3D267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C08D9-555E-4333-997E-C85FAAF69C01}" type="datetimeFigureOut">
              <a:rPr lang="ru-RU"/>
              <a:pPr>
                <a:defRPr/>
              </a:pPr>
              <a:t>31.01.2020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9EFD1-2807-44AB-8C80-3BF9295445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F254D-EDD9-4E5D-BE42-17578A6F7D82}" type="datetimeFigureOut">
              <a:rPr lang="ru-RU"/>
              <a:pPr>
                <a:defRPr/>
              </a:pPr>
              <a:t>31.01.2020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C7719-E58F-4DE8-AC94-EC9E0E0A84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C01E6-97CB-42F7-AF3F-403EA43355A4}" type="datetimeFigureOut">
              <a:rPr lang="ru-RU"/>
              <a:pPr>
                <a:defRPr/>
              </a:pPr>
              <a:t>31.01.2020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6A6F6-B34C-4DC6-98FF-AAD72D4ECF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12622-7B1F-44DD-B779-5BBB06DFE17C}" type="datetimeFigureOut">
              <a:rPr lang="ru-RU"/>
              <a:pPr>
                <a:defRPr/>
              </a:pPr>
              <a:t>31.01.2020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7EEA3-4F9C-4FE2-AB97-FA685EDD28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6F8E7-1EE3-4D7E-AC37-8606A106C213}" type="datetimeFigureOut">
              <a:rPr lang="ru-RU"/>
              <a:pPr>
                <a:defRPr/>
              </a:pPr>
              <a:t>31.01.2020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9C8DE-EE3C-4D6B-B768-FA0FC8638A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A649F-5922-4810-AF85-C2137D88EC02}" type="datetimeFigureOut">
              <a:rPr lang="ru-RU"/>
              <a:pPr>
                <a:defRPr/>
              </a:pPr>
              <a:t>31.01.2020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3614A-8B8A-40C0-964B-3A404C1684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1A394-D8A4-44F3-93F3-468C89A6A44F}" type="datetimeFigureOut">
              <a:rPr lang="ru-RU"/>
              <a:pPr>
                <a:defRPr/>
              </a:pPr>
              <a:t>31.01.2020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51982-B1A0-43FF-A66A-B89106776D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1198B03-46BD-4C30-8B63-81604658B011}" type="datetimeFigureOut">
              <a:rPr lang="ru-RU"/>
              <a:pPr>
                <a:defRPr/>
              </a:pPr>
              <a:t>31.01.2020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0B8E181-CE72-4F75-BFEE-DD1EB37C01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88" y="332656"/>
            <a:ext cx="8501062" cy="6239593"/>
          </a:xfrm>
          <a:prstGeom prst="rect">
            <a:avLst/>
          </a:prstGeom>
          <a:solidFill>
            <a:schemeClr val="bg1"/>
          </a:solidFill>
          <a:ln>
            <a:solidFill>
              <a:srgbClr val="3878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19" name="TextBox 9"/>
          <p:cNvSpPr txBox="1">
            <a:spLocks noChangeArrowheads="1"/>
          </p:cNvSpPr>
          <p:nvPr/>
        </p:nvSpPr>
        <p:spPr bwMode="auto">
          <a:xfrm>
            <a:off x="928688" y="1928813"/>
            <a:ext cx="75009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387840"/>
                </a:solidFill>
              </a:rPr>
              <a:t>         </a:t>
            </a:r>
            <a:r>
              <a:rPr lang="ru-RU" sz="2000" b="1" dirty="0" smtClean="0">
                <a:solidFill>
                  <a:srgbClr val="387840"/>
                </a:solidFill>
              </a:rPr>
              <a:t>Внеурочное занятие «Мир волшебных красок»</a:t>
            </a:r>
            <a:endParaRPr lang="ru-RU" sz="2000" b="1" dirty="0">
              <a:solidFill>
                <a:srgbClr val="387840"/>
              </a:solidFill>
              <a:latin typeface="Comic Sans MS" pitchFamily="66" charset="0"/>
            </a:endParaRPr>
          </a:p>
        </p:txBody>
      </p:sp>
      <p:sp>
        <p:nvSpPr>
          <p:cNvPr id="13320" name="TextBox 10"/>
          <p:cNvSpPr txBox="1">
            <a:spLocks noChangeArrowheads="1"/>
          </p:cNvSpPr>
          <p:nvPr/>
        </p:nvSpPr>
        <p:spPr bwMode="auto">
          <a:xfrm>
            <a:off x="2843213" y="5143500"/>
            <a:ext cx="51133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Гаврилина Евгения Владимировна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СОШ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№3 МО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Барышский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первой квалификационной категории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788" y="2822575"/>
            <a:ext cx="7718425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ru-RU" sz="4000" b="1" dirty="0" smtClean="0">
                <a:solidFill>
                  <a:srgbClr val="002060"/>
                </a:solidFill>
                <a:latin typeface="Arial" charset="0"/>
              </a:rPr>
              <a:t>Тема урока: «</a:t>
            </a:r>
            <a:r>
              <a:rPr lang="ru-RU" sz="4000" b="1" dirty="0" smtClean="0">
                <a:solidFill>
                  <a:srgbClr val="7030A0"/>
                </a:solidFill>
                <a:latin typeface="Arial" charset="0"/>
              </a:rPr>
              <a:t>ЗОО</a:t>
            </a:r>
            <a:r>
              <a:rPr lang="ru-RU" sz="4000" b="1" dirty="0" smtClean="0">
                <a:solidFill>
                  <a:srgbClr val="AF117A"/>
                </a:solidFill>
                <a:latin typeface="Arial" charset="0"/>
              </a:rPr>
              <a:t>ПАРК</a:t>
            </a:r>
            <a:r>
              <a:rPr lang="ru-RU" sz="4000" b="1" dirty="0" smtClean="0">
                <a:solidFill>
                  <a:srgbClr val="002060"/>
                </a:solidFill>
                <a:latin typeface="Arial" charset="0"/>
              </a:rPr>
              <a:t>»</a:t>
            </a:r>
            <a:r>
              <a:rPr lang="ru-RU" sz="4000" dirty="0" smtClean="0">
                <a:solidFill>
                  <a:srgbClr val="002060"/>
                </a:solidFill>
                <a:latin typeface="Arial" charset="0"/>
              </a:rPr>
              <a:t> </a:t>
            </a:r>
          </a:p>
        </p:txBody>
      </p:sp>
      <p:sp>
        <p:nvSpPr>
          <p:cNvPr id="35843" name="Rectangle 3"/>
          <p:cNvSpPr>
            <a:spLocks noGrp="1"/>
          </p:cNvSpPr>
          <p:nvPr>
            <p:ph type="body" idx="1"/>
          </p:nvPr>
        </p:nvSpPr>
        <p:spPr>
          <a:xfrm>
            <a:off x="468313" y="1628775"/>
            <a:ext cx="8229600" cy="4525963"/>
          </a:xfrm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Arial" charset="0"/>
              </a:rPr>
              <a:t> </a:t>
            </a:r>
          </a:p>
          <a:p>
            <a:r>
              <a:rPr lang="ru-RU" sz="3600" b="1" dirty="0" smtClean="0">
                <a:latin typeface="Arial" charset="0"/>
              </a:rPr>
              <a:t>будем учиться </a:t>
            </a:r>
            <a:r>
              <a:rPr lang="ru-RU" b="1" dirty="0" smtClean="0">
                <a:solidFill>
                  <a:srgbClr val="002060"/>
                </a:solidFill>
                <a:latin typeface="Arial" charset="0"/>
              </a:rPr>
              <a:t>рисовать животных в нетрадиционной технике рисования «</a:t>
            </a:r>
            <a:r>
              <a:rPr lang="ru-RU" b="1" dirty="0" err="1" smtClean="0">
                <a:solidFill>
                  <a:srgbClr val="002060"/>
                </a:solidFill>
                <a:latin typeface="Arial" charset="0"/>
              </a:rPr>
              <a:t>грифонаж</a:t>
            </a:r>
            <a:r>
              <a:rPr lang="ru-RU" b="1" dirty="0" smtClean="0">
                <a:solidFill>
                  <a:srgbClr val="002060"/>
                </a:solidFill>
                <a:latin typeface="Arial" charset="0"/>
              </a:rPr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Что такое «ГРИФОНАЖ»?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just">
              <a:spcAft>
                <a:spcPts val="0"/>
              </a:spcAft>
              <a:buNone/>
            </a:pPr>
            <a:r>
              <a:rPr lang="ru-RU" b="1" dirty="0" err="1">
                <a:solidFill>
                  <a:srgbClr val="141EDC"/>
                </a:solidFill>
                <a:latin typeface="Arial"/>
                <a:ea typeface="Times New Roman"/>
              </a:rPr>
              <a:t>Грифонаж</a:t>
            </a:r>
            <a:r>
              <a:rPr lang="ru-RU" b="1" dirty="0">
                <a:solidFill>
                  <a:srgbClr val="141EDC"/>
                </a:solidFill>
                <a:latin typeface="Arial"/>
                <a:ea typeface="Times New Roman"/>
              </a:rPr>
              <a:t> в переводе с французского языка означает - маранье, каракули, от (</a:t>
            </a:r>
            <a:r>
              <a:rPr lang="ru-RU" b="1" dirty="0" err="1">
                <a:solidFill>
                  <a:srgbClr val="141EDC"/>
                </a:solidFill>
                <a:latin typeface="Arial"/>
                <a:ea typeface="Times New Roman"/>
              </a:rPr>
              <a:t>griffonner</a:t>
            </a:r>
            <a:r>
              <a:rPr lang="ru-RU" b="1" dirty="0">
                <a:solidFill>
                  <a:srgbClr val="141EDC"/>
                </a:solidFill>
                <a:latin typeface="Arial"/>
                <a:ea typeface="Times New Roman"/>
              </a:rPr>
              <a:t> - писать каракулями, рисовать на скорую руку), поэтому второе название у этой техники рисования – «Каракули».</a:t>
            </a:r>
            <a:endParaRPr lang="ru-RU" b="1" dirty="0">
              <a:solidFill>
                <a:srgbClr val="141EDC"/>
              </a:solidFill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970294"/>
            <a:ext cx="3404443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8535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440160"/>
          </a:xfrm>
        </p:spPr>
        <p:txBody>
          <a:bodyPr/>
          <a:lstStyle/>
          <a:p>
            <a:pPr indent="190500" algn="just"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Arial"/>
                <a:ea typeface="Times New Roman"/>
              </a:rPr>
              <a:t>Многие писатели и учёные в </a:t>
            </a:r>
            <a:r>
              <a:rPr lang="ru-RU" sz="2000" dirty="0" smtClean="0">
                <a:solidFill>
                  <a:srgbClr val="000000"/>
                </a:solidFill>
                <a:latin typeface="Arial"/>
                <a:ea typeface="Times New Roman"/>
              </a:rPr>
              <a:t>черновиках своих великих творений делали беглые наброски импровизационного характера </a:t>
            </a:r>
            <a:r>
              <a:rPr lang="ru-RU" sz="2000" dirty="0">
                <a:solidFill>
                  <a:srgbClr val="000000"/>
                </a:solidFill>
                <a:latin typeface="Arial"/>
                <a:ea typeface="Times New Roman"/>
              </a:rPr>
              <a:t>в технике «</a:t>
            </a:r>
            <a:r>
              <a:rPr lang="ru-RU" sz="2000" dirty="0" err="1">
                <a:solidFill>
                  <a:srgbClr val="000000"/>
                </a:solidFill>
                <a:latin typeface="Arial"/>
                <a:ea typeface="Times New Roman"/>
              </a:rPr>
              <a:t>Грифонаж</a:t>
            </a:r>
            <a:r>
              <a:rPr lang="ru-RU" sz="2000" dirty="0">
                <a:solidFill>
                  <a:srgbClr val="000000"/>
                </a:solidFill>
                <a:latin typeface="Arial"/>
                <a:ea typeface="Times New Roman"/>
              </a:rPr>
              <a:t>».</a:t>
            </a:r>
            <a:r>
              <a:rPr lang="ru-RU" dirty="0">
                <a:latin typeface="Times New Roman"/>
                <a:ea typeface="Times New Roman"/>
              </a:rPr>
              <a:t/>
            </a:r>
            <a:br>
              <a:rPr lang="ru-RU" dirty="0"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157193"/>
            <a:ext cx="8229600" cy="1512167"/>
          </a:xfrm>
        </p:spPr>
        <p:txBody>
          <a:bodyPr/>
          <a:lstStyle/>
          <a:p>
            <a:pPr indent="0" algn="just">
              <a:spcAft>
                <a:spcPts val="0"/>
              </a:spcAft>
              <a:buNone/>
            </a:pPr>
            <a:r>
              <a:rPr lang="ru-RU" sz="2000" dirty="0" smtClean="0">
                <a:solidFill>
                  <a:srgbClr val="000000"/>
                </a:solidFill>
                <a:latin typeface="Arial"/>
                <a:ea typeface="Times New Roman"/>
              </a:rPr>
              <a:t>ПУШКИН А.С.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ru-RU" sz="2000" dirty="0" smtClean="0">
                <a:solidFill>
                  <a:srgbClr val="000000"/>
                </a:solidFill>
                <a:latin typeface="Arial"/>
                <a:ea typeface="Times New Roman"/>
              </a:rPr>
              <a:t>Современные </a:t>
            </a:r>
            <a:r>
              <a:rPr lang="ru-RU" sz="2000" dirty="0">
                <a:solidFill>
                  <a:srgbClr val="000000"/>
                </a:solidFill>
                <a:latin typeface="Arial"/>
                <a:ea typeface="Times New Roman"/>
              </a:rPr>
              <a:t>художники и дизайнеры создают в технике «</a:t>
            </a:r>
            <a:r>
              <a:rPr lang="ru-RU" sz="2000" dirty="0" err="1">
                <a:solidFill>
                  <a:srgbClr val="000000"/>
                </a:solidFill>
                <a:latin typeface="Arial"/>
                <a:ea typeface="Times New Roman"/>
              </a:rPr>
              <a:t>Грифонаж</a:t>
            </a:r>
            <a:r>
              <a:rPr lang="ru-RU" sz="2000" dirty="0">
                <a:solidFill>
                  <a:srgbClr val="000000"/>
                </a:solidFill>
                <a:latin typeface="Arial"/>
                <a:ea typeface="Times New Roman"/>
              </a:rPr>
              <a:t>» оригинальные картины и скульптуры.</a:t>
            </a:r>
            <a:endParaRPr lang="ru-RU" sz="20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24745"/>
            <a:ext cx="2736304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060848"/>
            <a:ext cx="4824536" cy="3240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495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002060"/>
                </a:solidFill>
              </a:rPr>
              <a:t>физминутка</a:t>
            </a:r>
            <a:r>
              <a:rPr lang="ru-RU" sz="3200" b="1" dirty="0">
                <a:solidFill>
                  <a:srgbClr val="CC0000"/>
                </a:solidFill>
                <a:latin typeface="Arial"/>
                <a:ea typeface="+mn-ea"/>
                <a:cs typeface="+mn-cs"/>
              </a:rPr>
              <a:t> «Веселые мартышки»</a:t>
            </a:r>
            <a:endParaRPr lang="ru-RU" dirty="0" smtClean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CC0000"/>
                </a:solidFill>
                <a:latin typeface="Arial"/>
              </a:rPr>
              <a:t> </a:t>
            </a:r>
            <a:endParaRPr lang="ru-RU" b="1" dirty="0">
              <a:solidFill>
                <a:srgbClr val="CC0000"/>
              </a:solidFill>
              <a:latin typeface="Arial"/>
            </a:endParaRP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8628112" cy="530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ПОДГОТОВКА РАБОЧЕГО МЕСТА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</a:rPr>
              <a:t>Чтоб работа </a:t>
            </a:r>
            <a:r>
              <a:rPr lang="ru-RU" sz="4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закипела,</a:t>
            </a:r>
            <a:endParaRPr lang="ru-RU" sz="4400" b="1" dirty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ctr"/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</a:rPr>
              <a:t>Приготовим всё для дела.</a:t>
            </a:r>
          </a:p>
          <a:p>
            <a:pPr algn="ctr"/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</a:rPr>
              <a:t>Будем резать, мастерить –</a:t>
            </a:r>
          </a:p>
          <a:p>
            <a:pPr algn="ctr"/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</a:rPr>
              <a:t>Всё должно в порядке быть!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15808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НЕОБХОДИМЫЕ МАТЕРИАЛЫ И ИНСТРУМЕНТЫ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7704856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976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52927" cy="640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414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8352927" cy="633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197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ЭТАПЫ РАБОТЫ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060848"/>
            <a:ext cx="4695825" cy="442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976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274638"/>
            <a:ext cx="4618856" cy="6034682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1.Проведите </a:t>
            </a:r>
            <a:r>
              <a:rPr lang="ru-RU" sz="2800" b="1" dirty="0">
                <a:solidFill>
                  <a:srgbClr val="002060"/>
                </a:solidFill>
              </a:rPr>
              <a:t>сначала длинную линию в любом направлении, а затем свободно «покружите» по бумаге, рисуя петли и </a:t>
            </a:r>
            <a:r>
              <a:rPr lang="ru-RU" sz="2800" b="1" dirty="0" smtClean="0">
                <a:solidFill>
                  <a:srgbClr val="002060"/>
                </a:solidFill>
              </a:rPr>
              <a:t>изгибы. </a:t>
            </a:r>
            <a:r>
              <a:rPr lang="ru-RU" sz="2800" b="1" dirty="0">
                <a:solidFill>
                  <a:srgbClr val="002060"/>
                </a:solidFill>
              </a:rPr>
              <a:t>При этом старайтесь не отрывать карандаша от бумаги. Когда вы почувствуете, что линий достаточно, остановитесь. У вас получились каракули.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3888432" cy="553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652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/>
          <a:lstStyle/>
          <a:p>
            <a:pPr algn="l"/>
            <a:r>
              <a:rPr lang="ru-RU" sz="3600" b="1" dirty="0" err="1" smtClean="0">
                <a:solidFill>
                  <a:srgbClr val="002060"/>
                </a:solidFill>
              </a:rPr>
              <a:t>ЦЕЛЬ:</a:t>
            </a:r>
            <a:r>
              <a:rPr lang="ru-RU" sz="2800" b="1" dirty="0" err="1">
                <a:solidFill>
                  <a:srgbClr val="000000"/>
                </a:solidFill>
                <a:latin typeface="Arial"/>
                <a:ea typeface="Calibri"/>
              </a:rPr>
              <a:t>создать</a:t>
            </a:r>
            <a:r>
              <a:rPr lang="ru-RU" sz="2800" b="1" dirty="0">
                <a:solidFill>
                  <a:srgbClr val="000000"/>
                </a:solidFill>
                <a:latin typeface="Arial"/>
                <a:ea typeface="Calibri"/>
              </a:rPr>
              <a:t> уникальную композицию </a:t>
            </a:r>
            <a:r>
              <a:rPr lang="ru-RU" sz="2800" b="1" dirty="0" smtClean="0">
                <a:solidFill>
                  <a:srgbClr val="000000"/>
                </a:solidFill>
                <a:latin typeface="Arial"/>
                <a:ea typeface="Calibri"/>
              </a:rPr>
              <a:t>«Зоопарк» </a:t>
            </a:r>
            <a:r>
              <a:rPr lang="ru-RU" sz="2800" b="1" dirty="0">
                <a:solidFill>
                  <a:srgbClr val="000000"/>
                </a:solidFill>
                <a:latin typeface="Arial"/>
                <a:ea typeface="Calibri"/>
              </a:rPr>
              <a:t>в нетрадиционной технике рисования «</a:t>
            </a:r>
            <a:r>
              <a:rPr lang="ru-RU" sz="2800" b="1" dirty="0" err="1">
                <a:solidFill>
                  <a:srgbClr val="000000"/>
                </a:solidFill>
                <a:latin typeface="Arial"/>
                <a:ea typeface="Calibri"/>
              </a:rPr>
              <a:t>Грифонаж</a:t>
            </a:r>
            <a:r>
              <a:rPr lang="ru-RU" sz="2800" b="1" dirty="0">
                <a:solidFill>
                  <a:srgbClr val="000000"/>
                </a:solidFill>
                <a:latin typeface="Arial"/>
                <a:ea typeface="Calibri"/>
              </a:rPr>
              <a:t>».</a:t>
            </a:r>
            <a:r>
              <a:rPr lang="ru-RU" sz="2800" b="1" dirty="0">
                <a:solidFill>
                  <a:srgbClr val="002060"/>
                </a:solidFill>
              </a:rPr>
              <a:t/>
            </a:r>
            <a:br>
              <a:rPr lang="ru-RU" sz="2800" b="1" dirty="0">
                <a:solidFill>
                  <a:srgbClr val="002060"/>
                </a:solidFill>
              </a:rPr>
            </a:b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ЗАДАЧИ:</a:t>
            </a:r>
          </a:p>
          <a:p>
            <a:pPr>
              <a:spcAft>
                <a:spcPts val="0"/>
              </a:spcAft>
            </a:pPr>
            <a:r>
              <a:rPr lang="ru-RU" b="1" dirty="0">
                <a:latin typeface="Arial"/>
                <a:ea typeface="Times New Roman"/>
              </a:rPr>
              <a:t>- дать представление о технике </a:t>
            </a:r>
            <a:r>
              <a:rPr lang="ru-RU" b="1" dirty="0" smtClean="0">
                <a:latin typeface="Arial"/>
                <a:ea typeface="Times New Roman"/>
              </a:rPr>
              <a:t>«</a:t>
            </a:r>
            <a:r>
              <a:rPr lang="ru-RU" b="1" dirty="0" err="1" smtClean="0">
                <a:latin typeface="Arial"/>
                <a:ea typeface="Times New Roman"/>
              </a:rPr>
              <a:t>Грифонаж</a:t>
            </a:r>
            <a:r>
              <a:rPr lang="ru-RU" b="1" dirty="0" smtClean="0">
                <a:latin typeface="Arial"/>
                <a:ea typeface="Times New Roman"/>
              </a:rPr>
              <a:t>»</a:t>
            </a:r>
            <a:endParaRPr lang="ru-RU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latin typeface="Arial"/>
                <a:ea typeface="Times New Roman"/>
              </a:rPr>
              <a:t>- ознакомиться с этапами последовательности выполнения </a:t>
            </a:r>
            <a:r>
              <a:rPr lang="ru-RU" b="1" dirty="0" smtClean="0">
                <a:latin typeface="Arial"/>
                <a:ea typeface="Times New Roman"/>
              </a:rPr>
              <a:t>работы;</a:t>
            </a:r>
            <a:endParaRPr lang="ru-RU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latin typeface="Arial"/>
                <a:ea typeface="Times New Roman"/>
              </a:rPr>
              <a:t>- закрепить знания по технике безопасности с </a:t>
            </a:r>
            <a:r>
              <a:rPr lang="ru-RU" b="1" dirty="0" smtClean="0">
                <a:latin typeface="Arial"/>
                <a:ea typeface="Times New Roman"/>
              </a:rPr>
              <a:t>инструментами.</a:t>
            </a:r>
            <a:endParaRPr lang="ru-RU" b="1" dirty="0">
              <a:latin typeface="Times New Roman"/>
              <a:ea typeface="Times New Roman"/>
            </a:endParaRPr>
          </a:p>
          <a:p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61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5976" y="274638"/>
            <a:ext cx="4330824" cy="5746650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2060"/>
                </a:solidFill>
                <a:latin typeface="Arial"/>
                <a:ea typeface="Times New Roman"/>
              </a:rPr>
              <a:t>2.Внимательно </a:t>
            </a:r>
            <a:r>
              <a:rPr lang="ru-RU" sz="2400" b="1" dirty="0">
                <a:solidFill>
                  <a:srgbClr val="002060"/>
                </a:solidFill>
                <a:latin typeface="Arial"/>
                <a:ea typeface="Times New Roman"/>
              </a:rPr>
              <a:t>рассмотрите получившиеся каракули. «Включите» своё воображение и поищите среди линий морских животных, птиц, рыб. Если вам это не удаётся сделать, и вы не видите ни одного образа, переверните лист бумаги, и продолжите поиск. Чтобы найденные вами образы не потерялись среди линий, выделите их фломастером.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3888432" cy="5606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2501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indent="190500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Акварельными красками раскрасьте </a:t>
            </a:r>
            <a:r>
              <a:rPr lang="ru-RU" b="1" dirty="0" smtClean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фигуры.</a:t>
            </a:r>
            <a:r>
              <a:rPr lang="ru-RU" b="1" dirty="0" smtClean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Тонкой кисточкой дорисуйте детали</a:t>
            </a:r>
            <a:r>
              <a:rPr lang="ru-RU" b="1" dirty="0" smtClean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.</a:t>
            </a:r>
          </a:p>
          <a:p>
            <a:pPr indent="190500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"/>
                <a:ea typeface="Calibri"/>
                <a:cs typeface="Times New Roman"/>
              </a:rPr>
              <a:t>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Arial"/>
                <a:ea typeface="Calibri"/>
                <a:cs typeface="Times New Roman"/>
              </a:rPr>
              <a:t>Рассмотрите оставшиеся линии, если вы нашли новые образы, нарисуйте их.</a:t>
            </a:r>
            <a:endParaRPr lang="ru-RU" sz="2800" b="1" dirty="0">
              <a:solidFill>
                <a:schemeClr val="accent4">
                  <a:lumMod val="50000"/>
                </a:schemeClr>
              </a:solidFill>
              <a:ea typeface="Calibri"/>
              <a:cs typeface="Times New Roman"/>
            </a:endParaRPr>
          </a:p>
          <a:p>
            <a:pPr indent="190500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Аккуратно вырежьте все элементы, которые вы нарисовали для создания композиции.</a:t>
            </a:r>
            <a:endParaRPr lang="ru-RU" sz="28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indent="190500">
              <a:spcAft>
                <a:spcPts val="0"/>
              </a:spcAft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Arial"/>
                <a:ea typeface="Times New Roman"/>
              </a:rPr>
              <a:t>На готовый фон приклейте все элементы композиции.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 indent="190500" algn="just">
              <a:spcAft>
                <a:spcPts val="0"/>
              </a:spcAft>
            </a:pPr>
            <a:endParaRPr lang="ru-RU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962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Рефлексия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- </a:t>
            </a:r>
            <a:r>
              <a:rPr lang="ru-RU" b="1" dirty="0">
                <a:solidFill>
                  <a:srgbClr val="002060"/>
                </a:solidFill>
              </a:rPr>
              <a:t>Вам понравилось выполнять задание?</a:t>
            </a:r>
          </a:p>
          <a:p>
            <a:r>
              <a:rPr lang="ru-RU" b="1" dirty="0">
                <a:solidFill>
                  <a:srgbClr val="002060"/>
                </a:solidFill>
              </a:rPr>
              <a:t>- С какой новой техникой мы с вами познакомились?</a:t>
            </a:r>
          </a:p>
          <a:p>
            <a:r>
              <a:rPr lang="ru-RU" b="1" dirty="0">
                <a:solidFill>
                  <a:srgbClr val="002060"/>
                </a:solidFill>
              </a:rPr>
              <a:t>- На каком этапе урока вам было интересно работать и почему?</a:t>
            </a:r>
          </a:p>
          <a:p>
            <a:r>
              <a:rPr lang="ru-RU" b="1" dirty="0">
                <a:solidFill>
                  <a:srgbClr val="002060"/>
                </a:solidFill>
              </a:rPr>
              <a:t>- Пригодятся ли вам в жизни знания, полученные сегодня на уроке?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Оцените себя!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AutoShape 2"/>
          <p:cNvSpPr>
            <a:spLocks noChangeArrowheads="1"/>
          </p:cNvSpPr>
          <p:nvPr/>
        </p:nvSpPr>
        <p:spPr bwMode="auto">
          <a:xfrm rot="510243">
            <a:off x="465138" y="1665288"/>
            <a:ext cx="2663825" cy="1504950"/>
          </a:xfrm>
          <a:prstGeom prst="cloudCallout">
            <a:avLst>
              <a:gd name="adj1" fmla="val -16060"/>
              <a:gd name="adj2" fmla="val 2074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45059" name="AutoShape 3"/>
          <p:cNvSpPr>
            <a:spLocks noChangeArrowheads="1"/>
          </p:cNvSpPr>
          <p:nvPr/>
        </p:nvSpPr>
        <p:spPr bwMode="auto">
          <a:xfrm rot="510243">
            <a:off x="2263775" y="4487863"/>
            <a:ext cx="3024188" cy="1612900"/>
          </a:xfrm>
          <a:prstGeom prst="cloudCallout">
            <a:avLst>
              <a:gd name="adj1" fmla="val -91597"/>
              <a:gd name="adj2" fmla="val 4464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45060" name="AutoShape 4"/>
          <p:cNvSpPr>
            <a:spLocks noChangeArrowheads="1"/>
          </p:cNvSpPr>
          <p:nvPr/>
        </p:nvSpPr>
        <p:spPr bwMode="auto">
          <a:xfrm>
            <a:off x="9685338" y="260350"/>
            <a:ext cx="2951162" cy="1873250"/>
          </a:xfrm>
          <a:prstGeom prst="cloudCallout">
            <a:avLst>
              <a:gd name="adj1" fmla="val -51722"/>
              <a:gd name="adj2" fmla="val 28981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45061" name="Picture 5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35938" y="0"/>
            <a:ext cx="1008062" cy="1008063"/>
          </a:xfrm>
          <a:prstGeom prst="rect">
            <a:avLst/>
          </a:prstGeom>
          <a:noFill/>
        </p:spPr>
      </p:pic>
      <p:pic>
        <p:nvPicPr>
          <p:cNvPr id="45062" name="Picture 6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9925" y="981075"/>
            <a:ext cx="1008063" cy="1008063"/>
          </a:xfrm>
          <a:prstGeom prst="rect">
            <a:avLst/>
          </a:prstGeom>
          <a:noFill/>
        </p:spPr>
      </p:pic>
      <p:pic>
        <p:nvPicPr>
          <p:cNvPr id="45063" name="Picture 7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5963" y="2060575"/>
            <a:ext cx="1008062" cy="1008063"/>
          </a:xfrm>
          <a:prstGeom prst="rect">
            <a:avLst/>
          </a:prstGeom>
          <a:noFill/>
        </p:spPr>
      </p:pic>
      <p:pic>
        <p:nvPicPr>
          <p:cNvPr id="45064" name="Picture 8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2997200"/>
            <a:ext cx="1008062" cy="1008063"/>
          </a:xfrm>
          <a:prstGeom prst="rect">
            <a:avLst/>
          </a:prstGeom>
          <a:noFill/>
        </p:spPr>
      </p:pic>
      <p:pic>
        <p:nvPicPr>
          <p:cNvPr id="45065" name="Picture 9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3860800"/>
            <a:ext cx="1008063" cy="1008063"/>
          </a:xfrm>
          <a:prstGeom prst="rect">
            <a:avLst/>
          </a:prstGeom>
          <a:noFill/>
        </p:spPr>
      </p:pic>
      <p:pic>
        <p:nvPicPr>
          <p:cNvPr id="45066" name="Picture 10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4797425"/>
            <a:ext cx="1008063" cy="1008063"/>
          </a:xfrm>
          <a:prstGeom prst="rect">
            <a:avLst/>
          </a:prstGeom>
          <a:noFill/>
        </p:spPr>
      </p:pic>
      <p:pic>
        <p:nvPicPr>
          <p:cNvPr id="45067" name="Picture 11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5849938"/>
            <a:ext cx="1008062" cy="1008062"/>
          </a:xfrm>
          <a:prstGeom prst="rect">
            <a:avLst/>
          </a:prstGeom>
          <a:noFill/>
        </p:spPr>
      </p:pic>
      <p:pic>
        <p:nvPicPr>
          <p:cNvPr id="45068" name="Picture 12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859607">
            <a:off x="8135938" y="5849938"/>
            <a:ext cx="1008062" cy="1008062"/>
          </a:xfrm>
          <a:prstGeom prst="rect">
            <a:avLst/>
          </a:prstGeom>
          <a:noFill/>
        </p:spPr>
      </p:pic>
      <p:pic>
        <p:nvPicPr>
          <p:cNvPr id="45069" name="Picture 13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049210">
            <a:off x="6732588" y="4941888"/>
            <a:ext cx="1008062" cy="1008062"/>
          </a:xfrm>
          <a:prstGeom prst="rect">
            <a:avLst/>
          </a:prstGeom>
          <a:noFill/>
        </p:spPr>
      </p:pic>
      <p:pic>
        <p:nvPicPr>
          <p:cNvPr id="45070" name="Picture 14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205796">
            <a:off x="5364162" y="3860801"/>
            <a:ext cx="1008063" cy="1008062"/>
          </a:xfrm>
          <a:prstGeom prst="rect">
            <a:avLst/>
          </a:prstGeom>
          <a:noFill/>
        </p:spPr>
      </p:pic>
      <p:pic>
        <p:nvPicPr>
          <p:cNvPr id="45071" name="Picture 15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361115">
            <a:off x="4284662" y="2924176"/>
            <a:ext cx="1008063" cy="1008062"/>
          </a:xfrm>
          <a:prstGeom prst="rect">
            <a:avLst/>
          </a:prstGeom>
          <a:noFill/>
        </p:spPr>
      </p:pic>
      <p:pic>
        <p:nvPicPr>
          <p:cNvPr id="45072" name="Picture 16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181524">
            <a:off x="2916237" y="2060576"/>
            <a:ext cx="1008063" cy="1008062"/>
          </a:xfrm>
          <a:prstGeom prst="rect">
            <a:avLst/>
          </a:prstGeom>
          <a:noFill/>
        </p:spPr>
      </p:pic>
      <p:pic>
        <p:nvPicPr>
          <p:cNvPr id="45073" name="Picture 17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026024">
            <a:off x="1619251" y="1125537"/>
            <a:ext cx="1008062" cy="1008063"/>
          </a:xfrm>
          <a:prstGeom prst="rect">
            <a:avLst/>
          </a:prstGeom>
          <a:noFill/>
        </p:spPr>
      </p:pic>
      <p:pic>
        <p:nvPicPr>
          <p:cNvPr id="45074" name="Picture 18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625289">
            <a:off x="323851" y="188912"/>
            <a:ext cx="1008062" cy="1008063"/>
          </a:xfrm>
          <a:prstGeom prst="rect">
            <a:avLst/>
          </a:prstGeom>
          <a:noFill/>
        </p:spPr>
      </p:pic>
      <p:sp>
        <p:nvSpPr>
          <p:cNvPr id="45075" name="AutoShape 19"/>
          <p:cNvSpPr>
            <a:spLocks noChangeArrowheads="1"/>
          </p:cNvSpPr>
          <p:nvPr/>
        </p:nvSpPr>
        <p:spPr bwMode="auto">
          <a:xfrm>
            <a:off x="-2700338" y="4149725"/>
            <a:ext cx="2374900" cy="1800225"/>
          </a:xfrm>
          <a:prstGeom prst="cloudCallout">
            <a:avLst>
              <a:gd name="adj1" fmla="val -67648"/>
              <a:gd name="adj2" fmla="val 31833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45076" name="AutoShape 20"/>
          <p:cNvSpPr>
            <a:spLocks noChangeArrowheads="1"/>
          </p:cNvSpPr>
          <p:nvPr/>
        </p:nvSpPr>
        <p:spPr bwMode="auto">
          <a:xfrm rot="510243">
            <a:off x="3630613" y="230188"/>
            <a:ext cx="2736850" cy="1504950"/>
          </a:xfrm>
          <a:prstGeom prst="cloudCallout">
            <a:avLst>
              <a:gd name="adj1" fmla="val -103481"/>
              <a:gd name="adj2" fmla="val -170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45077" name="AutoShape 21"/>
          <p:cNvSpPr>
            <a:spLocks noChangeArrowheads="1"/>
          </p:cNvSpPr>
          <p:nvPr/>
        </p:nvSpPr>
        <p:spPr bwMode="auto">
          <a:xfrm rot="510243">
            <a:off x="5797550" y="2738438"/>
            <a:ext cx="2376488" cy="1144587"/>
          </a:xfrm>
          <a:prstGeom prst="cloudCallout">
            <a:avLst>
              <a:gd name="adj1" fmla="val -127273"/>
              <a:gd name="adj2" fmla="val 42097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45078" name="Oval 22"/>
          <p:cNvSpPr>
            <a:spLocks noChangeArrowheads="1"/>
          </p:cNvSpPr>
          <p:nvPr/>
        </p:nvSpPr>
        <p:spPr bwMode="auto">
          <a:xfrm>
            <a:off x="6804025" y="476250"/>
            <a:ext cx="1657350" cy="16557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FF66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79" name="Oval 23"/>
          <p:cNvSpPr>
            <a:spLocks noChangeArrowheads="1"/>
          </p:cNvSpPr>
          <p:nvPr/>
        </p:nvSpPr>
        <p:spPr bwMode="auto">
          <a:xfrm>
            <a:off x="3779838" y="2420938"/>
            <a:ext cx="1728787" cy="1727200"/>
          </a:xfrm>
          <a:prstGeom prst="ellipse">
            <a:avLst/>
          </a:prstGeom>
          <a:gradFill rotWithShape="1">
            <a:gsLst>
              <a:gs pos="0">
                <a:srgbClr val="FF00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5080" name="Picture 24" descr="ме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339388" y="260350"/>
            <a:ext cx="1619250" cy="1728788"/>
          </a:xfrm>
          <a:prstGeom prst="rect">
            <a:avLst/>
          </a:prstGeom>
          <a:noFill/>
        </p:spPr>
      </p:pic>
      <p:pic>
        <p:nvPicPr>
          <p:cNvPr id="45081" name="Picture 25" descr="ёж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-1981200" y="4149725"/>
            <a:ext cx="1341437" cy="1698625"/>
          </a:xfrm>
          <a:prstGeom prst="rect">
            <a:avLst/>
          </a:prstGeom>
          <a:noFill/>
        </p:spPr>
      </p:pic>
      <p:sp>
        <p:nvSpPr>
          <p:cNvPr id="45082" name="AutoShape 26"/>
          <p:cNvSpPr>
            <a:spLocks noChangeArrowheads="1"/>
          </p:cNvSpPr>
          <p:nvPr/>
        </p:nvSpPr>
        <p:spPr bwMode="auto">
          <a:xfrm>
            <a:off x="2700338" y="2205038"/>
            <a:ext cx="4764087" cy="2876550"/>
          </a:xfrm>
          <a:prstGeom prst="cloudCallout">
            <a:avLst>
              <a:gd name="adj1" fmla="val -95833"/>
              <a:gd name="adj2" fmla="val 2325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45083" name="Picture 27" descr="ёж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rot="-483351">
            <a:off x="3492500" y="2781300"/>
            <a:ext cx="1341438" cy="1698625"/>
          </a:xfrm>
          <a:prstGeom prst="rect">
            <a:avLst/>
          </a:prstGeom>
          <a:noFill/>
        </p:spPr>
      </p:pic>
      <p:pic>
        <p:nvPicPr>
          <p:cNvPr id="45084" name="Picture 28" descr="ме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363" y="2349500"/>
            <a:ext cx="1955800" cy="2087563"/>
          </a:xfrm>
          <a:prstGeom prst="rect">
            <a:avLst/>
          </a:prstGeom>
          <a:noFill/>
        </p:spPr>
      </p:pic>
      <p:pic>
        <p:nvPicPr>
          <p:cNvPr id="45085" name="Picture 2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обл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7092950" y="6381750"/>
            <a:ext cx="304800" cy="304800"/>
          </a:xfrm>
          <a:prstGeom prst="rect">
            <a:avLst/>
          </a:prstGeom>
          <a:noFill/>
        </p:spPr>
      </p:pic>
      <p:pic>
        <p:nvPicPr>
          <p:cNvPr id="45086" name="Picture 30" descr="2493def5ff67"/>
          <p:cNvPicPr>
            <a:picLocks noChangeAspect="1" noChangeArrowheads="1"/>
          </p:cNvPicPr>
          <p:nvPr/>
        </p:nvPicPr>
        <p:blipFill>
          <a:blip r:embed="rId7"/>
          <a:srcRect b="14920"/>
          <a:stretch>
            <a:fillRect/>
          </a:stretch>
        </p:blipFill>
        <p:spPr bwMode="auto">
          <a:xfrm rot="-1167255">
            <a:off x="1747838" y="2579688"/>
            <a:ext cx="2162175" cy="2951162"/>
          </a:xfrm>
          <a:prstGeom prst="rect">
            <a:avLst/>
          </a:prstGeom>
          <a:noFill/>
        </p:spPr>
      </p:pic>
      <p:pic>
        <p:nvPicPr>
          <p:cNvPr id="45087" name="Picture 31" descr="2493def5ff67"/>
          <p:cNvPicPr>
            <a:picLocks noChangeAspect="1" noChangeArrowheads="1"/>
          </p:cNvPicPr>
          <p:nvPr/>
        </p:nvPicPr>
        <p:blipFill>
          <a:blip r:embed="rId7"/>
          <a:srcRect b="15352"/>
          <a:stretch>
            <a:fillRect/>
          </a:stretch>
        </p:blipFill>
        <p:spPr bwMode="auto">
          <a:xfrm rot="-1167255">
            <a:off x="3135313" y="4232275"/>
            <a:ext cx="1644650" cy="2232025"/>
          </a:xfrm>
          <a:prstGeom prst="rect">
            <a:avLst/>
          </a:prstGeom>
          <a:noFill/>
        </p:spPr>
      </p:pic>
      <p:pic>
        <p:nvPicPr>
          <p:cNvPr id="45088" name="Picture 32" descr="2493def5ff67"/>
          <p:cNvPicPr>
            <a:picLocks noChangeAspect="1" noChangeArrowheads="1"/>
          </p:cNvPicPr>
          <p:nvPr/>
        </p:nvPicPr>
        <p:blipFill>
          <a:blip r:embed="rId7"/>
          <a:srcRect b="12643"/>
          <a:stretch>
            <a:fillRect/>
          </a:stretch>
        </p:blipFill>
        <p:spPr bwMode="auto">
          <a:xfrm rot="1368888" flipH="1">
            <a:off x="4059238" y="4233863"/>
            <a:ext cx="1714500" cy="2303462"/>
          </a:xfrm>
          <a:prstGeom prst="rect">
            <a:avLst/>
          </a:prstGeom>
          <a:noFill/>
        </p:spPr>
      </p:pic>
      <p:pic>
        <p:nvPicPr>
          <p:cNvPr id="45089" name="Picture 33" descr="2493def5ff67"/>
          <p:cNvPicPr>
            <a:picLocks noChangeAspect="1" noChangeArrowheads="1"/>
          </p:cNvPicPr>
          <p:nvPr/>
        </p:nvPicPr>
        <p:blipFill>
          <a:blip r:embed="rId7"/>
          <a:srcRect b="12990"/>
          <a:stretch>
            <a:fillRect/>
          </a:stretch>
        </p:blipFill>
        <p:spPr bwMode="auto">
          <a:xfrm rot="1491115">
            <a:off x="6048375" y="2660650"/>
            <a:ext cx="2476500" cy="3455988"/>
          </a:xfrm>
          <a:prstGeom prst="rect">
            <a:avLst/>
          </a:prstGeom>
          <a:noFill/>
        </p:spPr>
      </p:pic>
      <p:pic>
        <p:nvPicPr>
          <p:cNvPr id="45090" name="Picture 34" descr="2493def5ff67"/>
          <p:cNvPicPr>
            <a:picLocks noChangeAspect="1" noChangeArrowheads="1"/>
          </p:cNvPicPr>
          <p:nvPr/>
        </p:nvPicPr>
        <p:blipFill>
          <a:blip r:embed="rId7"/>
          <a:srcRect b="7747"/>
          <a:stretch>
            <a:fillRect/>
          </a:stretch>
        </p:blipFill>
        <p:spPr bwMode="auto">
          <a:xfrm rot="538294">
            <a:off x="5662613" y="4437063"/>
            <a:ext cx="1265237" cy="1871662"/>
          </a:xfrm>
          <a:prstGeom prst="rect">
            <a:avLst/>
          </a:prstGeom>
          <a:noFill/>
        </p:spPr>
      </p:pic>
      <p:pic>
        <p:nvPicPr>
          <p:cNvPr id="45091" name="Picture 35" descr="2493def5ff6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856815">
            <a:off x="4284663" y="1844675"/>
            <a:ext cx="1265237" cy="2028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50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5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450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5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450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5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450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5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45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5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6500"/>
                            </p:stCondLst>
                            <p:childTnLst>
                              <p:par>
                                <p:cTn id="122" presetID="7" presetClass="path" presetSubtype="0" repeatCount="3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5E-6 0.54537 L -0.63369 0.54537 L -0.63369 -3.7037E-6 L 5E-6 -3.7037E-6 Z " pathEditMode="relative" rAng="5400000" ptsTypes="FFFFF">
                                      <p:cBhvr>
                                        <p:cTn id="123" dur="2000" fill="hold"/>
                                        <p:tgtEl>
                                          <p:spTgt spid="45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700" y="2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2500"/>
                            </p:stCondLst>
                            <p:childTnLst>
                              <p:par>
                                <p:cTn id="12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45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3000"/>
                            </p:stCondLst>
                            <p:childTnLst>
                              <p:par>
                                <p:cTn id="129" presetID="35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45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450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45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45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9000"/>
                            </p:stCondLst>
                            <p:childTnLst>
                              <p:par>
                                <p:cTn id="136" presetID="4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239 0.33587 L -0.17396 -0.06227 C -0.11093 -0.15186 -0.01701 -0.19954 0.08056 -0.19954 C 0.19236 -0.19954 0.28177 -0.15186 0.34479 -0.06227 L 0.64584 0.33587 " pathEditMode="relative" rAng="0" ptsTypes="FffFF">
                                      <p:cBhvr>
                                        <p:cTn id="137" dur="3000" fill="hold"/>
                                        <p:tgtEl>
                                          <p:spTgt spid="45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0" y="-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2000"/>
                            </p:stCondLst>
                            <p:childTnLst>
                              <p:par>
                                <p:cTn id="1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0" fill="hold"/>
                                        <p:tgtEl>
                                          <p:spTgt spid="45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0" fill="hold"/>
                                        <p:tgtEl>
                                          <p:spTgt spid="45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7000"/>
                            </p:stCondLst>
                            <p:childTnLst>
                              <p:par>
                                <p:cTn id="1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0" fill="hold"/>
                                        <p:tgtEl>
                                          <p:spTgt spid="45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0" fill="hold"/>
                                        <p:tgtEl>
                                          <p:spTgt spid="45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57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49 -0.02871 L 0.13264 -0.01667 C 0.15799 -0.01482 0.18681 0.00162 0.21215 0.02778 C 0.2408 0.05741 0.25886 0.08935 0.26615 0.12153 L 0.30417 0.26898 " pathEditMode="relative" rAng="2270933" ptsTypes="FffFF">
                                      <p:cBhvr>
                                        <p:cTn id="158" dur="20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0" y="10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44000"/>
                            </p:stCondLst>
                            <p:childTnLst>
                              <p:par>
                                <p:cTn id="160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49 0.01065 L -0.03125 0.15347 C -0.04149 0.18333 -0.06441 0.2169 -0.09184 0.24305 C -0.12326 0.27338 -0.15243 0.28842 -0.17812 0.2919 L -0.29635 0.31088 " pathEditMode="relative" rAng="8679121" ptsTypes="FffFF">
                                      <p:cBhvr>
                                        <p:cTn id="161" dur="2000" fill="hold"/>
                                        <p:tgtEl>
                                          <p:spTgt spid="45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00" y="1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63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0.01343 L -0.09878 -0.025 C -0.11875 -0.03264 -0.14028 -0.05324 -0.15885 -0.08078 C -0.18003 -0.11203 -0.19184 -0.1412 -0.19566 -0.16898 L -0.21319 -0.29629 " pathEditMode="relative" rAng="2888534" ptsTypes="FffFF">
                                      <p:cBhvr>
                                        <p:cTn id="164" dur="2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0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8000"/>
                            </p:stCondLst>
                            <p:childTnLst>
                              <p:par>
                                <p:cTn id="166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6296E-6 L 0.04566 -0.1199 C 0.05521 -0.14652 0.07482 -0.17268 0.09896 -0.19236 C 0.12639 -0.21481 0.15191 -0.22546 0.17361 -0.22477 L 0.27448 -0.22662 " pathEditMode="relative" rAng="-1901190" ptsTypes="FffFF">
                                      <p:cBhvr>
                                        <p:cTn id="167" dur="2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-1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00"/>
                            </p:stCondLst>
                            <p:childTnLst>
                              <p:par>
                                <p:cTn id="16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0" dur="2000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2000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2000"/>
                            </p:stCondLst>
                            <p:childTnLst>
                              <p:par>
                                <p:cTn id="174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5" dur="1000"/>
                                        <p:tgtEl>
                                          <p:spTgt spid="45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1000"/>
                                        <p:tgtEl>
                                          <p:spTgt spid="45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3000"/>
                            </p:stCondLst>
                            <p:childTnLst>
                              <p:par>
                                <p:cTn id="17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3000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3000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6000"/>
                            </p:stCondLst>
                            <p:childTnLst>
                              <p:par>
                                <p:cTn id="184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5" dur="3000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0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45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95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45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45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45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0500"/>
                            </p:stCondLst>
                            <p:childTnLst>
                              <p:par>
                                <p:cTn id="20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1000" fill="hold"/>
                                        <p:tgtEl>
                                          <p:spTgt spid="45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1000" fill="hold"/>
                                        <p:tgtEl>
                                          <p:spTgt spid="45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1000" fill="hold"/>
                                        <p:tgtEl>
                                          <p:spTgt spid="45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1000" fill="hold"/>
                                        <p:tgtEl>
                                          <p:spTgt spid="45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1000" fill="hold"/>
                                        <p:tgtEl>
                                          <p:spTgt spid="45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1000" fill="hold"/>
                                        <p:tgtEl>
                                          <p:spTgt spid="45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61500"/>
                            </p:stCondLst>
                            <p:childTnLst>
                              <p:par>
                                <p:cTn id="2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45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45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62000"/>
                            </p:stCondLst>
                            <p:childTnLst>
                              <p:par>
                                <p:cTn id="22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45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45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085"/>
                </p:tgtEl>
              </p:cMediaNode>
            </p:audio>
          </p:childTnLst>
        </p:cTn>
      </p:par>
    </p:tnLst>
    <p:bldLst>
      <p:bldP spid="45058" grpId="0" animBg="1"/>
      <p:bldP spid="45058" grpId="1" animBg="1"/>
      <p:bldP spid="45059" grpId="0" animBg="1"/>
      <p:bldP spid="45059" grpId="1" animBg="1"/>
      <p:bldP spid="45060" grpId="0" animBg="1"/>
      <p:bldP spid="45075" grpId="0" animBg="1"/>
      <p:bldP spid="45076" grpId="0" animBg="1"/>
      <p:bldP spid="45076" grpId="1" animBg="1"/>
      <p:bldP spid="45077" grpId="0" animBg="1"/>
      <p:bldP spid="45077" grpId="1" animBg="1"/>
      <p:bldP spid="45078" grpId="0" animBg="1"/>
      <p:bldP spid="45078" grpId="1" animBg="1"/>
      <p:bldP spid="45078" grpId="2" animBg="1"/>
      <p:bldP spid="45079" grpId="0" animBg="1"/>
      <p:bldP spid="45079" grpId="1" animBg="1"/>
      <p:bldP spid="4508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850" y="333375"/>
            <a:ext cx="8501063" cy="6286500"/>
          </a:xfrm>
          <a:prstGeom prst="rect">
            <a:avLst/>
          </a:prstGeom>
          <a:solidFill>
            <a:schemeClr val="bg1"/>
          </a:solidFill>
          <a:ln>
            <a:solidFill>
              <a:srgbClr val="3878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7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67200" y="31242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539552" y="1484313"/>
            <a:ext cx="7992888" cy="3000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400" b="1" dirty="0" smtClean="0">
                <a:solidFill>
                  <a:srgbClr val="002060"/>
                </a:solidFill>
              </a:rPr>
              <a:t>МОЛОДЦЫ!</a:t>
            </a:r>
          </a:p>
          <a:p>
            <a:pPr algn="ctr">
              <a:spcBef>
                <a:spcPct val="50000"/>
              </a:spcBef>
            </a:pPr>
            <a:r>
              <a:rPr lang="ru-RU" sz="5400" b="1" dirty="0">
                <a:solidFill>
                  <a:srgbClr val="002060"/>
                </a:solidFill>
                <a:latin typeface="Arial"/>
                <a:ea typeface="Calibri"/>
              </a:rPr>
              <a:t>Желаю вам успехов в </a:t>
            </a:r>
            <a:r>
              <a:rPr lang="ru-RU" sz="5400" b="1" dirty="0" smtClean="0">
                <a:solidFill>
                  <a:srgbClr val="002060"/>
                </a:solidFill>
                <a:latin typeface="Arial"/>
                <a:ea typeface="Calibri"/>
              </a:rPr>
              <a:t>творчестве!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032448"/>
          </a:xfrm>
        </p:spPr>
        <p:txBody>
          <a:bodyPr/>
          <a:lstStyle/>
          <a:p>
            <a:r>
              <a:rPr lang="ru-RU" sz="2800" b="1" dirty="0">
                <a:solidFill>
                  <a:srgbClr val="002060"/>
                </a:solidFill>
              </a:rPr>
              <a:t>Все расселись по местам, никому не </a:t>
            </a:r>
            <a:r>
              <a:rPr lang="ru-RU" sz="2800" b="1" dirty="0" smtClean="0">
                <a:solidFill>
                  <a:srgbClr val="002060"/>
                </a:solidFill>
              </a:rPr>
              <a:t>тесно?</a:t>
            </a:r>
            <a:endParaRPr lang="ru-RU" sz="2800" b="1" dirty="0">
              <a:solidFill>
                <a:srgbClr val="002060"/>
              </a:solidFill>
            </a:endParaRPr>
          </a:p>
          <a:p>
            <a:r>
              <a:rPr lang="ru-RU" sz="2800" b="1" dirty="0">
                <a:solidFill>
                  <a:srgbClr val="141EDC"/>
                </a:solidFill>
              </a:rPr>
              <a:t>По секрету вам скажу: "Будет интересно!”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Сядьте ровно, повернитесь и друг другу улыбнитесь .</a:t>
            </a:r>
          </a:p>
          <a:p>
            <a:r>
              <a:rPr lang="ru-RU" sz="2800" b="1" dirty="0">
                <a:solidFill>
                  <a:srgbClr val="AF117A"/>
                </a:solidFill>
              </a:rPr>
              <a:t>Каждый даст свою ладошку и потрет ее немножко.</a:t>
            </a:r>
          </a:p>
          <a:p>
            <a:r>
              <a:rPr lang="ru-RU" sz="2800" b="1" dirty="0">
                <a:solidFill>
                  <a:srgbClr val="141EDC"/>
                </a:solidFill>
              </a:rPr>
              <a:t>Мы друг друга уважаем, никого не обижаем.</a:t>
            </a:r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747137"/>
            <a:ext cx="2127150" cy="1052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006" y="5747137"/>
            <a:ext cx="2127250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1756" y="5745773"/>
            <a:ext cx="2127250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06" y="5744920"/>
            <a:ext cx="2127250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2127250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4754" y="116632"/>
            <a:ext cx="2127250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2004" y="116632"/>
            <a:ext cx="2127250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254" y="116632"/>
            <a:ext cx="2127250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956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274638"/>
            <a:ext cx="4186808" cy="5818658"/>
          </a:xfrm>
        </p:spPr>
        <p:txBody>
          <a:bodyPr/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ПАРТА - ЭТО НЕ КРОВАТЬ,</a:t>
            </a:r>
            <a:br>
              <a:rPr lang="ru-RU" sz="4000" b="1" dirty="0" smtClean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rgbClr val="002060"/>
                </a:solidFill>
              </a:rPr>
              <a:t>И НА НЕЙ НЕЛЬЗЯ ЛЕЖАТЬ.</a:t>
            </a:r>
            <a:br>
              <a:rPr lang="ru-RU" sz="4000" b="1" dirty="0" smtClean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rgbClr val="002060"/>
                </a:solidFill>
              </a:rPr>
              <a:t>ТЫ СТИДИ ЗА ПАРТОЙ СТРОЙНО</a:t>
            </a:r>
            <a:br>
              <a:rPr lang="ru-RU" sz="4000" b="1" dirty="0" smtClean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rgbClr val="002060"/>
                </a:solidFill>
              </a:rPr>
              <a:t>И ВЕДИ СЕБЯ ДОСТОЙНО.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4248472" cy="6009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446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46050" y="115888"/>
            <a:ext cx="9001125" cy="1295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6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такое зоопарк</a:t>
            </a:r>
            <a:r>
              <a:rPr lang="ru-RU" sz="6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6000" dirty="0">
              <a:solidFill>
                <a:srgbClr val="002060"/>
              </a:solidFill>
            </a:endParaRPr>
          </a:p>
        </p:txBody>
      </p:sp>
      <p:pic>
        <p:nvPicPr>
          <p:cNvPr id="5123" name="Picture 5" descr="http://media.istockphoto.com/vectors/scene-in-a-zoo-vector-id472513708?k=6&amp;m=472513708&amp;s=612x612&amp;w=0&amp;h=1w4aOdErBqQc58-iIpDOL_kp3f6-bJHk-XD9IZsx1YM=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463" y="1125538"/>
            <a:ext cx="9126537" cy="5732462"/>
          </a:xfrm>
          <a:noFill/>
        </p:spPr>
      </p:pic>
    </p:spTree>
    <p:extLst>
      <p:ext uri="{BB962C8B-B14F-4D97-AF65-F5344CB8AC3E}">
        <p14:creationId xmlns:p14="http://schemas.microsoft.com/office/powerpoint/2010/main" val="2701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7445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4000" b="1" i="1" dirty="0">
                <a:solidFill>
                  <a:srgbClr val="C00000"/>
                </a:solidFill>
                <a:latin typeface="Algerian" panose="04020705040A02060702" pitchFamily="82" charset="0"/>
              </a:rPr>
              <a:t>Что такое зоопарк?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25538"/>
            <a:ext cx="8229600" cy="1860550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altLang="ru-RU" sz="4000" b="1" i="1" dirty="0">
                <a:solidFill>
                  <a:srgbClr val="002060"/>
                </a:solidFill>
              </a:rPr>
              <a:t>Зоопарк</a:t>
            </a:r>
            <a:r>
              <a:rPr lang="ru-RU" altLang="ru-RU" dirty="0">
                <a:solidFill>
                  <a:schemeClr val="accent2"/>
                </a:solidFill>
              </a:rPr>
              <a:t> </a:t>
            </a:r>
            <a:r>
              <a:rPr lang="ru-RU" alt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это </a:t>
            </a:r>
            <a:r>
              <a:rPr lang="ru-RU" alt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место, </a:t>
            </a:r>
            <a:r>
              <a:rPr lang="ru-RU" alt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где собрали животных с разных континентов, где посетители могут за ними наблюдать и узнавать о них много интересного</a:t>
            </a:r>
          </a:p>
        </p:txBody>
      </p:sp>
      <p:pic>
        <p:nvPicPr>
          <p:cNvPr id="6148" name="Picture 4" descr="i?id=265363318-36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94035">
            <a:off x="755650" y="3500438"/>
            <a:ext cx="1905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i?id=110958066-18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3357563"/>
            <a:ext cx="1905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 descr="i?id=194072082-41-72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47725">
            <a:off x="6732588" y="3644900"/>
            <a:ext cx="21240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 descr="i?id=434108911-21-72&amp;n=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5157788"/>
            <a:ext cx="21431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 descr="i?id=41119501-08-72&amp;n=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5157788"/>
            <a:ext cx="21145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898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/>
          <p:cNvSpPr>
            <a:spLocks noChangeArrowheads="1"/>
          </p:cNvSpPr>
          <p:nvPr/>
        </p:nvSpPr>
        <p:spPr bwMode="auto">
          <a:xfrm rot="510243">
            <a:off x="465138" y="1665288"/>
            <a:ext cx="2663825" cy="1504950"/>
          </a:xfrm>
          <a:prstGeom prst="cloudCallout">
            <a:avLst>
              <a:gd name="adj1" fmla="val -16060"/>
              <a:gd name="adj2" fmla="val 2074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29699" name="AutoShape 3"/>
          <p:cNvSpPr>
            <a:spLocks noChangeArrowheads="1"/>
          </p:cNvSpPr>
          <p:nvPr/>
        </p:nvSpPr>
        <p:spPr bwMode="auto">
          <a:xfrm rot="510243">
            <a:off x="2263775" y="4487863"/>
            <a:ext cx="3024188" cy="1612900"/>
          </a:xfrm>
          <a:prstGeom prst="cloudCallout">
            <a:avLst>
              <a:gd name="adj1" fmla="val -91597"/>
              <a:gd name="adj2" fmla="val 4464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29700" name="AutoShape 4"/>
          <p:cNvSpPr>
            <a:spLocks noChangeArrowheads="1"/>
          </p:cNvSpPr>
          <p:nvPr/>
        </p:nvSpPr>
        <p:spPr bwMode="auto">
          <a:xfrm>
            <a:off x="9685338" y="260350"/>
            <a:ext cx="2951162" cy="1873250"/>
          </a:xfrm>
          <a:prstGeom prst="cloudCallout">
            <a:avLst>
              <a:gd name="adj1" fmla="val -51722"/>
              <a:gd name="adj2" fmla="val 28981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29701" name="Picture 5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35938" y="0"/>
            <a:ext cx="1008062" cy="1008063"/>
          </a:xfrm>
          <a:prstGeom prst="rect">
            <a:avLst/>
          </a:prstGeom>
          <a:noFill/>
        </p:spPr>
      </p:pic>
      <p:pic>
        <p:nvPicPr>
          <p:cNvPr id="29702" name="Picture 6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9925" y="981075"/>
            <a:ext cx="1008063" cy="1008063"/>
          </a:xfrm>
          <a:prstGeom prst="rect">
            <a:avLst/>
          </a:prstGeom>
          <a:noFill/>
        </p:spPr>
      </p:pic>
      <p:pic>
        <p:nvPicPr>
          <p:cNvPr id="29703" name="Picture 7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5963" y="2060575"/>
            <a:ext cx="1008062" cy="1008063"/>
          </a:xfrm>
          <a:prstGeom prst="rect">
            <a:avLst/>
          </a:prstGeom>
          <a:noFill/>
        </p:spPr>
      </p:pic>
      <p:pic>
        <p:nvPicPr>
          <p:cNvPr id="29704" name="Picture 8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2997200"/>
            <a:ext cx="1008062" cy="1008063"/>
          </a:xfrm>
          <a:prstGeom prst="rect">
            <a:avLst/>
          </a:prstGeom>
          <a:noFill/>
        </p:spPr>
      </p:pic>
      <p:pic>
        <p:nvPicPr>
          <p:cNvPr id="29705" name="Picture 9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3860800"/>
            <a:ext cx="1008063" cy="1008063"/>
          </a:xfrm>
          <a:prstGeom prst="rect">
            <a:avLst/>
          </a:prstGeom>
          <a:noFill/>
        </p:spPr>
      </p:pic>
      <p:pic>
        <p:nvPicPr>
          <p:cNvPr id="29706" name="Picture 10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4797425"/>
            <a:ext cx="1008063" cy="1008063"/>
          </a:xfrm>
          <a:prstGeom prst="rect">
            <a:avLst/>
          </a:prstGeom>
          <a:noFill/>
        </p:spPr>
      </p:pic>
      <p:pic>
        <p:nvPicPr>
          <p:cNvPr id="29707" name="Picture 11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5849938"/>
            <a:ext cx="1008062" cy="1008062"/>
          </a:xfrm>
          <a:prstGeom prst="rect">
            <a:avLst/>
          </a:prstGeom>
          <a:noFill/>
        </p:spPr>
      </p:pic>
      <p:pic>
        <p:nvPicPr>
          <p:cNvPr id="29708" name="Picture 12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859607">
            <a:off x="8135938" y="5849938"/>
            <a:ext cx="1008062" cy="1008062"/>
          </a:xfrm>
          <a:prstGeom prst="rect">
            <a:avLst/>
          </a:prstGeom>
          <a:noFill/>
        </p:spPr>
      </p:pic>
      <p:pic>
        <p:nvPicPr>
          <p:cNvPr id="29709" name="Picture 13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049210">
            <a:off x="6732588" y="4941888"/>
            <a:ext cx="1008062" cy="1008062"/>
          </a:xfrm>
          <a:prstGeom prst="rect">
            <a:avLst/>
          </a:prstGeom>
          <a:noFill/>
        </p:spPr>
      </p:pic>
      <p:pic>
        <p:nvPicPr>
          <p:cNvPr id="29710" name="Picture 14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205796">
            <a:off x="5364162" y="3860801"/>
            <a:ext cx="1008063" cy="1008062"/>
          </a:xfrm>
          <a:prstGeom prst="rect">
            <a:avLst/>
          </a:prstGeom>
          <a:noFill/>
        </p:spPr>
      </p:pic>
      <p:pic>
        <p:nvPicPr>
          <p:cNvPr id="29711" name="Picture 15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361115">
            <a:off x="4284662" y="2924176"/>
            <a:ext cx="1008063" cy="1008062"/>
          </a:xfrm>
          <a:prstGeom prst="rect">
            <a:avLst/>
          </a:prstGeom>
          <a:noFill/>
        </p:spPr>
      </p:pic>
      <p:pic>
        <p:nvPicPr>
          <p:cNvPr id="29712" name="Picture 16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181524">
            <a:off x="2916237" y="2060576"/>
            <a:ext cx="1008063" cy="1008062"/>
          </a:xfrm>
          <a:prstGeom prst="rect">
            <a:avLst/>
          </a:prstGeom>
          <a:noFill/>
        </p:spPr>
      </p:pic>
      <p:pic>
        <p:nvPicPr>
          <p:cNvPr id="29713" name="Picture 17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026024">
            <a:off x="1619251" y="1125537"/>
            <a:ext cx="1008062" cy="1008063"/>
          </a:xfrm>
          <a:prstGeom prst="rect">
            <a:avLst/>
          </a:prstGeom>
          <a:noFill/>
        </p:spPr>
      </p:pic>
      <p:pic>
        <p:nvPicPr>
          <p:cNvPr id="29714" name="Picture 18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625289">
            <a:off x="323851" y="188912"/>
            <a:ext cx="1008062" cy="1008063"/>
          </a:xfrm>
          <a:prstGeom prst="rect">
            <a:avLst/>
          </a:prstGeom>
          <a:noFill/>
        </p:spPr>
      </p:pic>
      <p:sp>
        <p:nvSpPr>
          <p:cNvPr id="29715" name="AutoShape 19"/>
          <p:cNvSpPr>
            <a:spLocks noChangeArrowheads="1"/>
          </p:cNvSpPr>
          <p:nvPr/>
        </p:nvSpPr>
        <p:spPr bwMode="auto">
          <a:xfrm>
            <a:off x="-2700338" y="4149725"/>
            <a:ext cx="2374900" cy="1800225"/>
          </a:xfrm>
          <a:prstGeom prst="cloudCallout">
            <a:avLst>
              <a:gd name="adj1" fmla="val -67648"/>
              <a:gd name="adj2" fmla="val 31833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29716" name="AutoShape 20"/>
          <p:cNvSpPr>
            <a:spLocks noChangeArrowheads="1"/>
          </p:cNvSpPr>
          <p:nvPr/>
        </p:nvSpPr>
        <p:spPr bwMode="auto">
          <a:xfrm rot="510243">
            <a:off x="3630613" y="230188"/>
            <a:ext cx="2736850" cy="1504950"/>
          </a:xfrm>
          <a:prstGeom prst="cloudCallout">
            <a:avLst>
              <a:gd name="adj1" fmla="val -103481"/>
              <a:gd name="adj2" fmla="val -170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29717" name="AutoShape 21"/>
          <p:cNvSpPr>
            <a:spLocks noChangeArrowheads="1"/>
          </p:cNvSpPr>
          <p:nvPr/>
        </p:nvSpPr>
        <p:spPr bwMode="auto">
          <a:xfrm rot="510243">
            <a:off x="5797550" y="2738438"/>
            <a:ext cx="2376488" cy="1144587"/>
          </a:xfrm>
          <a:prstGeom prst="cloudCallout">
            <a:avLst>
              <a:gd name="adj1" fmla="val -127273"/>
              <a:gd name="adj2" fmla="val 42097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29718" name="Oval 22"/>
          <p:cNvSpPr>
            <a:spLocks noChangeArrowheads="1"/>
          </p:cNvSpPr>
          <p:nvPr/>
        </p:nvSpPr>
        <p:spPr bwMode="auto">
          <a:xfrm>
            <a:off x="6804025" y="476250"/>
            <a:ext cx="1657350" cy="16557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FF66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719" name="Oval 23"/>
          <p:cNvSpPr>
            <a:spLocks noChangeArrowheads="1"/>
          </p:cNvSpPr>
          <p:nvPr/>
        </p:nvSpPr>
        <p:spPr bwMode="auto">
          <a:xfrm>
            <a:off x="3779838" y="2420938"/>
            <a:ext cx="1728787" cy="1727200"/>
          </a:xfrm>
          <a:prstGeom prst="ellipse">
            <a:avLst/>
          </a:prstGeom>
          <a:gradFill rotWithShape="1">
            <a:gsLst>
              <a:gs pos="0">
                <a:srgbClr val="FF00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29720" name="Picture 24" descr="ме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339388" y="260350"/>
            <a:ext cx="1619250" cy="1728788"/>
          </a:xfrm>
          <a:prstGeom prst="rect">
            <a:avLst/>
          </a:prstGeom>
          <a:noFill/>
        </p:spPr>
      </p:pic>
      <p:pic>
        <p:nvPicPr>
          <p:cNvPr id="29721" name="Picture 25" descr="ёж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-1981200" y="4149725"/>
            <a:ext cx="1341437" cy="1698625"/>
          </a:xfrm>
          <a:prstGeom prst="rect">
            <a:avLst/>
          </a:prstGeom>
          <a:noFill/>
        </p:spPr>
      </p:pic>
      <p:sp>
        <p:nvSpPr>
          <p:cNvPr id="29722" name="AutoShape 26"/>
          <p:cNvSpPr>
            <a:spLocks noChangeArrowheads="1"/>
          </p:cNvSpPr>
          <p:nvPr/>
        </p:nvSpPr>
        <p:spPr bwMode="auto">
          <a:xfrm>
            <a:off x="2700338" y="2205038"/>
            <a:ext cx="4764087" cy="2876550"/>
          </a:xfrm>
          <a:prstGeom prst="cloudCallout">
            <a:avLst>
              <a:gd name="adj1" fmla="val -95833"/>
              <a:gd name="adj2" fmla="val 2325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29723" name="Picture 27" descr="ёж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rot="-483351">
            <a:off x="3492500" y="2781300"/>
            <a:ext cx="1341438" cy="1698625"/>
          </a:xfrm>
          <a:prstGeom prst="rect">
            <a:avLst/>
          </a:prstGeom>
          <a:noFill/>
        </p:spPr>
      </p:pic>
      <p:pic>
        <p:nvPicPr>
          <p:cNvPr id="29724" name="Picture 28" descr="ме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363" y="2349500"/>
            <a:ext cx="1955800" cy="2087563"/>
          </a:xfrm>
          <a:prstGeom prst="rect">
            <a:avLst/>
          </a:prstGeom>
          <a:noFill/>
        </p:spPr>
      </p:pic>
      <p:pic>
        <p:nvPicPr>
          <p:cNvPr id="29725" name="Picture 2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обл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7092950" y="6381750"/>
            <a:ext cx="304800" cy="304800"/>
          </a:xfrm>
          <a:prstGeom prst="rect">
            <a:avLst/>
          </a:prstGeom>
          <a:noFill/>
        </p:spPr>
      </p:pic>
      <p:pic>
        <p:nvPicPr>
          <p:cNvPr id="29726" name="Picture 30" descr="2493def5ff67"/>
          <p:cNvPicPr>
            <a:picLocks noChangeAspect="1" noChangeArrowheads="1"/>
          </p:cNvPicPr>
          <p:nvPr/>
        </p:nvPicPr>
        <p:blipFill>
          <a:blip r:embed="rId7"/>
          <a:srcRect b="14920"/>
          <a:stretch>
            <a:fillRect/>
          </a:stretch>
        </p:blipFill>
        <p:spPr bwMode="auto">
          <a:xfrm rot="-1167255">
            <a:off x="1747838" y="2579688"/>
            <a:ext cx="2162175" cy="2951162"/>
          </a:xfrm>
          <a:prstGeom prst="rect">
            <a:avLst/>
          </a:prstGeom>
          <a:noFill/>
        </p:spPr>
      </p:pic>
      <p:pic>
        <p:nvPicPr>
          <p:cNvPr id="29727" name="Picture 31" descr="2493def5ff67"/>
          <p:cNvPicPr>
            <a:picLocks noChangeAspect="1" noChangeArrowheads="1"/>
          </p:cNvPicPr>
          <p:nvPr/>
        </p:nvPicPr>
        <p:blipFill>
          <a:blip r:embed="rId7"/>
          <a:srcRect b="15352"/>
          <a:stretch>
            <a:fillRect/>
          </a:stretch>
        </p:blipFill>
        <p:spPr bwMode="auto">
          <a:xfrm rot="-1167255">
            <a:off x="3135313" y="4232275"/>
            <a:ext cx="1644650" cy="2232025"/>
          </a:xfrm>
          <a:prstGeom prst="rect">
            <a:avLst/>
          </a:prstGeom>
          <a:noFill/>
        </p:spPr>
      </p:pic>
      <p:pic>
        <p:nvPicPr>
          <p:cNvPr id="29728" name="Picture 32" descr="2493def5ff67"/>
          <p:cNvPicPr>
            <a:picLocks noChangeAspect="1" noChangeArrowheads="1"/>
          </p:cNvPicPr>
          <p:nvPr/>
        </p:nvPicPr>
        <p:blipFill>
          <a:blip r:embed="rId7"/>
          <a:srcRect b="12643"/>
          <a:stretch>
            <a:fillRect/>
          </a:stretch>
        </p:blipFill>
        <p:spPr bwMode="auto">
          <a:xfrm rot="1368888" flipH="1">
            <a:off x="4059238" y="4233863"/>
            <a:ext cx="1714500" cy="2303462"/>
          </a:xfrm>
          <a:prstGeom prst="rect">
            <a:avLst/>
          </a:prstGeom>
          <a:noFill/>
        </p:spPr>
      </p:pic>
      <p:pic>
        <p:nvPicPr>
          <p:cNvPr id="29729" name="Picture 33" descr="2493def5ff67"/>
          <p:cNvPicPr>
            <a:picLocks noChangeAspect="1" noChangeArrowheads="1"/>
          </p:cNvPicPr>
          <p:nvPr/>
        </p:nvPicPr>
        <p:blipFill>
          <a:blip r:embed="rId7"/>
          <a:srcRect b="12990"/>
          <a:stretch>
            <a:fillRect/>
          </a:stretch>
        </p:blipFill>
        <p:spPr bwMode="auto">
          <a:xfrm rot="1491115">
            <a:off x="6048375" y="2660650"/>
            <a:ext cx="2476500" cy="3455988"/>
          </a:xfrm>
          <a:prstGeom prst="rect">
            <a:avLst/>
          </a:prstGeom>
          <a:noFill/>
        </p:spPr>
      </p:pic>
      <p:pic>
        <p:nvPicPr>
          <p:cNvPr id="29730" name="Picture 34" descr="2493def5ff67"/>
          <p:cNvPicPr>
            <a:picLocks noChangeAspect="1" noChangeArrowheads="1"/>
          </p:cNvPicPr>
          <p:nvPr/>
        </p:nvPicPr>
        <p:blipFill>
          <a:blip r:embed="rId7"/>
          <a:srcRect b="7747"/>
          <a:stretch>
            <a:fillRect/>
          </a:stretch>
        </p:blipFill>
        <p:spPr bwMode="auto">
          <a:xfrm rot="538294">
            <a:off x="5662613" y="4437063"/>
            <a:ext cx="1265237" cy="1871662"/>
          </a:xfrm>
          <a:prstGeom prst="rect">
            <a:avLst/>
          </a:prstGeom>
          <a:noFill/>
        </p:spPr>
      </p:pic>
      <p:pic>
        <p:nvPicPr>
          <p:cNvPr id="29731" name="Picture 35" descr="2493def5ff6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856815">
            <a:off x="4284663" y="1844675"/>
            <a:ext cx="1265237" cy="2028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97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6500"/>
                            </p:stCondLst>
                            <p:childTnLst>
                              <p:par>
                                <p:cTn id="122" presetID="7" presetClass="path" presetSubtype="0" repeatCount="3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5E-6 0.54537 L -0.63369 0.54537 L -0.63369 -3.7037E-6 L 5E-6 -3.7037E-6 Z " pathEditMode="relative" rAng="5400000" ptsTypes="FFFFF">
                                      <p:cBhvr>
                                        <p:cTn id="123" dur="20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700" y="2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2500"/>
                            </p:stCondLst>
                            <p:childTnLst>
                              <p:par>
                                <p:cTn id="12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3000"/>
                            </p:stCondLst>
                            <p:childTnLst>
                              <p:par>
                                <p:cTn id="129" presetID="35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9000"/>
                            </p:stCondLst>
                            <p:childTnLst>
                              <p:par>
                                <p:cTn id="136" presetID="4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239 0.33587 L -0.17396 -0.06227 C -0.11093 -0.15186 -0.01701 -0.19954 0.08056 -0.19954 C 0.19236 -0.19954 0.28177 -0.15186 0.34479 -0.06227 L 0.64584 0.33587 " pathEditMode="relative" rAng="0" ptsTypes="FffFF">
                                      <p:cBhvr>
                                        <p:cTn id="137" dur="30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0" y="-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2000"/>
                            </p:stCondLst>
                            <p:childTnLst>
                              <p:par>
                                <p:cTn id="1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7000"/>
                            </p:stCondLst>
                            <p:childTnLst>
                              <p:par>
                                <p:cTn id="1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57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49 -0.02871 L 0.13264 -0.01667 C 0.15799 -0.01482 0.18681 0.00162 0.21215 0.02778 C 0.2408 0.05741 0.25886 0.08935 0.26615 0.12153 L 0.30417 0.26898 " pathEditMode="relative" rAng="2270933" ptsTypes="FffFF">
                                      <p:cBhvr>
                                        <p:cTn id="158" dur="20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0" y="10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44000"/>
                            </p:stCondLst>
                            <p:childTnLst>
                              <p:par>
                                <p:cTn id="160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49 0.01065 L -0.03125 0.15347 C -0.04149 0.18333 -0.06441 0.2169 -0.09184 0.24305 C -0.12326 0.27338 -0.15243 0.28842 -0.17812 0.2919 L -0.29635 0.31088 " pathEditMode="relative" rAng="8679121" ptsTypes="FffFF">
                                      <p:cBhvr>
                                        <p:cTn id="161" dur="20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00" y="1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63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0.01343 L -0.09878 -0.025 C -0.11875 -0.03264 -0.14028 -0.05324 -0.15885 -0.08078 C -0.18003 -0.11203 -0.19184 -0.1412 -0.19566 -0.16898 L -0.21319 -0.29629 " pathEditMode="relative" rAng="2888534" ptsTypes="FffFF">
                                      <p:cBhvr>
                                        <p:cTn id="164" dur="2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0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8000"/>
                            </p:stCondLst>
                            <p:childTnLst>
                              <p:par>
                                <p:cTn id="166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6296E-6 L 0.04566 -0.1199 C 0.05521 -0.14652 0.07482 -0.17268 0.09896 -0.19236 C 0.12639 -0.21481 0.15191 -0.22546 0.17361 -0.22477 L 0.27448 -0.22662 " pathEditMode="relative" rAng="-1901190" ptsTypes="FffFF">
                                      <p:cBhvr>
                                        <p:cTn id="167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-1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00"/>
                            </p:stCondLst>
                            <p:childTnLst>
                              <p:par>
                                <p:cTn id="16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0" dur="2000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2000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2000"/>
                            </p:stCondLst>
                            <p:childTnLst>
                              <p:par>
                                <p:cTn id="174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5" dur="1000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1000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3000"/>
                            </p:stCondLst>
                            <p:childTnLst>
                              <p:par>
                                <p:cTn id="17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3000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3000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6000"/>
                            </p:stCondLst>
                            <p:childTnLst>
                              <p:par>
                                <p:cTn id="184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5" dur="3000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0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29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95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29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29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29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0500"/>
                            </p:stCondLst>
                            <p:childTnLst>
                              <p:par>
                                <p:cTn id="20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1000" fill="hold"/>
                                        <p:tgtEl>
                                          <p:spTgt spid="29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1000" fill="hold"/>
                                        <p:tgtEl>
                                          <p:spTgt spid="29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1000" fill="hold"/>
                                        <p:tgtEl>
                                          <p:spTgt spid="29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1000" fill="hold"/>
                                        <p:tgtEl>
                                          <p:spTgt spid="29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1000" fill="hold"/>
                                        <p:tgtEl>
                                          <p:spTgt spid="29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1000" fill="hold"/>
                                        <p:tgtEl>
                                          <p:spTgt spid="29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61500"/>
                            </p:stCondLst>
                            <p:childTnLst>
                              <p:par>
                                <p:cTn id="2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29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29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62000"/>
                            </p:stCondLst>
                            <p:childTnLst>
                              <p:par>
                                <p:cTn id="22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29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29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25"/>
                </p:tgtEl>
              </p:cMediaNode>
            </p:audio>
          </p:childTnLst>
        </p:cTn>
      </p:par>
    </p:tnLst>
    <p:bldLst>
      <p:bldP spid="29698" grpId="0" animBg="1"/>
      <p:bldP spid="29698" grpId="1" animBg="1"/>
      <p:bldP spid="29699" grpId="0" animBg="1"/>
      <p:bldP spid="29699" grpId="1" animBg="1"/>
      <p:bldP spid="29700" grpId="0" animBg="1"/>
      <p:bldP spid="29715" grpId="0" animBg="1"/>
      <p:bldP spid="29716" grpId="0" animBg="1"/>
      <p:bldP spid="29716" grpId="1" animBg="1"/>
      <p:bldP spid="29717" grpId="0" animBg="1"/>
      <p:bldP spid="29717" grpId="1" animBg="1"/>
      <p:bldP spid="29718" grpId="0" animBg="1"/>
      <p:bldP spid="29718" grpId="1" animBg="1"/>
      <p:bldP spid="29718" grpId="2" animBg="1"/>
      <p:bldP spid="29719" grpId="0" animBg="1"/>
      <p:bldP spid="29719" grpId="1" animBg="1"/>
      <p:bldP spid="297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0650"/>
            <a:ext cx="4126305" cy="2855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923" y="260650"/>
            <a:ext cx="3960440" cy="2796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039003"/>
            <a:ext cx="3960440" cy="3469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056733"/>
            <a:ext cx="4104456" cy="3451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486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850" y="260350"/>
            <a:ext cx="8501063" cy="6286500"/>
          </a:xfrm>
          <a:prstGeom prst="rect">
            <a:avLst/>
          </a:prstGeom>
          <a:solidFill>
            <a:schemeClr val="bg1"/>
          </a:solidFill>
          <a:ln>
            <a:solidFill>
              <a:srgbClr val="3878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6386" name="Рисунок 2" descr="Scan1000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576" y="2420888"/>
            <a:ext cx="5143500" cy="380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88348" y="571480"/>
            <a:ext cx="7213833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К</a:t>
            </a:r>
            <a:r>
              <a:rPr lang="ru-RU" sz="4000" b="1" dirty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а</a:t>
            </a:r>
            <a:r>
              <a:rPr lang="ru-RU" sz="4000" b="1" dirty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к</a:t>
            </a:r>
            <a:r>
              <a:rPr lang="ru-RU" sz="40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и</a:t>
            </a:r>
            <a:r>
              <a:rPr lang="ru-RU" sz="40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х </a:t>
            </a:r>
            <a:r>
              <a:rPr lang="ru-RU" sz="4000" b="1" dirty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ж</a:t>
            </a:r>
            <a:r>
              <a:rPr lang="ru-RU" sz="4000" b="1" dirty="0">
                <a:ln w="1905"/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и</a:t>
            </a:r>
            <a:r>
              <a:rPr lang="ru-RU" sz="4000" b="1" dirty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в</a:t>
            </a:r>
            <a:r>
              <a:rPr lang="ru-RU" sz="4000" b="1" dirty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о</a:t>
            </a:r>
            <a:r>
              <a:rPr lang="ru-RU" sz="40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т</a:t>
            </a:r>
            <a:r>
              <a:rPr lang="ru-RU" sz="4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н</a:t>
            </a:r>
            <a:r>
              <a:rPr lang="ru-RU" sz="40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ы</a:t>
            </a:r>
            <a:r>
              <a:rPr lang="ru-RU" sz="4000" b="1" dirty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х </a:t>
            </a:r>
            <a:r>
              <a:rPr lang="ru-RU" sz="40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н</a:t>
            </a:r>
            <a:r>
              <a:rPr lang="ru-RU" sz="4000" b="1" dirty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а</a:t>
            </a:r>
            <a:r>
              <a:rPr lang="ru-RU" sz="40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р</a:t>
            </a:r>
            <a:r>
              <a:rPr lang="ru-RU" sz="4000" b="1" dirty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и</a:t>
            </a:r>
            <a:r>
              <a:rPr lang="ru-RU" sz="4000" b="1" dirty="0">
                <a:ln w="1905"/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с</a:t>
            </a:r>
            <a:r>
              <a:rPr lang="ru-RU" sz="4000" b="1" dirty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о</a:t>
            </a:r>
            <a:r>
              <a:rPr lang="ru-RU" sz="4000" b="1" dirty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в</a:t>
            </a:r>
            <a:r>
              <a:rPr lang="ru-RU" sz="40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а</a:t>
            </a:r>
            <a:r>
              <a:rPr lang="ru-RU" sz="4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х</a:t>
            </a:r>
            <a:r>
              <a:rPr lang="ru-RU" sz="4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у</a:t>
            </a:r>
            <a:r>
              <a:rPr lang="ru-RU" sz="40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д</a:t>
            </a:r>
            <a:r>
              <a:rPr lang="ru-RU" sz="4000" b="1" dirty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о</a:t>
            </a:r>
            <a:r>
              <a:rPr lang="ru-RU" sz="40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ж</a:t>
            </a:r>
            <a:r>
              <a:rPr lang="ru-RU" sz="4000" b="1" dirty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н</a:t>
            </a:r>
            <a:r>
              <a:rPr lang="ru-RU" sz="40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и</a:t>
            </a:r>
            <a:r>
              <a:rPr lang="ru-RU" sz="4000" b="1" dirty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к </a:t>
            </a:r>
            <a:r>
              <a:rPr lang="ru-RU" sz="40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н</a:t>
            </a:r>
            <a:r>
              <a:rPr lang="ru-RU" sz="4000" b="1" dirty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а </a:t>
            </a:r>
            <a:r>
              <a:rPr lang="ru-RU" sz="40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к</a:t>
            </a:r>
            <a:r>
              <a:rPr lang="ru-RU" sz="4000" b="1" dirty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а</a:t>
            </a:r>
            <a:r>
              <a:rPr lang="ru-RU" sz="40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р</a:t>
            </a:r>
            <a:r>
              <a:rPr lang="ru-RU" sz="4000" b="1" dirty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т</a:t>
            </a:r>
            <a:r>
              <a:rPr lang="ru-RU" sz="4000" b="1" dirty="0">
                <a:ln w="1905"/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и</a:t>
            </a:r>
            <a:r>
              <a:rPr lang="ru-RU" sz="4000" b="1" dirty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н</a:t>
            </a:r>
            <a:r>
              <a:rPr lang="ru-RU" sz="4000" b="1" dirty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е</a:t>
            </a:r>
            <a:r>
              <a:rPr lang="ru-RU" sz="4000" b="1" dirty="0">
                <a:ln w="1905"/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+mn-cs"/>
              </a:rPr>
              <a:t>?</a:t>
            </a:r>
            <a:endParaRPr lang="ru-RU" sz="4000" b="1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665" y="3354435"/>
            <a:ext cx="2232248" cy="319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1079</TotalTime>
  <Words>490</Words>
  <Application>Microsoft Office PowerPoint</Application>
  <PresentationFormat>Экран (4:3)</PresentationFormat>
  <Paragraphs>55</Paragraphs>
  <Slides>24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ЦЕЛЬ:создать уникальную композицию «Зоопарк» в нетрадиционной технике рисования «Грифонаж». </vt:lpstr>
      <vt:lpstr>Презентация PowerPoint</vt:lpstr>
      <vt:lpstr>ПАРТА - ЭТО НЕ КРОВАТЬ, И НА НЕЙ НЕЛЬЗЯ ЛЕЖАТЬ. ТЫ СТИДИ ЗА ПАРТОЙ СТРОЙНО И ВЕДИ СЕБЯ ДОСТОЙНО.</vt:lpstr>
      <vt:lpstr>Что такое зоопарк?</vt:lpstr>
      <vt:lpstr>Что такое зоопарк?</vt:lpstr>
      <vt:lpstr>Презентация PowerPoint</vt:lpstr>
      <vt:lpstr>Презентация PowerPoint</vt:lpstr>
      <vt:lpstr>Презентация PowerPoint</vt:lpstr>
      <vt:lpstr>Тема урока: «ЗООПАРК» </vt:lpstr>
      <vt:lpstr>Что такое «ГРИФОНАЖ»?</vt:lpstr>
      <vt:lpstr>Многие писатели и учёные в черновиках своих великих творений делали беглые наброски импровизационного характера в технике «Грифонаж». </vt:lpstr>
      <vt:lpstr>физминутка «Веселые мартышки»</vt:lpstr>
      <vt:lpstr>ПОДГОТОВКА РАБОЧЕГО МЕСТА</vt:lpstr>
      <vt:lpstr>НЕОБХОДИМЫЕ МАТЕРИАЛЫ И ИНСТРУМЕНТЫ</vt:lpstr>
      <vt:lpstr>Презентация PowerPoint</vt:lpstr>
      <vt:lpstr>Презентация PowerPoint</vt:lpstr>
      <vt:lpstr>ЭТАПЫ РАБОТЫ</vt:lpstr>
      <vt:lpstr>1.Проведите сначала длинную линию в любом направлении, а затем свободно «покружите» по бумаге, рисуя петли и изгибы. При этом старайтесь не отрывать карандаша от бумаги. Когда вы почувствуете, что линий достаточно, остановитесь. У вас получились каракули.</vt:lpstr>
      <vt:lpstr>2.Внимательно рассмотрите получившиеся каракули. «Включите» своё воображение и поищите среди линий морских животных, птиц, рыб. Если вам это не удаётся сделать, и вы не видите ни одного образа, переверните лист бумаги, и продолжите поиск. Чтобы найденные вами образы не потерялись среди линий, выделите их фломастером.</vt:lpstr>
      <vt:lpstr>Презентация PowerPoint</vt:lpstr>
      <vt:lpstr>Рефлексия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user</cp:lastModifiedBy>
  <cp:revision>78</cp:revision>
  <dcterms:modified xsi:type="dcterms:W3CDTF">2020-01-31T11:29:32Z</dcterms:modified>
</cp:coreProperties>
</file>