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avi" ContentType="video/avi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14" r:id="rId1"/>
  </p:sldMasterIdLst>
  <p:sldIdLst>
    <p:sldId id="327" r:id="rId2"/>
    <p:sldId id="304" r:id="rId3"/>
    <p:sldId id="310" r:id="rId4"/>
    <p:sldId id="313" r:id="rId5"/>
    <p:sldId id="311" r:id="rId6"/>
    <p:sldId id="312" r:id="rId7"/>
    <p:sldId id="332" r:id="rId8"/>
    <p:sldId id="319" r:id="rId9"/>
    <p:sldId id="320" r:id="rId10"/>
    <p:sldId id="321" r:id="rId11"/>
    <p:sldId id="323" r:id="rId12"/>
    <p:sldId id="314" r:id="rId13"/>
    <p:sldId id="324" r:id="rId14"/>
    <p:sldId id="325" r:id="rId15"/>
    <p:sldId id="326" r:id="rId16"/>
    <p:sldId id="315" r:id="rId17"/>
    <p:sldId id="333" r:id="rId18"/>
    <p:sldId id="334" r:id="rId19"/>
    <p:sldId id="330" r:id="rId20"/>
    <p:sldId id="328" r:id="rId21"/>
    <p:sldId id="338" r:id="rId22"/>
    <p:sldId id="317" r:id="rId23"/>
    <p:sldId id="335" r:id="rId24"/>
    <p:sldId id="329" r:id="rId25"/>
    <p:sldId id="336" r:id="rId26"/>
    <p:sldId id="318" r:id="rId27"/>
    <p:sldId id="331" r:id="rId28"/>
    <p:sldId id="339" r:id="rId2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3366FF"/>
    <a:srgbClr val="003300"/>
    <a:srgbClr val="663300"/>
    <a:srgbClr val="FF9900"/>
    <a:srgbClr val="F70701"/>
    <a:srgbClr val="000000"/>
    <a:srgbClr val="DF198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64" autoAdjust="0"/>
    <p:restoredTop sz="94660"/>
  </p:normalViewPr>
  <p:slideViewPr>
    <p:cSldViewPr>
      <p:cViewPr>
        <p:scale>
          <a:sx n="72" d="100"/>
          <a:sy n="72" d="100"/>
        </p:scale>
        <p:origin x="-1236" y="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6E7E544F-93EF-499F-88B2-66D8EDB2AEE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93B4401-9CA5-4E74-AFF4-C29E103BD83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E620F7C-6F7D-412A-AD20-620564A71B3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354EEB-97D4-4156-99D4-DFC886AA2F5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pPr>
              <a:defRPr/>
            </a:pPr>
            <a:fld id="{D8B1E051-CE59-4FB8-834D-7479BD29FF0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CD72E8-6A34-423D-83B4-D8AD4B08226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B9A548-C356-49A9-A6E6-7770F11B79A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E2767BF-E279-4AF8-A40E-41A92280A3D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1C9B5B2-87FE-40B0-B7FF-47D7CDC7787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A9AC435-D3C9-4153-89EC-1D8637F80B2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pPr>
              <a:defRPr/>
            </a:pPr>
            <a:fld id="{60B2A53D-8826-41A8-A52D-60FF64BAB6D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fld id="{64653534-EB7C-4C9D-B9E5-D7AAE8E2379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15" r:id="rId1"/>
    <p:sldLayoutId id="2147484016" r:id="rId2"/>
    <p:sldLayoutId id="2147484017" r:id="rId3"/>
    <p:sldLayoutId id="2147484018" r:id="rId4"/>
    <p:sldLayoutId id="2147484019" r:id="rId5"/>
    <p:sldLayoutId id="2147484020" r:id="rId6"/>
    <p:sldLayoutId id="2147484021" r:id="rId7"/>
    <p:sldLayoutId id="2147484022" r:id="rId8"/>
    <p:sldLayoutId id="2147484023" r:id="rId9"/>
    <p:sldLayoutId id="2147484024" r:id="rId10"/>
    <p:sldLayoutId id="214748402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Вопрос-отве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33400"/>
            <a:ext cx="8643190" cy="548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5728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43339" y="457200"/>
            <a:ext cx="79248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№1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  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Откройте файл задание1.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doc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Прочтите отрывок из летописи. Выделите слова маркеры. </a:t>
            </a: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какому периоду относится данный текст, назовите дату, события, место, участников и итоги для Руси. </a:t>
            </a: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Отметьте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данную информацию на ленте времени в карте памяти.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Битва на Калке&amp;quot; - великая битва, которую мы проиграли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2308968"/>
            <a:ext cx="5486400" cy="4320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0628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Флора\Downloads\Xst4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817"/>
            <a:ext cx="9144000" cy="6809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7823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https://hist-ege.sdamgia.ru/get_file?id=23697"/>
          <p:cNvPicPr>
            <a:picLocks noGrp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143000"/>
            <a:ext cx="6705600" cy="493712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381000" y="228600"/>
            <a:ext cx="7924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№2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  выполняется в рабочем листе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2903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Флора\Downloads\Xst4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817"/>
            <a:ext cx="9144000" cy="6809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785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81000" y="228600"/>
            <a:ext cx="7924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№3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  выполняется в рабочем листе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Определите, каким понятиям дается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AutoShape 2" descr="Битва на реке Калке 1223 года кратко, события, причины: историческая правда  России от РВИО - История Росси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6" name="Picture 4" descr="Битва на реке Калке 1223 года кратко, события, причины: историческая правда  России от РВИО - История Росси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742661"/>
            <a:ext cx="7620000" cy="4898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608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Флора\Downloads\Xst4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817"/>
            <a:ext cx="9144000" cy="6809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470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/>
          </p:cNvPicPr>
          <p:nvPr>
            <p:ph sz="quarter" idx="1"/>
          </p:nvPr>
        </p:nvPicPr>
        <p:blipFill rotWithShape="1">
          <a:blip r:embed="rId2"/>
          <a:srcRect r="2578"/>
          <a:stretch/>
        </p:blipFill>
        <p:spPr>
          <a:xfrm>
            <a:off x="371062" y="1066800"/>
            <a:ext cx="8388626" cy="54102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81000" y="228600"/>
            <a:ext cx="7924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№4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Выполните задания к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карте и укажите год, название и итоги указанных на карте сражений в карте памяти.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5057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Если хочешь быть в порядке, занимайся физзарядкой! | МБОУ СОШ Первомайский  ОЦ | Новости | Первомайская завалинк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961322"/>
            <a:ext cx="8610600" cy="4711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04800" y="457200"/>
            <a:ext cx="86106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i="1" cap="none" spc="0" dirty="0" smtClean="0">
                <a:ln w="11430">
                  <a:solidFill>
                    <a:srgbClr val="00B0F0"/>
                  </a:solidFill>
                </a:ln>
                <a:solidFill>
                  <a:srgbClr val="0070C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Динамическая пауза</a:t>
            </a:r>
            <a:endParaRPr lang="ru-RU" sz="5400" b="1" i="1" cap="none" spc="0" dirty="0">
              <a:ln w="11430">
                <a:solidFill>
                  <a:srgbClr val="00B0F0"/>
                </a:solidFill>
              </a:ln>
              <a:solidFill>
                <a:srgbClr val="0070C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0123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chimes.wav"/>
          </p:stSnd>
        </p:sndAc>
      </p:transition>
    </mc:Choice>
    <mc:Fallback xmlns="">
      <p:transition spd="slow"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7566" y="2590800"/>
            <a:ext cx="840519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проблемы:</a:t>
            </a:r>
          </a:p>
          <a:p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Разобщенность княжеств</a:t>
            </a:r>
          </a:p>
          <a:p>
            <a:pPr marL="457200" indent="-457200">
              <a:buFont typeface="+mj-lt"/>
              <a:buAutoNum type="arabicPeriod"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было такой личности, которая бы всех объединила и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сподвигла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подвиг.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" y="381000"/>
            <a:ext cx="80772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 Почему монголо-татары смогли покорить Русь, находящуюся на более высокой ступени общественного развития, а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шведы, немецкие рыцари-крестоносцы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ливонский орден нет? </a:t>
            </a:r>
          </a:p>
          <a:p>
            <a:pPr algn="just"/>
            <a:endParaRPr lang="ru-RU" sz="2400" dirty="0"/>
          </a:p>
        </p:txBody>
      </p:sp>
      <p:pic>
        <p:nvPicPr>
          <p:cNvPr id="6" name="Picture 2" descr="цвет вопросительный знак вопрос, Вопросительный знак, цветной вопрос вопрос  вопрос, вопрос PNG и PSD-файл пнг для бесплатной загрузки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5F5F5"/>
              </a:clrFrom>
              <a:clrTo>
                <a:srgbClr val="F5F5F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9766" y="1466022"/>
            <a:ext cx="2249556" cy="2249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7787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Флора\Downloads\Xst4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817"/>
            <a:ext cx="9144000" cy="6809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9365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7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524000" y="162282"/>
            <a:ext cx="5867400" cy="637805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533400"/>
            <a:ext cx="8077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5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Отметьте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слова маркеры. К какое событие описывается в данном историческом источнике. Назовите дату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данного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события. Какой хан упоминается в данном источнике. Какой московский князь участвовал в данном событии. Отложите на ленте времени данное событие.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 descr="Пир на костях после битвы на Калке.: awrus7 — LiveJourna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456" y="2175083"/>
            <a:ext cx="7792565" cy="4294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1232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Флора\Downloads\Xst4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817"/>
            <a:ext cx="9144000" cy="6809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8478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610600" cy="1143000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Задание 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6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Заполните таблицу и отметьте на карте памяти  оставшиеся события, указав их год, итог, имя хана и русского князя, принимавшего участие в сражении.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9056533"/>
              </p:ext>
            </p:extLst>
          </p:nvPr>
        </p:nvGraphicFramePr>
        <p:xfrm>
          <a:off x="304800" y="1981200"/>
          <a:ext cx="8077201" cy="3456804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676400"/>
                <a:gridCol w="2139458"/>
                <a:gridCol w="4261343"/>
              </a:tblGrid>
              <a:tr h="49663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Хан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Князь, полководец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Основные сражения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02736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 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 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1382 – повторный набег на Москву, возобновление выплаты дани.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9663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effectLst/>
                        </a:rPr>
                        <a:t>Едигей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 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1408 – безуспешный набег на Москву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02736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 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 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…….- стояние на реке Угре, окончание ордынского ига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28600" y="2819400"/>
            <a:ext cx="1676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err="1" smtClean="0">
                <a:solidFill>
                  <a:srgbClr val="33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Тохтамыш</a:t>
            </a:r>
            <a:endParaRPr lang="ru-RU" sz="2400" b="1" dirty="0">
              <a:solidFill>
                <a:srgbClr val="3366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57400" y="3805535"/>
            <a:ext cx="1981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33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Василий </a:t>
            </a:r>
            <a:r>
              <a:rPr lang="en-US" sz="2400" b="1" dirty="0" smtClean="0">
                <a:solidFill>
                  <a:srgbClr val="33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endParaRPr lang="ru-RU" sz="2400" b="1" dirty="0">
              <a:solidFill>
                <a:srgbClr val="3366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1000" y="4724400"/>
            <a:ext cx="152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33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Ахмат</a:t>
            </a:r>
            <a:endParaRPr lang="ru-RU" sz="2400" b="1" dirty="0">
              <a:solidFill>
                <a:srgbClr val="3366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86000" y="4724399"/>
            <a:ext cx="152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33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Иван </a:t>
            </a:r>
            <a:r>
              <a:rPr lang="en-US" sz="2400" b="1" dirty="0" smtClean="0">
                <a:solidFill>
                  <a:srgbClr val="33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</a:t>
            </a:r>
            <a:endParaRPr lang="ru-RU" sz="2400" b="1" dirty="0">
              <a:solidFill>
                <a:srgbClr val="3366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057400" y="2750403"/>
            <a:ext cx="1905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33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Дмитрий Московский</a:t>
            </a:r>
            <a:endParaRPr lang="ru-RU" sz="2400" b="1" dirty="0">
              <a:solidFill>
                <a:srgbClr val="3366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7337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8" grpId="0"/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74375" y="2122004"/>
            <a:ext cx="8405191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проблемы:</a:t>
            </a:r>
          </a:p>
          <a:p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Появление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таких личностей как Иван Калита, Дмитрий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Донской.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Усиление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позиции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Москвы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нападения Тамерлана ослабление и распад  Золотой орды.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Стояние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реке Угре, помощь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Девлет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Гирея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который отвлек спешившие на помощь хану Ахмату силы противника.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" y="381000"/>
            <a:ext cx="8077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 Почему Русь смогла освободиться от монголо-татарского ига?</a:t>
            </a:r>
          </a:p>
          <a:p>
            <a:pPr algn="just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400" dirty="0"/>
          </a:p>
        </p:txBody>
      </p:sp>
      <p:pic>
        <p:nvPicPr>
          <p:cNvPr id="6" name="Picture 2" descr="цвет вопросительный знак вопрос, Вопросительный знак, цветной вопрос вопрос  вопрос, вопрос PNG и PSD-файл пнг для бесплатной загрузки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5F5F5"/>
              </a:clrFrom>
              <a:clrTo>
                <a:srgbClr val="F5F5F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0010" y="825882"/>
            <a:ext cx="2249556" cy="2249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853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96" t="20879" r="23824" b="12998"/>
          <a:stretch/>
        </p:blipFill>
        <p:spPr bwMode="auto">
          <a:xfrm>
            <a:off x="76200" y="685800"/>
            <a:ext cx="8915400" cy="57911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43477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8600" y="228600"/>
            <a:ext cx="86106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400" b="1" i="1" cap="none" spc="0" dirty="0" smtClean="0">
                <a:ln w="11430">
                  <a:solidFill>
                    <a:srgbClr val="00B0F0"/>
                  </a:solidFill>
                </a:ln>
                <a:solidFill>
                  <a:srgbClr val="0070C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Самостоятельная работа</a:t>
            </a:r>
            <a:endParaRPr lang="ru-RU" sz="4400" b="1" i="1" cap="none" spc="0" dirty="0">
              <a:ln w="11430">
                <a:solidFill>
                  <a:srgbClr val="00B0F0"/>
                </a:solidFill>
              </a:ln>
              <a:solidFill>
                <a:srgbClr val="0070C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38200" y="1524000"/>
            <a:ext cx="77343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Проверьте ответы и оцените согласно критериям в рабочем листе:</a:t>
            </a:r>
          </a:p>
          <a:p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3,5,6</a:t>
            </a:r>
          </a:p>
          <a:p>
            <a:pPr marL="342900" indent="-342900">
              <a:buAutoNum type="arabicPeriod"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1.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Сугэдэй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2.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Куликовом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поле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3.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Тохтомыш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4. 1237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5. </a:t>
            </a:r>
            <a:r>
              <a:rPr lang="ru-RU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ордынский выход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8377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1242936" y="1219200"/>
            <a:ext cx="6973570" cy="4187829"/>
            <a:chOff x="1486554" y="2271636"/>
            <a:chExt cx="6973919" cy="4187902"/>
          </a:xfrm>
        </p:grpSpPr>
        <p:grpSp>
          <p:nvGrpSpPr>
            <p:cNvPr id="5" name="Группа 4"/>
            <p:cNvGrpSpPr>
              <a:grpSpLocks/>
            </p:cNvGrpSpPr>
            <p:nvPr/>
          </p:nvGrpSpPr>
          <p:grpSpPr bwMode="auto">
            <a:xfrm>
              <a:off x="1486554" y="5546725"/>
              <a:ext cx="2336832" cy="912813"/>
              <a:chOff x="1486554" y="5546725"/>
              <a:chExt cx="2336832" cy="913619"/>
            </a:xfrm>
          </p:grpSpPr>
          <p:cxnSp>
            <p:nvCxnSpPr>
              <p:cNvPr id="18" name="Прямая соединительная линия 17"/>
              <p:cNvCxnSpPr/>
              <p:nvPr/>
            </p:nvCxnSpPr>
            <p:spPr>
              <a:xfrm rot="5400000" flipH="1" flipV="1">
                <a:off x="1030538" y="6002741"/>
                <a:ext cx="913619" cy="1587"/>
              </a:xfrm>
              <a:prstGeom prst="line">
                <a:avLst/>
              </a:prstGeom>
              <a:ln w="5715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Прямая соединительная линия 18"/>
              <p:cNvCxnSpPr/>
              <p:nvPr/>
            </p:nvCxnSpPr>
            <p:spPr>
              <a:xfrm>
                <a:off x="1486554" y="5546725"/>
                <a:ext cx="2336832" cy="4767"/>
              </a:xfrm>
              <a:prstGeom prst="line">
                <a:avLst/>
              </a:prstGeom>
              <a:ln w="5715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Группа 5"/>
            <p:cNvGrpSpPr>
              <a:grpSpLocks/>
            </p:cNvGrpSpPr>
            <p:nvPr/>
          </p:nvGrpSpPr>
          <p:grpSpPr bwMode="auto">
            <a:xfrm>
              <a:off x="3786841" y="4632325"/>
              <a:ext cx="2336832" cy="914400"/>
              <a:chOff x="3786841" y="4632325"/>
              <a:chExt cx="2336832" cy="913619"/>
            </a:xfrm>
          </p:grpSpPr>
          <p:cxnSp>
            <p:nvCxnSpPr>
              <p:cNvPr id="16" name="Прямая соединительная линия 15"/>
              <p:cNvCxnSpPr/>
              <p:nvPr/>
            </p:nvCxnSpPr>
            <p:spPr>
              <a:xfrm rot="5400000" flipH="1" flipV="1">
                <a:off x="3331619" y="5089134"/>
                <a:ext cx="912032" cy="1588"/>
              </a:xfrm>
              <a:prstGeom prst="line">
                <a:avLst/>
              </a:prstGeom>
              <a:ln w="5715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Прямая соединительная линия 16"/>
              <p:cNvCxnSpPr/>
              <p:nvPr/>
            </p:nvCxnSpPr>
            <p:spPr>
              <a:xfrm>
                <a:off x="3786841" y="4632325"/>
                <a:ext cx="2336832" cy="4759"/>
              </a:xfrm>
              <a:prstGeom prst="line">
                <a:avLst/>
              </a:prstGeom>
              <a:ln w="5715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" name="Группа 6"/>
            <p:cNvGrpSpPr>
              <a:grpSpLocks/>
            </p:cNvGrpSpPr>
            <p:nvPr/>
          </p:nvGrpSpPr>
          <p:grpSpPr bwMode="auto">
            <a:xfrm>
              <a:off x="6123641" y="3721100"/>
              <a:ext cx="2336832" cy="912813"/>
              <a:chOff x="6123641" y="3721100"/>
              <a:chExt cx="2336832" cy="913619"/>
            </a:xfrm>
          </p:grpSpPr>
          <p:cxnSp>
            <p:nvCxnSpPr>
              <p:cNvPr id="14" name="Прямая соединительная линия 13"/>
              <p:cNvCxnSpPr/>
              <p:nvPr/>
            </p:nvCxnSpPr>
            <p:spPr>
              <a:xfrm rot="5400000" flipH="1" flipV="1">
                <a:off x="5667625" y="4177116"/>
                <a:ext cx="913619" cy="1588"/>
              </a:xfrm>
              <a:prstGeom prst="line">
                <a:avLst/>
              </a:prstGeom>
              <a:ln w="5715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Прямая соединительная линия 14"/>
              <p:cNvCxnSpPr/>
              <p:nvPr/>
            </p:nvCxnSpPr>
            <p:spPr>
              <a:xfrm>
                <a:off x="6123641" y="3721100"/>
                <a:ext cx="2336832" cy="4767"/>
              </a:xfrm>
              <a:prstGeom prst="line">
                <a:avLst/>
              </a:prstGeom>
              <a:ln w="5715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" name="TextBox 19"/>
            <p:cNvSpPr txBox="1">
              <a:spLocks noChangeArrowheads="1"/>
            </p:cNvSpPr>
            <p:nvPr/>
          </p:nvSpPr>
          <p:spPr bwMode="auto">
            <a:xfrm>
              <a:off x="1523054" y="5619653"/>
              <a:ext cx="2190759" cy="6591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ru-RU" sz="1800" b="1" kern="12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У меня ничего не получилось</a:t>
              </a:r>
              <a:endParaRPr lang="ru-RU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9" name="TextBox 20"/>
            <p:cNvSpPr txBox="1">
              <a:spLocks noChangeArrowheads="1"/>
            </p:cNvSpPr>
            <p:nvPr/>
          </p:nvSpPr>
          <p:spPr bwMode="auto">
            <a:xfrm>
              <a:off x="3823239" y="4670142"/>
              <a:ext cx="2190759" cy="6591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ru-RU" sz="1800" b="1" kern="1200" dirty="0">
                  <a:solidFill>
                    <a:srgbClr val="5100C8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Я мог бы работать лучше</a:t>
              </a:r>
              <a:endParaRPr lang="ru-RU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0" name="TextBox 21"/>
            <p:cNvSpPr txBox="1">
              <a:spLocks noChangeArrowheads="1"/>
            </p:cNvSpPr>
            <p:nvPr/>
          </p:nvSpPr>
          <p:spPr bwMode="auto">
            <a:xfrm>
              <a:off x="6125229" y="3853772"/>
              <a:ext cx="2335244" cy="6474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ru-RU" sz="1800" b="1" kern="1200" dirty="0">
                  <a:solidFill>
                    <a:srgbClr val="FF000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Я доволен своей работой</a:t>
              </a:r>
              <a:endParaRPr lang="ru-RU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pic>
          <p:nvPicPr>
            <p:cNvPr id="11" name="Picture 2" descr="Стоковая векторная графика «Депрессивный и грустный смайлик с ...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91144" y="4110463"/>
              <a:ext cx="1676089" cy="14386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4" descr="Смайлик гиф анимация картинки: Открытки с днем рождения смайлика ...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9904" y="2271636"/>
              <a:ext cx="1894866" cy="15916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6" descr="Стоковые векторные изображения Смайлы | Depositphotos®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18858" y="3176661"/>
              <a:ext cx="1440160" cy="14934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680752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</a:t>
            </a:r>
            <a:endParaRPr lang="ru-RU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1000" y="1676400"/>
            <a:ext cx="83820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algn="just">
              <a:buFont typeface="+mj-lt"/>
              <a:buAutoNum type="arabicPeriod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Повторите  §8-12 учебника. Подготовиться к контрольной работе, используя карту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памяти</a:t>
            </a:r>
          </a:p>
          <a:p>
            <a:pPr marL="342900" lvl="0" indent="-342900" algn="just">
              <a:buFont typeface="+mj-lt"/>
              <a:buAutoNum type="arabicPeriod"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+mj-lt"/>
              <a:buAutoNum type="arabicPeriod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Дополнительное задание (по желанию): 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Историк Н.М. Карамзин полагал, что Москва в XIV в. «обязана  своим величием хану».   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Используя исторические знания, приведите два аргумента, которыми можно подтвердить данную точку зрения, и два аргумента, которыми можно опровергнуть её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2900" indent="-342900" algn="just">
              <a:buFont typeface="+mj-lt"/>
              <a:buAutoNum type="arabicPeriod"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4427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394562" y="1817132"/>
            <a:ext cx="6354881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i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Урок окончен!</a:t>
            </a:r>
          </a:p>
          <a:p>
            <a:pPr algn="ctr"/>
            <a:endParaRPr lang="ru-RU" sz="7200" b="1" i="1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7200" b="1" i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Всем спасибо!</a:t>
            </a:r>
            <a:endParaRPr lang="ru-RU" sz="7200" b="1" i="1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86577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52400"/>
            <a:ext cx="8229600" cy="6248400"/>
          </a:xfrm>
        </p:spPr>
      </p:pic>
    </p:spTree>
    <p:extLst>
      <p:ext uri="{BB962C8B-B14F-4D97-AF65-F5344CB8AC3E}">
        <p14:creationId xmlns:p14="http://schemas.microsoft.com/office/powerpoint/2010/main" val="1049203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304800"/>
            <a:ext cx="8305800" cy="6052985"/>
          </a:xfrm>
        </p:spPr>
      </p:pic>
    </p:spTree>
    <p:extLst>
      <p:ext uri="{BB962C8B-B14F-4D97-AF65-F5344CB8AC3E}">
        <p14:creationId xmlns:p14="http://schemas.microsoft.com/office/powerpoint/2010/main" val="1384211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304800"/>
            <a:ext cx="8466261" cy="6019800"/>
          </a:xfrm>
        </p:spPr>
      </p:pic>
    </p:spTree>
    <p:extLst>
      <p:ext uri="{BB962C8B-B14F-4D97-AF65-F5344CB8AC3E}">
        <p14:creationId xmlns:p14="http://schemas.microsoft.com/office/powerpoint/2010/main" val="1914599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28600"/>
            <a:ext cx="8305800" cy="6229350"/>
          </a:xfrm>
        </p:spPr>
      </p:pic>
    </p:spTree>
    <p:extLst>
      <p:ext uri="{BB962C8B-B14F-4D97-AF65-F5344CB8AC3E}">
        <p14:creationId xmlns:p14="http://schemas.microsoft.com/office/powerpoint/2010/main" val="103177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nevskiy_5g0O76CM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04800" y="62948"/>
            <a:ext cx="8492067" cy="6504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517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02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Борьба Руси с иноземными захватчиками в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XII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XV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веке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5969" y="3200400"/>
            <a:ext cx="82296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 Почему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монголо-татары смогли покорить Русь, находящуюся на более высокой ступени общественного развития, а шведы немецкие рыцари-крестоносцы и ливонский орден нет?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Почему Русь смогла освободиться от монголо-татарского ига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 descr="цвет вопросительный знак вопрос, Вопросительный знак, цветной вопрос вопрос  вопрос, вопрос PNG и PSD-файл пнг для бесплатной загрузки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5F5F5"/>
              </a:clrFrom>
              <a:clrTo>
                <a:srgbClr val="F5F5F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7339" y="2678161"/>
            <a:ext cx="4866861" cy="4866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8160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Флора\Downloads\Xst4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817"/>
            <a:ext cx="9144000" cy="6809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0643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2026</TotalTime>
  <Words>448</Words>
  <Application>Microsoft Office PowerPoint</Application>
  <PresentationFormat>Экран (4:3)</PresentationFormat>
  <Paragraphs>67</Paragraphs>
  <Slides>28</Slides>
  <Notes>0</Notes>
  <HiddenSlides>1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Справедливость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Борьба Руси с иноземными захватчиками в XII-XV веке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Задание 6. Заполните таблицу и отметьте на карте памяти  оставшиеся события, указав их год, итог, имя хана и русского князя, принимавшего участие в сражении.</vt:lpstr>
      <vt:lpstr>Презентация PowerPoint</vt:lpstr>
      <vt:lpstr>Презентация PowerPoint</vt:lpstr>
      <vt:lpstr>Презентация PowerPoint</vt:lpstr>
      <vt:lpstr>Презентация PowerPoint</vt:lpstr>
      <vt:lpstr>Домашнее задание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00000</dc:creator>
  <cp:lastModifiedBy>Флора</cp:lastModifiedBy>
  <cp:revision>100</cp:revision>
  <cp:lastPrinted>1601-01-01T00:00:00Z</cp:lastPrinted>
  <dcterms:created xsi:type="dcterms:W3CDTF">1601-01-01T00:00:00Z</dcterms:created>
  <dcterms:modified xsi:type="dcterms:W3CDTF">2021-11-13T10:35:59Z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