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5"/>
  </p:notesMasterIdLst>
  <p:sldIdLst>
    <p:sldId id="256" r:id="rId2"/>
    <p:sldId id="258" r:id="rId3"/>
    <p:sldId id="266" r:id="rId4"/>
    <p:sldId id="257" r:id="rId5"/>
    <p:sldId id="259" r:id="rId6"/>
    <p:sldId id="260" r:id="rId7"/>
    <p:sldId id="261" r:id="rId8"/>
    <p:sldId id="269" r:id="rId9"/>
    <p:sldId id="265" r:id="rId10"/>
    <p:sldId id="264" r:id="rId11"/>
    <p:sldId id="263" r:id="rId12"/>
    <p:sldId id="268" r:id="rId13"/>
    <p:sldId id="267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52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21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AD02DE-5EC4-4E21-8509-5C00F1D98F40}" type="datetimeFigureOut">
              <a:rPr lang="ru-RU" smtClean="0"/>
              <a:t>19.09.2025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55C021-82C6-4CD5-B1B3-374E799D13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61507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BAA9D-566B-4E78-9D3E-F9F18881CC60}" type="datetime1">
              <a:rPr lang="ru-RU" smtClean="0"/>
              <a:t>19.09.2025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Преподаватель Гладких О.Е.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38CCE68E-8E26-42C3-982B-CCD6D0BB77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76635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31B09-C997-4BA2-A038-AE2CFB470B5D}" type="datetime1">
              <a:rPr lang="ru-RU" smtClean="0"/>
              <a:t>19.09.2025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Преподаватель Гладких О.Е.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CCE68E-8E26-42C3-982B-CCD6D0BB77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23012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918D1-51E2-4288-92F7-A452EBA98DB9}" type="datetime1">
              <a:rPr lang="ru-RU" smtClean="0"/>
              <a:t>19.09.2025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Преподаватель Гладких О.Е.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CCE68E-8E26-42C3-982B-CCD6D0BB77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69527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90A7A-8C95-4226-B2C9-0CF9579DF04B}" type="datetime1">
              <a:rPr lang="ru-RU" smtClean="0"/>
              <a:t>19.09.2025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Преподаватель Гладких О.Е.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CCE68E-8E26-42C3-982B-CCD6D0BB77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16075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9E49A99B-BA4F-4F3B-AA6E-813808DACC55}" type="datetime1">
              <a:rPr lang="ru-RU" smtClean="0"/>
              <a:t>19.09.2025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r>
              <a:rPr lang="ru-RU"/>
              <a:t>Преподаватель Гладких О.Е.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38CCE68E-8E26-42C3-982B-CCD6D0BB77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57726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63FFF-826B-4F43-8112-AC38BAA321F1}" type="datetime1">
              <a:rPr lang="ru-RU" smtClean="0"/>
              <a:t>19.09.2025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Преподаватель Гладких О.Е.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CCE68E-8E26-42C3-982B-CCD6D0BB77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93572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C3CFA-E763-4A5B-AF00-64CB2443C173}" type="datetime1">
              <a:rPr lang="ru-RU" smtClean="0"/>
              <a:t>19.09.2025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Преподаватель Гладких О.Е.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CCE68E-8E26-42C3-982B-CCD6D0BB77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39119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8FE1C-D825-410F-A14A-5E0CFAA673BC}" type="datetime1">
              <a:rPr lang="ru-RU" smtClean="0"/>
              <a:t>19.09.2025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Преподаватель Гладких О.Е.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CCE68E-8E26-42C3-982B-CCD6D0BB77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2650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08A07-6FF6-4523-9D0D-E9544C46A40B}" type="datetime1">
              <a:rPr lang="ru-RU" smtClean="0"/>
              <a:t>19.09.2025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Преподаватель Гладких О.Е.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CCE68E-8E26-42C3-982B-CCD6D0BB77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23612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E23F6-D3DD-4D0D-9B8F-539987F1989A}" type="datetime1">
              <a:rPr lang="ru-RU" smtClean="0"/>
              <a:t>19.09.2025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Преподаватель Гладких О.Е.</a:t>
            </a:r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CCE68E-8E26-42C3-982B-CCD6D0BB77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76570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A9FB9-05A8-457F-A463-1EDCF0841E3D}" type="datetime1">
              <a:rPr lang="ru-RU" smtClean="0"/>
              <a:t>19.09.2025</a:t>
            </a:fld>
            <a:endParaRPr lang="ru-RU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CCE68E-8E26-42C3-982B-CCD6D0BB77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23455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B76A4C82-40DC-47CE-B319-25BCD8B67A68}" type="datetime1">
              <a:rPr lang="ru-RU" smtClean="0"/>
              <a:t>19.09.2025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r>
              <a:rPr lang="ru-RU"/>
              <a:t>Преподаватель Гладких О.Е.</a:t>
            </a:r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38CCE68E-8E26-42C3-982B-CCD6D0BB77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49714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B9E6D2-8A0A-412D-BD3E-3CCE4CD9A3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15291" y="1582203"/>
            <a:ext cx="9858103" cy="238760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>
                <a:latin typeface="Verdana" panose="020B0604030504040204" pitchFamily="34" charset="0"/>
                <a:ea typeface="Verdana" panose="020B0604030504040204" pitchFamily="34" charset="0"/>
              </a:rPr>
              <a:t>Классный час на тему:</a:t>
            </a:r>
            <a:br>
              <a:rPr lang="ru-RU" sz="2400" b="1" dirty="0"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ru-RU" sz="6600" b="1" dirty="0">
                <a:latin typeface="Verdana" panose="020B0604030504040204" pitchFamily="34" charset="0"/>
                <a:ea typeface="Verdana" panose="020B0604030504040204" pitchFamily="34" charset="0"/>
              </a:rPr>
              <a:t>«Мы и кумиры» 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0C44A622-CF3F-4D42-A7F6-A2BEE32628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04385" y="4898411"/>
            <a:ext cx="7891272" cy="988583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ru-RU" sz="11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Кого выбирает молодежь?</a:t>
            </a:r>
          </a:p>
          <a:p>
            <a:pPr>
              <a:lnSpc>
                <a:spcPct val="100000"/>
              </a:lnSpc>
            </a:pPr>
            <a:r>
              <a:rPr lang="ru-RU" sz="1100" b="1" dirty="0">
                <a:latin typeface="Times New Roman" panose="02020603050405020304" pitchFamily="18" charset="0"/>
              </a:rPr>
              <a:t>Классный час подходит для студентов 1 курса;</a:t>
            </a:r>
          </a:p>
          <a:p>
            <a:pPr>
              <a:lnSpc>
                <a:spcPct val="100000"/>
              </a:lnSpc>
            </a:pPr>
            <a:r>
              <a:rPr lang="ru-RU" sz="1100" b="1" dirty="0">
                <a:latin typeface="Times New Roman" panose="02020603050405020304" pitchFamily="18" charset="0"/>
              </a:rPr>
              <a:t>Так же его можно использовать на уроках по обществознанию и психологии.</a:t>
            </a:r>
            <a:endParaRPr lang="ru-RU" sz="1100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48A50C17-BA71-42A8-A3BA-2E2F048086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09749" y="6455346"/>
            <a:ext cx="6327648" cy="365125"/>
          </a:xfrm>
        </p:spPr>
        <p:txBody>
          <a:bodyPr/>
          <a:lstStyle/>
          <a:p>
            <a:r>
              <a:rPr lang="ru-RU" dirty="0"/>
              <a:t>Преподаватель Журавлева О.Е.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28CFEB8-890D-4D4F-B228-95AEE5ACFED3}"/>
              </a:ext>
            </a:extLst>
          </p:cNvPr>
          <p:cNvSpPr txBox="1"/>
          <p:nvPr/>
        </p:nvSpPr>
        <p:spPr>
          <a:xfrm>
            <a:off x="709749" y="220091"/>
            <a:ext cx="10772502" cy="8515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800"/>
              </a:spcAft>
            </a:pPr>
            <a:r>
              <a:rPr lang="ru-RU" sz="12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ГОСУДАРСТВЕННОЕ ПРОФЕССИОНАЛЬНОЕ </a:t>
            </a:r>
          </a:p>
          <a:p>
            <a:pPr algn="ctr">
              <a:spcAft>
                <a:spcPts val="800"/>
              </a:spcAft>
            </a:pPr>
            <a:r>
              <a:rPr lang="ru-RU" sz="12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ОБРАЗОВАТЕЛЬНОЕ УЧРЕЖДЕНИЕ ТУЛЬСКОЙ ОБЛАСТИ</a:t>
            </a:r>
          </a:p>
          <a:p>
            <a:pPr algn="ctr">
              <a:spcAft>
                <a:spcPts val="800"/>
              </a:spcAft>
            </a:pPr>
            <a:r>
              <a:rPr lang="ru-RU" sz="12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«ТУЛЬСКИЙ ЭКОНОМИЧЕСКИЙ КОЛЛЕДЖ»</a:t>
            </a:r>
          </a:p>
        </p:txBody>
      </p:sp>
    </p:spTree>
    <p:extLst>
      <p:ext uri="{BB962C8B-B14F-4D97-AF65-F5344CB8AC3E}">
        <p14:creationId xmlns:p14="http://schemas.microsoft.com/office/powerpoint/2010/main" val="27615108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>
            <a:extLst>
              <a:ext uri="{FF2B5EF4-FFF2-40B4-BE49-F238E27FC236}">
                <a16:creationId xmlns:a16="http://schemas.microsoft.com/office/drawing/2014/main" id="{6928C47D-DFC7-44A1-AD5F-0657D884FF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8471" y="373872"/>
            <a:ext cx="6711696" cy="428897"/>
          </a:xfrm>
        </p:spPr>
        <p:txBody>
          <a:bodyPr/>
          <a:lstStyle/>
          <a:p>
            <a:pPr marL="0" indent="0">
              <a:buNone/>
            </a:pPr>
            <a:r>
              <a:rPr lang="ru-RU" b="1" i="0" dirty="0">
                <a:solidFill>
                  <a:schemeClr val="accent6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Чем может быть опасен кумир?</a:t>
            </a:r>
            <a:endParaRPr lang="ru-RU" b="1" dirty="0">
              <a:solidFill>
                <a:schemeClr val="accent6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66711F2F-9DC0-4D4C-98AE-457E7FE822C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490858" y="592183"/>
            <a:ext cx="3668486" cy="5029200"/>
          </a:xfrm>
        </p:spPr>
        <p:txBody>
          <a:bodyPr>
            <a:noAutofit/>
          </a:bodyPr>
          <a:lstStyle/>
          <a:p>
            <a:r>
              <a:rPr lang="ru-RU" sz="2000" b="1" i="0" u="sng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Вступительное слово:</a:t>
            </a:r>
            <a:endParaRPr lang="ru-RU" sz="2000" dirty="0">
              <a:solidFill>
                <a:srgbClr val="444444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ru-RU" sz="2000" dirty="0">
                <a:solidFill>
                  <a:srgbClr val="444444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В</a:t>
            </a:r>
            <a:r>
              <a:rPr lang="ru-RU" sz="2000" b="0" i="0" dirty="0">
                <a:solidFill>
                  <a:srgbClr val="444444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се звезды рано или поздно гаснут. </a:t>
            </a:r>
          </a:p>
          <a:p>
            <a:r>
              <a:rPr lang="ru-RU" sz="2000" dirty="0">
                <a:solidFill>
                  <a:schemeClr val="accent6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С</a:t>
            </a:r>
            <a:r>
              <a:rPr lang="ru-RU" sz="2000" b="0" i="0" dirty="0">
                <a:solidFill>
                  <a:schemeClr val="accent6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мерть известного человека - это событие, которое не оставляет равнодушным никого.</a:t>
            </a:r>
          </a:p>
          <a:p>
            <a:r>
              <a:rPr lang="ru-RU" sz="2000" b="0" i="0" dirty="0">
                <a:solidFill>
                  <a:srgbClr val="444444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Кто-то уходит молодым, в самом расцвете творческих сил. </a:t>
            </a:r>
          </a:p>
          <a:p>
            <a:r>
              <a:rPr lang="ru-RU" sz="2000" b="0" i="0" dirty="0">
                <a:solidFill>
                  <a:srgbClr val="444444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Кто - то прожил долгую и плодотворную жизнь. </a:t>
            </a:r>
          </a:p>
          <a:p>
            <a:r>
              <a:rPr lang="ru-RU" sz="2000" b="0" i="0" dirty="0">
                <a:solidFill>
                  <a:srgbClr val="444444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Но когда бы они ни ушли, их смерть – это потеря.</a:t>
            </a:r>
            <a:endParaRPr lang="ru-RU" sz="20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id="{EE3DA4BC-AD29-4893-8725-44B1E54983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80495" y="6391653"/>
            <a:ext cx="6327648" cy="365125"/>
          </a:xfrm>
        </p:spPr>
        <p:txBody>
          <a:bodyPr/>
          <a:lstStyle/>
          <a:p>
            <a:r>
              <a:rPr lang="ru-RU" dirty="0"/>
              <a:t>Преподаватель Журавлева О.Е.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D32F0AF-72B7-41E9-BFD0-431BBC6ED575}"/>
              </a:ext>
            </a:extLst>
          </p:cNvPr>
          <p:cNvSpPr txBox="1"/>
          <p:nvPr/>
        </p:nvSpPr>
        <p:spPr>
          <a:xfrm>
            <a:off x="288471" y="896720"/>
            <a:ext cx="7837714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000" b="0" i="0" dirty="0">
                <a:solidFill>
                  <a:srgbClr val="181818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Человек теряет себя, слепо подражает кумиру, живет не своей жизнью, иногда поддается опасному влиянию, и тогда может случиться трагедия…</a:t>
            </a:r>
            <a:endParaRPr lang="ru-RU" sz="20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B3D7C7D-53E5-417B-8BC6-E6FD7E0C0472}"/>
              </a:ext>
            </a:extLst>
          </p:cNvPr>
          <p:cNvSpPr txBox="1"/>
          <p:nvPr/>
        </p:nvSpPr>
        <p:spPr>
          <a:xfrm>
            <a:off x="288471" y="4821258"/>
            <a:ext cx="3614057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600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В течение месяца после гибели Виктора Цоя общее </a:t>
            </a:r>
            <a:r>
              <a:rPr lang="ru-RU" sz="1600" b="0" i="0" dirty="0">
                <a:solidFill>
                  <a:schemeClr val="accent6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количество самоубийств увеличилось на 30%</a:t>
            </a:r>
            <a:r>
              <a:rPr lang="ru-RU" sz="1600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, в основном за счет подростков.</a:t>
            </a:r>
            <a:endParaRPr lang="ru-RU" sz="16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FD0F2B-3B3A-4C79-8E06-6FADE6746891}"/>
              </a:ext>
            </a:extLst>
          </p:cNvPr>
          <p:cNvSpPr txBox="1"/>
          <p:nvPr/>
        </p:nvSpPr>
        <p:spPr>
          <a:xfrm>
            <a:off x="4121875" y="4821258"/>
            <a:ext cx="3948249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600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На почве любви к погибшему солисту «Иванушек Интернэшнл» Игорю Сорину </a:t>
            </a:r>
            <a:r>
              <a:rPr lang="ru-RU" sz="1600" b="0" i="0" dirty="0">
                <a:solidFill>
                  <a:schemeClr val="accent6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девушки в возрасте 12-15 лет выпрыгивали из окон.</a:t>
            </a:r>
            <a:endParaRPr lang="ru-RU" sz="1600" dirty="0">
              <a:solidFill>
                <a:schemeClr val="accent6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A3F1B968-1CE7-4163-9A90-241FDB2DD3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2880" y="2129421"/>
            <a:ext cx="2006238" cy="25077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>
            <a:extLst>
              <a:ext uri="{FF2B5EF4-FFF2-40B4-BE49-F238E27FC236}">
                <a16:creationId xmlns:a16="http://schemas.microsoft.com/office/drawing/2014/main" id="{B499FE0D-F33E-4020-99B9-0FE80ED57D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2386" y="2114802"/>
            <a:ext cx="1926228" cy="25185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59213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5FE0655-CDA9-4273-8754-9E897149CE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1416" y="6420830"/>
            <a:ext cx="6327648" cy="365125"/>
          </a:xfrm>
        </p:spPr>
        <p:txBody>
          <a:bodyPr/>
          <a:lstStyle/>
          <a:p>
            <a:r>
              <a:rPr lang="ru-RU" dirty="0"/>
              <a:t>Преподаватель Журавлева О.Е.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CB58DAC-41D0-41B3-8010-363DB991AE23}"/>
              </a:ext>
            </a:extLst>
          </p:cNvPr>
          <p:cNvSpPr txBox="1"/>
          <p:nvPr/>
        </p:nvSpPr>
        <p:spPr>
          <a:xfrm>
            <a:off x="200297" y="202700"/>
            <a:ext cx="11791406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000" b="0" i="0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Жизнь человека, попавшего в категорию «кумиры», сразу кардинально меняется. Бесповоротно. А поскольку, как правило, </a:t>
            </a:r>
            <a:r>
              <a:rPr lang="ru-RU" sz="2000" b="1" i="0" dirty="0">
                <a:solidFill>
                  <a:schemeClr val="accent6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кумирами становятся люди неординарные, стремящиеся к успеху и всеобщему признанию </a:t>
            </a:r>
            <a:r>
              <a:rPr lang="ru-RU" sz="2000" b="0" i="0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порой гораздо сильнее, чем все остальные, поначалу человека все устраивает.</a:t>
            </a:r>
            <a:endParaRPr lang="ru-RU" sz="20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3789A42C-444D-424D-A511-ACE8F1E39B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59" y="1727114"/>
            <a:ext cx="2021840" cy="29037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>
            <a:extLst>
              <a:ext uri="{FF2B5EF4-FFF2-40B4-BE49-F238E27FC236}">
                <a16:creationId xmlns:a16="http://schemas.microsoft.com/office/drawing/2014/main" id="{D37446E7-7CA7-4382-8F47-BE67AD9338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4776" y="1727114"/>
            <a:ext cx="4311869" cy="29181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750408D-2959-458B-A04F-1AEDB8516310}"/>
              </a:ext>
            </a:extLst>
          </p:cNvPr>
          <p:cNvSpPr txBox="1"/>
          <p:nvPr/>
        </p:nvSpPr>
        <p:spPr>
          <a:xfrm>
            <a:off x="130628" y="4942419"/>
            <a:ext cx="325410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latin typeface="Verdana" panose="020B0604030504040204" pitchFamily="34" charset="0"/>
                <a:ea typeface="Verdana" panose="020B0604030504040204" pitchFamily="34" charset="0"/>
              </a:rPr>
              <a:t>В</a:t>
            </a:r>
            <a:r>
              <a:rPr lang="ru-RU" sz="1600" b="0" i="0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озникает внутренний конфликт, конфликт с самим собой.</a:t>
            </a:r>
            <a:endParaRPr lang="ru-RU" sz="16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923F061-C1CB-465F-81CA-53C3CEF5E3C0}"/>
              </a:ext>
            </a:extLst>
          </p:cNvPr>
          <p:cNvSpPr txBox="1"/>
          <p:nvPr/>
        </p:nvSpPr>
        <p:spPr>
          <a:xfrm>
            <a:off x="3477127" y="4942418"/>
            <a:ext cx="486716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latin typeface="Verdana" panose="020B0604030504040204" pitchFamily="34" charset="0"/>
                <a:ea typeface="Verdana" panose="020B0604030504040204" pitchFamily="34" charset="0"/>
              </a:rPr>
              <a:t>О</a:t>
            </a:r>
            <a:r>
              <a:rPr lang="ru-RU" sz="1600" b="0" i="0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н хочет прожить свою жизнь для себя, а не для того, чтобы быть примером для окружающих. </a:t>
            </a:r>
            <a:endParaRPr lang="ru-RU" sz="16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5126" name="Picture 6">
            <a:extLst>
              <a:ext uri="{FF2B5EF4-FFF2-40B4-BE49-F238E27FC236}">
                <a16:creationId xmlns:a16="http://schemas.microsoft.com/office/drawing/2014/main" id="{DA0A8D7D-C5AE-481B-850B-66254517CF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50530" y="1727114"/>
            <a:ext cx="2021840" cy="29037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2AC795D7-F1F1-40FD-B8C6-70077E0FB389}"/>
              </a:ext>
            </a:extLst>
          </p:cNvPr>
          <p:cNvSpPr txBox="1"/>
          <p:nvPr/>
        </p:nvSpPr>
        <p:spPr>
          <a:xfrm>
            <a:off x="8436693" y="4942417"/>
            <a:ext cx="362467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С</a:t>
            </a:r>
            <a:r>
              <a:rPr lang="ru-RU" sz="1600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мерть лидера группы «</a:t>
            </a:r>
            <a:r>
              <a:rPr lang="ru-RU" sz="1600" b="0" i="0" dirty="0" err="1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Nirvana</a:t>
            </a:r>
            <a:r>
              <a:rPr lang="ru-RU" sz="1600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» спровоцировала эпидемию суицида.</a:t>
            </a:r>
            <a:endParaRPr lang="ru-RU" sz="16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65146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A527DA04-26A5-4DAE-A34D-1F1A4115CC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35429" y="6429538"/>
            <a:ext cx="6327648" cy="365125"/>
          </a:xfrm>
        </p:spPr>
        <p:txBody>
          <a:bodyPr/>
          <a:lstStyle/>
          <a:p>
            <a:r>
              <a:rPr lang="ru-RU" dirty="0"/>
              <a:t>Преподаватель Журавлева О.Е.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E512B3F-47C2-45D7-A289-28A5D320CC1A}"/>
              </a:ext>
            </a:extLst>
          </p:cNvPr>
          <p:cNvSpPr txBox="1"/>
          <p:nvPr/>
        </p:nvSpPr>
        <p:spPr>
          <a:xfrm>
            <a:off x="435429" y="309479"/>
            <a:ext cx="1141693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800" b="1" i="0" u="sng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Вступительное слово:</a:t>
            </a:r>
            <a:endParaRPr lang="ru-RU" b="0" i="0" dirty="0">
              <a:solidFill>
                <a:srgbClr val="333333"/>
              </a:solidFill>
              <a:effectLst/>
              <a:latin typeface="Helvetica Neue"/>
            </a:endParaRPr>
          </a:p>
          <a:p>
            <a:pPr algn="just"/>
            <a:r>
              <a:rPr lang="ru-RU" b="0" i="0" dirty="0">
                <a:solidFill>
                  <a:srgbClr val="333333"/>
                </a:solidFill>
                <a:effectLst/>
                <a:latin typeface="Helvetica Neue"/>
              </a:rPr>
              <a:t>Выбор кумира отражает измерения нашего внутреннего мира, уровень ценностей, на которые мы ориентируемся.</a:t>
            </a:r>
            <a:endParaRPr lang="ru-RU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9F64B0E-6F76-448E-966F-B66172E71EC7}"/>
              </a:ext>
            </a:extLst>
          </p:cNvPr>
          <p:cNvSpPr txBox="1"/>
          <p:nvPr/>
        </p:nvSpPr>
        <p:spPr>
          <a:xfrm>
            <a:off x="226424" y="5106099"/>
            <a:ext cx="11834948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000" b="1" i="0" u="sng" dirty="0">
                <a:solidFill>
                  <a:srgbClr val="333333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Вывод:</a:t>
            </a:r>
          </a:p>
          <a:p>
            <a:pPr algn="just"/>
            <a:r>
              <a:rPr lang="ru-RU" sz="2000" b="1" i="0" dirty="0">
                <a:solidFill>
                  <a:srgbClr val="333333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Подражание может направить наши усилия на разные вещи — от достижения поставленной цели в мире, например, известности или славы, до работы над собой, чтобы пробудить и развить в себе схожие с нашим героем качества.</a:t>
            </a:r>
            <a:endParaRPr lang="ru-RU" sz="2000" b="1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AF4CF20-B4F9-4987-8E5B-29A53BD74464}"/>
              </a:ext>
            </a:extLst>
          </p:cNvPr>
          <p:cNvSpPr txBox="1"/>
          <p:nvPr/>
        </p:nvSpPr>
        <p:spPr>
          <a:xfrm>
            <a:off x="2324858" y="1323858"/>
            <a:ext cx="939428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000" b="0" i="0" dirty="0">
                <a:solidFill>
                  <a:schemeClr val="accent6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Часто родителям, не говоря уже о бабушках и дедушках, не нравится музыка, которую Вы слушаете, текст песен приводит их в ужас. Как вы думаете, почему? </a:t>
            </a:r>
          </a:p>
        </p:txBody>
      </p:sp>
      <p:pic>
        <p:nvPicPr>
          <p:cNvPr id="9218" name="Picture 2">
            <a:extLst>
              <a:ext uri="{FF2B5EF4-FFF2-40B4-BE49-F238E27FC236}">
                <a16:creationId xmlns:a16="http://schemas.microsoft.com/office/drawing/2014/main" id="{A7BA5FF1-D011-479C-A066-D52D86C190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1999" y="2530021"/>
            <a:ext cx="3277139" cy="21431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>
            <a:extLst>
              <a:ext uri="{FF2B5EF4-FFF2-40B4-BE49-F238E27FC236}">
                <a16:creationId xmlns:a16="http://schemas.microsoft.com/office/drawing/2014/main" id="{3C4C1BFA-8E57-4BBC-B2B4-AEAEDB1868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3567" y="2530021"/>
            <a:ext cx="2153948" cy="21539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6" name="Picture 10">
            <a:extLst>
              <a:ext uri="{FF2B5EF4-FFF2-40B4-BE49-F238E27FC236}">
                <a16:creationId xmlns:a16="http://schemas.microsoft.com/office/drawing/2014/main" id="{0368DA58-AA39-4938-9EA1-2C7B7C7E1D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9737" y="2530021"/>
            <a:ext cx="3229346" cy="21431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16805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>
            <a:extLst>
              <a:ext uri="{FF2B5EF4-FFF2-40B4-BE49-F238E27FC236}">
                <a16:creationId xmlns:a16="http://schemas.microsoft.com/office/drawing/2014/main" id="{E291E05D-57F1-41B7-A47A-7AC2048312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57350" y="5081016"/>
            <a:ext cx="10730654" cy="1409482"/>
          </a:xfrm>
        </p:spPr>
        <p:txBody>
          <a:bodyPr>
            <a:normAutofit/>
          </a:bodyPr>
          <a:lstStyle/>
          <a:p>
            <a:r>
              <a:rPr lang="ru-RU" sz="2200" b="1" u="sng" dirty="0">
                <a:latin typeface="Verdana" panose="020B0604030504040204" pitchFamily="34" charset="0"/>
                <a:ea typeface="Verdana" panose="020B0604030504040204" pitchFamily="34" charset="0"/>
              </a:rPr>
              <a:t>Рефлексия:</a:t>
            </a:r>
          </a:p>
          <a:p>
            <a:pPr algn="l"/>
            <a:r>
              <a:rPr lang="ru-RU" sz="2200" b="0" i="0" dirty="0">
                <a:solidFill>
                  <a:srgbClr val="181818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- Дал ли Вам сегодняшний разговор пищу для размышлений?</a:t>
            </a:r>
          </a:p>
          <a:p>
            <a:pPr algn="l"/>
            <a:r>
              <a:rPr lang="ru-RU" sz="2200" b="0" i="0" dirty="0">
                <a:solidFill>
                  <a:srgbClr val="181818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- Смогли ли вы изменить мнение о себе в лучшую сторону?</a:t>
            </a:r>
          </a:p>
          <a:p>
            <a:endParaRPr lang="ru-RU" dirty="0"/>
          </a:p>
        </p:txBody>
      </p:sp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id="{D90EAF43-5CB8-4354-B1E3-F348F9FD7D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57350" y="6429538"/>
            <a:ext cx="6327648" cy="365125"/>
          </a:xfrm>
        </p:spPr>
        <p:txBody>
          <a:bodyPr/>
          <a:lstStyle/>
          <a:p>
            <a:r>
              <a:rPr lang="ru-RU"/>
              <a:t>Преподаватель Журавлева О.Е.</a:t>
            </a:r>
            <a:endParaRPr lang="ru-R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6D5B7F7-C49E-4B2A-9EAD-28162D4DC495}"/>
              </a:ext>
            </a:extLst>
          </p:cNvPr>
          <p:cNvSpPr txBox="1"/>
          <p:nvPr/>
        </p:nvSpPr>
        <p:spPr>
          <a:xfrm>
            <a:off x="3709850" y="125147"/>
            <a:ext cx="8142515" cy="47089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000" b="1" u="sng" dirty="0">
                <a:solidFill>
                  <a:srgbClr val="18181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Итог классного часа</a:t>
            </a:r>
            <a:r>
              <a:rPr lang="ru-RU" sz="2000" b="1" i="0" u="sng" dirty="0">
                <a:solidFill>
                  <a:srgbClr val="181818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:</a:t>
            </a:r>
          </a:p>
          <a:p>
            <a:pPr algn="just"/>
            <a:endParaRPr lang="ru-RU" sz="2000" b="1" i="0" dirty="0">
              <a:solidFill>
                <a:srgbClr val="181818"/>
              </a:solidFill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just"/>
            <a:r>
              <a:rPr lang="ru-RU" sz="2000" i="0" dirty="0">
                <a:solidFill>
                  <a:srgbClr val="181818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Сегодня </a:t>
            </a:r>
            <a:r>
              <a:rPr lang="ru-RU" sz="2000" b="1" i="0" dirty="0">
                <a:solidFill>
                  <a:schemeClr val="accent6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мы говорили о кумирах в нашей жизни. </a:t>
            </a:r>
            <a:r>
              <a:rPr lang="ru-RU" sz="2000" i="0" dirty="0">
                <a:solidFill>
                  <a:srgbClr val="181818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Помните, что жизнь у человека – самая большая ценность.</a:t>
            </a:r>
          </a:p>
          <a:p>
            <a:pPr algn="just"/>
            <a:r>
              <a:rPr lang="ru-RU" sz="2000" b="1" i="0" dirty="0">
                <a:solidFill>
                  <a:srgbClr val="181818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</a:p>
          <a:p>
            <a:pPr algn="just"/>
            <a:r>
              <a:rPr lang="ru-RU" sz="2000" b="1" dirty="0">
                <a:solidFill>
                  <a:schemeClr val="accent6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Н</a:t>
            </a:r>
            <a:r>
              <a:rPr lang="ru-RU" sz="2000" b="1" i="0" dirty="0">
                <a:solidFill>
                  <a:schemeClr val="accent6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е всегда то, что привлекает наше внимание и интерес должно вызывать у нас стремление следовать этому. Человек обладает сознанием и определенной свободой. </a:t>
            </a:r>
          </a:p>
          <a:p>
            <a:pPr algn="just"/>
            <a:endParaRPr lang="ru-RU" sz="2000" b="1" dirty="0">
              <a:solidFill>
                <a:srgbClr val="181818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just"/>
            <a:r>
              <a:rPr lang="ru-RU" sz="2000" b="1" i="0" dirty="0">
                <a:solidFill>
                  <a:schemeClr val="accent6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Каждый человек стремится к счастью. </a:t>
            </a:r>
          </a:p>
          <a:p>
            <a:pPr algn="just"/>
            <a:r>
              <a:rPr lang="ru-RU" sz="2000" i="0" dirty="0">
                <a:solidFill>
                  <a:srgbClr val="181818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Человек, который выбирает правильный путь в жизни, сохраняет свое лицо, свою индивидуальность, может взять только самое лучшее от влияния других людей, будет счастлив.</a:t>
            </a:r>
            <a:endParaRPr lang="ru-RU" sz="20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8194" name="Picture 2">
            <a:extLst>
              <a:ext uri="{FF2B5EF4-FFF2-40B4-BE49-F238E27FC236}">
                <a16:creationId xmlns:a16="http://schemas.microsoft.com/office/drawing/2014/main" id="{6DAD1B43-0D49-4085-8D01-7833E8656E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350" y="940527"/>
            <a:ext cx="2795451" cy="34398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26954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>
            <a:extLst>
              <a:ext uri="{FF2B5EF4-FFF2-40B4-BE49-F238E27FC236}">
                <a16:creationId xmlns:a16="http://schemas.microsoft.com/office/drawing/2014/main" id="{A905A49D-3841-43D7-9F48-AC4EA6429C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7760" y="220091"/>
            <a:ext cx="10058400" cy="1030659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>
                <a:latin typeface="Verdana" panose="020B0604030504040204" pitchFamily="34" charset="0"/>
                <a:ea typeface="Verdana" panose="020B0604030504040204" pitchFamily="34" charset="0"/>
              </a:rPr>
              <a:t>Организационные моменты </a:t>
            </a:r>
            <a:br>
              <a:rPr lang="ru-RU" sz="3600" dirty="0"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ru-RU" sz="3600" dirty="0">
                <a:latin typeface="Verdana" panose="020B0604030504040204" pitchFamily="34" charset="0"/>
                <a:ea typeface="Verdana" panose="020B0604030504040204" pitchFamily="34" charset="0"/>
              </a:rPr>
              <a:t>классного часа «Мы и Кумиры»</a:t>
            </a:r>
          </a:p>
        </p:txBody>
      </p:sp>
      <p:sp>
        <p:nvSpPr>
          <p:cNvPr id="9" name="Текст 8">
            <a:extLst>
              <a:ext uri="{FF2B5EF4-FFF2-40B4-BE49-F238E27FC236}">
                <a16:creationId xmlns:a16="http://schemas.microsoft.com/office/drawing/2014/main" id="{DC3E43FF-998A-4A98-86D1-B995A5F09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8480" y="3229861"/>
            <a:ext cx="4754880" cy="640080"/>
          </a:xfrm>
        </p:spPr>
        <p:txBody>
          <a:bodyPr/>
          <a:lstStyle/>
          <a:p>
            <a:r>
              <a:rPr lang="ru-RU" dirty="0"/>
              <a:t>Цели:</a:t>
            </a:r>
          </a:p>
        </p:txBody>
      </p:sp>
      <p:sp>
        <p:nvSpPr>
          <p:cNvPr id="10" name="Объект 9">
            <a:extLst>
              <a:ext uri="{FF2B5EF4-FFF2-40B4-BE49-F238E27FC236}">
                <a16:creationId xmlns:a16="http://schemas.microsoft.com/office/drawing/2014/main" id="{B79AB272-BC6E-43A1-8FDB-4474F035AE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1861" y="3838046"/>
            <a:ext cx="5356425" cy="3291840"/>
          </a:xfrm>
        </p:spPr>
        <p:txBody>
          <a:bodyPr>
            <a:normAutofit/>
          </a:bodyPr>
          <a:lstStyle/>
          <a:p>
            <a:pPr algn="just"/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</a:rPr>
              <a:t>П</a:t>
            </a:r>
            <a:r>
              <a:rPr lang="ru-RU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роанализировать кто важней для современной молодежи;</a:t>
            </a:r>
          </a:p>
          <a:p>
            <a:pPr algn="just"/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</a:rPr>
              <a:t>Научить ребят давать объективную конструктивную оценку;</a:t>
            </a:r>
          </a:p>
          <a:p>
            <a:pPr algn="just"/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</a:rPr>
              <a:t>Понять к</a:t>
            </a:r>
            <a:r>
              <a:rPr lang="ru-RU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акое место в жизни занимают кумиры среди молодежи, и какое влияние они могут оказывать.</a:t>
            </a:r>
            <a:endParaRPr lang="ru-RU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1" name="Текст 10">
            <a:extLst>
              <a:ext uri="{FF2B5EF4-FFF2-40B4-BE49-F238E27FC236}">
                <a16:creationId xmlns:a16="http://schemas.microsoft.com/office/drawing/2014/main" id="{3AF84C5A-1E27-4342-AD71-24E610147F5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39691" y="3229861"/>
            <a:ext cx="4754880" cy="640080"/>
          </a:xfrm>
        </p:spPr>
        <p:txBody>
          <a:bodyPr/>
          <a:lstStyle/>
          <a:p>
            <a:r>
              <a:rPr lang="ru-RU" dirty="0"/>
              <a:t>Задачи:</a:t>
            </a:r>
          </a:p>
        </p:txBody>
      </p:sp>
      <p:sp>
        <p:nvSpPr>
          <p:cNvPr id="12" name="Объект 11">
            <a:extLst>
              <a:ext uri="{FF2B5EF4-FFF2-40B4-BE49-F238E27FC236}">
                <a16:creationId xmlns:a16="http://schemas.microsoft.com/office/drawing/2014/main" id="{789D19EC-1A3D-4880-885F-53663551D7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56960" y="3869941"/>
            <a:ext cx="5618771" cy="2109829"/>
          </a:xfrm>
        </p:spPr>
        <p:txBody>
          <a:bodyPr/>
          <a:lstStyle/>
          <a:p>
            <a:pPr algn="just"/>
            <a:r>
              <a:rPr lang="ru-RU" dirty="0">
                <a:solidFill>
                  <a:srgbClr val="18181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Р</a:t>
            </a:r>
            <a:r>
              <a:rPr lang="ru-RU" b="0" i="0" dirty="0">
                <a:solidFill>
                  <a:srgbClr val="181818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азвить индивидуальность и повысить самооценку у обучающихся;</a:t>
            </a:r>
          </a:p>
          <a:p>
            <a:pPr algn="just"/>
            <a:r>
              <a:rPr lang="ru-RU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Определить, кого можно</a:t>
            </a:r>
            <a:r>
              <a:rPr lang="ru-RU" dirty="0">
                <a:solidFill>
                  <a:srgbClr val="18181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ru-RU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считать кумиром;</a:t>
            </a:r>
          </a:p>
          <a:p>
            <a:pPr algn="just"/>
            <a:r>
              <a:rPr lang="ru-RU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Выяснить пользу и опасности,  таящиеся в подражании кумиру.</a:t>
            </a: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74B6ADEA-B190-47A6-8FB6-9BA02BB2C2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8480" y="6437287"/>
            <a:ext cx="6327648" cy="365125"/>
          </a:xfrm>
        </p:spPr>
        <p:txBody>
          <a:bodyPr/>
          <a:lstStyle/>
          <a:p>
            <a:r>
              <a:rPr lang="ru-RU" dirty="0"/>
              <a:t>Преподаватель Журавлева О.Е.</a:t>
            </a:r>
          </a:p>
        </p:txBody>
      </p:sp>
      <p:graphicFrame>
        <p:nvGraphicFramePr>
          <p:cNvPr id="13" name="Таблица 13">
            <a:extLst>
              <a:ext uri="{FF2B5EF4-FFF2-40B4-BE49-F238E27FC236}">
                <a16:creationId xmlns:a16="http://schemas.microsoft.com/office/drawing/2014/main" id="{34A803EB-BE46-4354-B156-9CFB38DB43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0067489"/>
              </p:ext>
            </p:extLst>
          </p:nvPr>
        </p:nvGraphicFramePr>
        <p:xfrm>
          <a:off x="521860" y="1374034"/>
          <a:ext cx="11400174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50734">
                  <a:extLst>
                    <a:ext uri="{9D8B030D-6E8A-4147-A177-3AD203B41FA5}">
                      <a16:colId xmlns:a16="http://schemas.microsoft.com/office/drawing/2014/main" val="3636134841"/>
                    </a:ext>
                  </a:extLst>
                </a:gridCol>
                <a:gridCol w="1140823">
                  <a:extLst>
                    <a:ext uri="{9D8B030D-6E8A-4147-A177-3AD203B41FA5}">
                      <a16:colId xmlns:a16="http://schemas.microsoft.com/office/drawing/2014/main" val="845516763"/>
                    </a:ext>
                  </a:extLst>
                </a:gridCol>
                <a:gridCol w="4821281">
                  <a:extLst>
                    <a:ext uri="{9D8B030D-6E8A-4147-A177-3AD203B41FA5}">
                      <a16:colId xmlns:a16="http://schemas.microsoft.com/office/drawing/2014/main" val="1819048498"/>
                    </a:ext>
                  </a:extLst>
                </a:gridCol>
                <a:gridCol w="987336">
                  <a:extLst>
                    <a:ext uri="{9D8B030D-6E8A-4147-A177-3AD203B41FA5}">
                      <a16:colId xmlns:a16="http://schemas.microsoft.com/office/drawing/2014/main" val="4043575649"/>
                    </a:ext>
                  </a:extLst>
                </a:gridCol>
              </a:tblGrid>
              <a:tr h="370840">
                <a:tc gridSpan="4">
                  <a:txBody>
                    <a:bodyPr/>
                    <a:lstStyle/>
                    <a:p>
                      <a:r>
                        <a:rPr lang="ru-RU" dirty="0"/>
                        <a:t>План классного часа (45 мин):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97796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Мини-лекция «Кумиры»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5 мин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Чем опасны кумиры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10 мин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8347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Обсуждение кумиров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10 мин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Подражание глазами родителей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5 мин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917908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/>
                        <a:t>Рассуждение о себе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5 мин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Подведение итогов, рефлексия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5 мин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97276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«+» кумиров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/>
                        <a:t>5 мин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/>
                        <a:t>45 мин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507784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616660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>
            <a:extLst>
              <a:ext uri="{FF2B5EF4-FFF2-40B4-BE49-F238E27FC236}">
                <a16:creationId xmlns:a16="http://schemas.microsoft.com/office/drawing/2014/main" id="{5624D248-F7CF-48E9-B508-21CA10C2BC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3290" y="319292"/>
            <a:ext cx="11029407" cy="127778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i="0" u="sng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Вступительное слово:</a:t>
            </a:r>
            <a:endParaRPr lang="ru-RU" b="0" i="0" dirty="0">
              <a:solidFill>
                <a:srgbClr val="000000"/>
              </a:solidFill>
              <a:effectLst/>
              <a:latin typeface="PT Sans" panose="020B0503020203020204" pitchFamily="34" charset="-52"/>
            </a:endParaRPr>
          </a:p>
          <a:p>
            <a:pPr marL="0" indent="0" algn="just">
              <a:buNone/>
            </a:pPr>
            <a:r>
              <a:rPr lang="ru-RU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Наверное </a:t>
            </a:r>
            <a:r>
              <a:rPr lang="ru-RU" b="1" i="0" dirty="0">
                <a:solidFill>
                  <a:schemeClr val="accent6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у каждого человека есть кумир</a:t>
            </a:r>
            <a:r>
              <a:rPr lang="ru-RU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. Это та личность, с которой мы берем пример, стараемся быть похожим, или же просто увлекаемся его творчеством. </a:t>
            </a:r>
            <a:endParaRPr lang="ru-RU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851FD5CA-47C0-4098-9B1B-5572CEF81F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/>
              <a:t>Преподаватель Журавлева О.Е.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861C3DD-DA74-455C-AA7D-AC74ED361516}"/>
              </a:ext>
            </a:extLst>
          </p:cNvPr>
          <p:cNvSpPr txBox="1"/>
          <p:nvPr/>
        </p:nvSpPr>
        <p:spPr>
          <a:xfrm>
            <a:off x="753290" y="4824438"/>
            <a:ext cx="11107784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000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Нам свойственно всматриваться в мир своего «Я», примерять к себе поступки, внешность книжных героев, героев фильмов и напряженно думать: </a:t>
            </a:r>
            <a:r>
              <a:rPr lang="ru-RU" sz="2000" b="1" i="0" dirty="0">
                <a:solidFill>
                  <a:schemeClr val="accent6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«А на что я способен в такой ситуации?», «Что мне нравится/ не нравится?», «Какова необходимость найти себя, свое предназначение?»</a:t>
            </a:r>
            <a:endParaRPr lang="ru-RU" sz="2000" b="1" dirty="0">
              <a:solidFill>
                <a:schemeClr val="accent6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7172" name="Picture 4">
            <a:extLst>
              <a:ext uri="{FF2B5EF4-FFF2-40B4-BE49-F238E27FC236}">
                <a16:creationId xmlns:a16="http://schemas.microsoft.com/office/drawing/2014/main" id="{84AA5E40-7F14-4060-8B40-AE5A5EDD43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7533" y="1794956"/>
            <a:ext cx="9216934" cy="27074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12304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CFC41393-530C-4405-AF0E-66197C9A37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4023" y="5268887"/>
            <a:ext cx="12043954" cy="1066800"/>
          </a:xfrm>
        </p:spPr>
        <p:txBody>
          <a:bodyPr>
            <a:noAutofit/>
          </a:bodyPr>
          <a:lstStyle/>
          <a:p>
            <a:pPr marL="0" indent="0" algn="just">
              <a:lnSpc>
                <a:spcPct val="100000"/>
              </a:lnSpc>
              <a:buNone/>
            </a:pPr>
            <a:r>
              <a:rPr lang="ru-RU" b="1" i="0" u="sng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Вступительное слово: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ru-RU" i="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«Годы идут, сменяются поколения, меняются и интересы, появляются новые ценности» </a:t>
            </a:r>
            <a:endParaRPr lang="ru-RU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C37B2430-A4DA-4DE5-98D3-4C45923F14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21667" y="6451068"/>
            <a:ext cx="6327648" cy="365125"/>
          </a:xfrm>
        </p:spPr>
        <p:txBody>
          <a:bodyPr/>
          <a:lstStyle/>
          <a:p>
            <a:r>
              <a:rPr lang="ru-RU" dirty="0"/>
              <a:t>Преподаватель Журавлева О.Е.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56D7A73A-3262-4810-A77D-70B3C0269F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307" y="345239"/>
            <a:ext cx="5022751" cy="4108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930CDF0-112C-4544-AB7B-89F20205F155}"/>
              </a:ext>
            </a:extLst>
          </p:cNvPr>
          <p:cNvSpPr txBox="1"/>
          <p:nvPr/>
        </p:nvSpPr>
        <p:spPr>
          <a:xfrm>
            <a:off x="5488808" y="469835"/>
            <a:ext cx="6252100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Несмотря на известную библейскую заповедь – </a:t>
            </a:r>
            <a:r>
              <a:rPr lang="ru-RU" sz="2000" b="1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«Не сотвори себе кумира»</a:t>
            </a:r>
            <a:r>
              <a:rPr lang="ru-RU" sz="2000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,</a:t>
            </a:r>
            <a:r>
              <a:rPr lang="ru-RU" sz="2000" b="1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ru-RU" sz="2000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мы понимаем, что ни один здоровый социум не может обойтись без этих самых образцов для подражания. </a:t>
            </a:r>
            <a:endParaRPr lang="ru-RU" sz="20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CDD0184-5909-4AD7-A1DA-E70F3C8C2E03}"/>
              </a:ext>
            </a:extLst>
          </p:cNvPr>
          <p:cNvSpPr txBox="1"/>
          <p:nvPr/>
        </p:nvSpPr>
        <p:spPr>
          <a:xfrm>
            <a:off x="5488808" y="2399612"/>
            <a:ext cx="625210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000" b="1" i="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Кумирами могут являться самые разные люди. </a:t>
            </a:r>
            <a:r>
              <a:rPr lang="ru-RU" sz="2000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Но в основном это актеры, певцы и спортсмены. Кто-то может брать пример с героя книги, а для кого-то примером подражания может являться человек из своего окружения.</a:t>
            </a:r>
            <a:endParaRPr lang="ru-RU" sz="20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40664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6">
            <a:extLst>
              <a:ext uri="{FF2B5EF4-FFF2-40B4-BE49-F238E27FC236}">
                <a16:creationId xmlns:a16="http://schemas.microsoft.com/office/drawing/2014/main" id="{7160B7F4-17B8-492C-BB9B-58226E95A45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508275" y="486138"/>
            <a:ext cx="3553098" cy="5586984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sz="2000" b="1" i="0" u="sng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Вступительное слово:</a:t>
            </a:r>
            <a:endParaRPr lang="ru-RU" sz="2000" b="0" i="0" dirty="0">
              <a:solidFill>
                <a:srgbClr val="333333"/>
              </a:solidFill>
              <a:effectLst/>
              <a:latin typeface="Helvetica Neue"/>
            </a:endParaRPr>
          </a:p>
          <a:p>
            <a:pPr algn="just"/>
            <a:r>
              <a:rPr lang="ru-RU" sz="2000" dirty="0">
                <a:solidFill>
                  <a:srgbClr val="333333"/>
                </a:solidFill>
                <a:latin typeface="Helvetica Neue"/>
              </a:rPr>
              <a:t>М</a:t>
            </a:r>
            <a:r>
              <a:rPr lang="ru-RU" sz="2000" b="0" i="0" dirty="0">
                <a:solidFill>
                  <a:srgbClr val="333333"/>
                </a:solidFill>
                <a:effectLst/>
                <a:latin typeface="Helvetica Neue"/>
              </a:rPr>
              <a:t>ногие из Вас заполняли анкеты «Друзей»: там всегда присутствует вопрос, </a:t>
            </a:r>
            <a:r>
              <a:rPr lang="ru-RU" sz="2000" b="1" i="0" dirty="0">
                <a:solidFill>
                  <a:srgbClr val="333333"/>
                </a:solidFill>
                <a:effectLst/>
                <a:latin typeface="Helvetica Neue"/>
              </a:rPr>
              <a:t>есть ли у тебя кумир, кто он?</a:t>
            </a:r>
          </a:p>
          <a:p>
            <a:pPr algn="just"/>
            <a:r>
              <a:rPr lang="ru-RU" sz="2000" dirty="0">
                <a:solidFill>
                  <a:srgbClr val="333333"/>
                </a:solidFill>
                <a:latin typeface="Helvetica Neue"/>
              </a:rPr>
              <a:t>Э</a:t>
            </a:r>
            <a:r>
              <a:rPr lang="ru-RU" sz="2000" b="0" i="0" dirty="0">
                <a:solidFill>
                  <a:srgbClr val="333333"/>
                </a:solidFill>
                <a:effectLst/>
                <a:latin typeface="Helvetica Neue"/>
              </a:rPr>
              <a:t>тот вопрос очень важен.</a:t>
            </a:r>
          </a:p>
          <a:p>
            <a:pPr algn="just"/>
            <a:r>
              <a:rPr lang="ru-RU" sz="2000" dirty="0">
                <a:solidFill>
                  <a:srgbClr val="333333"/>
                </a:solidFill>
                <a:effectLst/>
                <a:latin typeface="Helvetica Neue"/>
              </a:rPr>
              <a:t>Кумир показывает Ваш: 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sz="2000" b="0" i="0" dirty="0">
                <a:solidFill>
                  <a:srgbClr val="333333"/>
                </a:solidFill>
                <a:effectLst/>
                <a:latin typeface="Helvetica Neue"/>
              </a:rPr>
              <a:t>эмоциональный,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sz="2000" b="0" i="0" dirty="0">
                <a:solidFill>
                  <a:srgbClr val="333333"/>
                </a:solidFill>
                <a:effectLst/>
                <a:latin typeface="Helvetica Neue"/>
              </a:rPr>
              <a:t>интеллектуальный,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sz="2000" b="0" i="0" dirty="0">
                <a:solidFill>
                  <a:srgbClr val="333333"/>
                </a:solidFill>
                <a:effectLst/>
                <a:latin typeface="Helvetica Neue"/>
              </a:rPr>
              <a:t>эстетический вкус.  </a:t>
            </a:r>
          </a:p>
          <a:p>
            <a:pPr algn="just"/>
            <a:r>
              <a:rPr lang="ru-RU" sz="2000" dirty="0">
                <a:solidFill>
                  <a:srgbClr val="333333"/>
                </a:solidFill>
                <a:latin typeface="Helvetica Neue"/>
              </a:rPr>
              <a:t>О</a:t>
            </a:r>
            <a:r>
              <a:rPr lang="ru-RU" sz="2000" b="0" i="0" dirty="0">
                <a:solidFill>
                  <a:srgbClr val="333333"/>
                </a:solidFill>
                <a:effectLst/>
                <a:latin typeface="Helvetica Neue"/>
              </a:rPr>
              <a:t>бращая внимание на того, кто для кого является кумиром Вы строите отношения в определенной среде.</a:t>
            </a:r>
            <a:endParaRPr lang="ru-RU" sz="2000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E6A9FE5F-D0C6-452F-8E79-0D95C02514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00456" y="6455346"/>
            <a:ext cx="6327648" cy="365125"/>
          </a:xfrm>
        </p:spPr>
        <p:txBody>
          <a:bodyPr/>
          <a:lstStyle/>
          <a:p>
            <a:r>
              <a:rPr lang="ru-RU" dirty="0"/>
              <a:t>Преподаватель Журавлева О.Е.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E4BD42D-F118-4C9A-9A3F-528028E59736}"/>
              </a:ext>
            </a:extLst>
          </p:cNvPr>
          <p:cNvSpPr txBox="1"/>
          <p:nvPr/>
        </p:nvSpPr>
        <p:spPr>
          <a:xfrm>
            <a:off x="531221" y="5564898"/>
            <a:ext cx="837764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0" i="0" dirty="0">
                <a:solidFill>
                  <a:schemeClr val="accent6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Выберите 1 персону, которая вам особенно нравится. Почему Вы выбрали именно ее?</a:t>
            </a:r>
            <a:endParaRPr lang="ru-RU" sz="2000" dirty="0">
              <a:solidFill>
                <a:schemeClr val="accent6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B13C005-EE99-486A-A5F5-8AA735C2ED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5632" y="220091"/>
            <a:ext cx="5295900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96412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>
            <a:extLst>
              <a:ext uri="{FF2B5EF4-FFF2-40B4-BE49-F238E27FC236}">
                <a16:creationId xmlns:a16="http://schemas.microsoft.com/office/drawing/2014/main" id="{1422EE52-4F57-43FC-B988-EB79AD29B90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436427" y="868679"/>
            <a:ext cx="3694612" cy="4844144"/>
          </a:xfrm>
        </p:spPr>
        <p:txBody>
          <a:bodyPr>
            <a:normAutofit/>
          </a:bodyPr>
          <a:lstStyle/>
          <a:p>
            <a:pPr algn="just"/>
            <a:r>
              <a:rPr lang="ru-RU" sz="2000" b="1" i="0" u="sng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Вступительное слово:</a:t>
            </a:r>
            <a:endParaRPr lang="ru-RU" sz="20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just"/>
            <a:r>
              <a:rPr lang="ru-RU" sz="20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П</a:t>
            </a:r>
            <a:r>
              <a:rPr lang="ru-RU" sz="2000" dirty="0">
                <a:solidFill>
                  <a:schemeClr val="tx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оклонение кумирам – закономерный этап в развитии личности, это совершенно естественный этап взросления.</a:t>
            </a:r>
            <a:endParaRPr lang="ru-RU" sz="20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just"/>
            <a:r>
              <a:rPr lang="ru-RU" sz="2000" i="0" dirty="0">
                <a:solidFill>
                  <a:srgbClr val="181818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Назовите своих кумиров </a:t>
            </a:r>
            <a:r>
              <a:rPr lang="ru-RU" sz="2000" b="0" i="0" dirty="0">
                <a:solidFill>
                  <a:schemeClr val="accent6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(Обучающиеся сообщают, что их привлекает в них: внешность, талант)</a:t>
            </a:r>
          </a:p>
          <a:p>
            <a:pPr algn="just"/>
            <a:r>
              <a:rPr lang="ru-RU" sz="2000" b="0" i="0" dirty="0">
                <a:solidFill>
                  <a:srgbClr val="181818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Как Вы думаете, легко ли быть известным?</a:t>
            </a:r>
          </a:p>
          <a:p>
            <a:pPr algn="just"/>
            <a:r>
              <a:rPr lang="ru-RU" sz="2000" b="0" i="0" dirty="0">
                <a:solidFill>
                  <a:schemeClr val="accent6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(Обсуждение)</a:t>
            </a:r>
          </a:p>
          <a:p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B3CE127-9B3E-4ECF-B8FB-77DD0C2230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6420830"/>
            <a:ext cx="6327648" cy="365125"/>
          </a:xfrm>
        </p:spPr>
        <p:txBody>
          <a:bodyPr/>
          <a:lstStyle/>
          <a:p>
            <a:r>
              <a:rPr lang="ru-RU" dirty="0"/>
              <a:t>Преподаватель Журавлева О.Е.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505BD01-CCD6-4F97-9040-76C1C95D9DF7}"/>
              </a:ext>
            </a:extLst>
          </p:cNvPr>
          <p:cNvSpPr txBox="1"/>
          <p:nvPr/>
        </p:nvSpPr>
        <p:spPr>
          <a:xfrm>
            <a:off x="400595" y="280238"/>
            <a:ext cx="7567748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000" b="0" i="0" dirty="0">
                <a:solidFill>
                  <a:schemeClr val="accent6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В течение 10 минут каждый ряд напишет 10 качеств, за которые можно уважать человека, и приведет как пример (из литературы, кино, из жизни) людей, которые этими качествами обладают.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D7A17D9-1009-455A-A451-3269FF24083B}"/>
              </a:ext>
            </a:extLst>
          </p:cNvPr>
          <p:cNvSpPr txBox="1"/>
          <p:nvPr/>
        </p:nvSpPr>
        <p:spPr>
          <a:xfrm>
            <a:off x="400595" y="5200396"/>
            <a:ext cx="7707085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i="0" u="sng" dirty="0">
                <a:solidFill>
                  <a:srgbClr val="181818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Вывод</a:t>
            </a:r>
            <a:r>
              <a:rPr lang="ru-RU" sz="2000" b="0" i="0" u="sng" dirty="0">
                <a:solidFill>
                  <a:srgbClr val="181818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:</a:t>
            </a:r>
            <a:r>
              <a:rPr lang="ru-RU" sz="2000" b="0" i="0" dirty="0">
                <a:solidFill>
                  <a:srgbClr val="181818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 </a:t>
            </a:r>
            <a:r>
              <a:rPr lang="ru-RU" sz="2000" b="1" i="0" dirty="0">
                <a:solidFill>
                  <a:srgbClr val="181818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ru-RU" sz="2000" i="0" dirty="0">
                <a:solidFill>
                  <a:srgbClr val="181818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Известность требует строгого распорядка.</a:t>
            </a:r>
          </a:p>
          <a:p>
            <a:pPr algn="just"/>
            <a:r>
              <a:rPr lang="ru-RU" sz="2000" b="1" dirty="0">
                <a:solidFill>
                  <a:srgbClr val="18181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С</a:t>
            </a:r>
            <a:r>
              <a:rPr lang="ru-RU" sz="2000" b="1" i="0" dirty="0">
                <a:solidFill>
                  <a:srgbClr val="181818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обранность, трудолюбие, коммуникабельность и многие другие качества.</a:t>
            </a:r>
            <a:endParaRPr lang="ru-RU" sz="2000" b="1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C90F3F26-292B-42A3-9E10-AF76FD9895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6880" y="1842893"/>
            <a:ext cx="4955177" cy="3172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3191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Текст 10">
            <a:extLst>
              <a:ext uri="{FF2B5EF4-FFF2-40B4-BE49-F238E27FC236}">
                <a16:creationId xmlns:a16="http://schemas.microsoft.com/office/drawing/2014/main" id="{4BA412C4-5A9E-499F-93AC-697739592A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76348" y="4917804"/>
            <a:ext cx="11668303" cy="1413018"/>
          </a:xfrm>
        </p:spPr>
        <p:txBody>
          <a:bodyPr>
            <a:normAutofit fontScale="92500" lnSpcReduction="10000"/>
          </a:bodyPr>
          <a:lstStyle/>
          <a:p>
            <a:pPr algn="just"/>
            <a:endParaRPr lang="ru-RU" i="0" dirty="0">
              <a:solidFill>
                <a:srgbClr val="181818"/>
              </a:solidFill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just"/>
            <a:r>
              <a:rPr lang="ru-RU" sz="2000" b="1" i="0" u="sng" dirty="0">
                <a:solidFill>
                  <a:srgbClr val="181818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Вывод</a:t>
            </a:r>
            <a:r>
              <a:rPr lang="ru-RU" sz="2000" b="0" i="0" u="sng" dirty="0">
                <a:solidFill>
                  <a:srgbClr val="181818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:</a:t>
            </a:r>
            <a:r>
              <a:rPr lang="ru-RU" sz="2000" b="0" i="0" dirty="0">
                <a:solidFill>
                  <a:srgbClr val="181818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ru-RU" i="0" dirty="0">
                <a:solidFill>
                  <a:srgbClr val="181818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Каждый человек на Земле — неповторим. </a:t>
            </a:r>
          </a:p>
          <a:p>
            <a:pPr algn="just"/>
            <a:r>
              <a:rPr lang="ru-RU" b="1" i="0" dirty="0">
                <a:solidFill>
                  <a:srgbClr val="181818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Ценность человека не во внешней привлекательности (хотя это тоже важно), а в его индивидуальном богатом внутреннем мире, умении быть самим собой.</a:t>
            </a:r>
            <a:endParaRPr lang="ru-RU" b="1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D83C4B3-0199-481B-AE33-9891D0AD44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62914" y="6414499"/>
            <a:ext cx="6327648" cy="365125"/>
          </a:xfrm>
        </p:spPr>
        <p:txBody>
          <a:bodyPr/>
          <a:lstStyle/>
          <a:p>
            <a:r>
              <a:rPr lang="ru-RU" dirty="0"/>
              <a:t>Преподаватель Журавлева О.Е.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B87CA3F1-2270-48FB-B78C-C6ABDF1297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47" y="78376"/>
            <a:ext cx="4715972" cy="4755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1C466C5-D74F-40A4-BC8D-F3761722DAEC}"/>
              </a:ext>
            </a:extLst>
          </p:cNvPr>
          <p:cNvSpPr txBox="1"/>
          <p:nvPr/>
        </p:nvSpPr>
        <p:spPr>
          <a:xfrm>
            <a:off x="5080266" y="146252"/>
            <a:ext cx="6668590" cy="5601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0" i="0" dirty="0">
                <a:solidFill>
                  <a:schemeClr val="accent6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Посмотрите на себя со стороны.</a:t>
            </a:r>
            <a:endParaRPr lang="ru-RU" sz="2000" dirty="0">
              <a:solidFill>
                <a:schemeClr val="accent6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l"/>
            <a:r>
              <a:rPr lang="ru-RU" sz="2000" b="0" i="0" dirty="0">
                <a:solidFill>
                  <a:schemeClr val="accent6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Довольны ли вы собой?</a:t>
            </a:r>
          </a:p>
          <a:p>
            <a:pPr algn="l"/>
            <a:endParaRPr lang="ru-RU" sz="2000" b="0" i="0" dirty="0">
              <a:solidFill>
                <a:srgbClr val="181818"/>
              </a:solidFill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ru-RU" sz="2000" dirty="0">
                <a:solidFill>
                  <a:schemeClr val="accent6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ru-RU" sz="2000" dirty="0">
                <a:latin typeface="Verdana" panose="020B0604030504040204" pitchFamily="34" charset="0"/>
                <a:ea typeface="Verdana" panose="020B0604030504040204" pitchFamily="34" charset="0"/>
              </a:rPr>
              <a:t>Е</a:t>
            </a:r>
            <a:r>
              <a:rPr lang="ru-RU" sz="2000" dirty="0">
                <a:solidFill>
                  <a:srgbClr val="181818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сли бы у Вас появилась возможность изменить себя, свой Мир, отношение с людьми, с чего бы вы начали? Каким бы Вы стали?</a:t>
            </a:r>
          </a:p>
          <a:p>
            <a:pPr algn="just"/>
            <a:endParaRPr lang="ru-RU" sz="2000" dirty="0">
              <a:solidFill>
                <a:schemeClr val="accent6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just"/>
            <a:r>
              <a:rPr lang="ru-RU" sz="2000" b="0" i="0" dirty="0">
                <a:solidFill>
                  <a:schemeClr val="accent6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Поднимите руки те, кто хочет быть похожим на своих родителей, родственников? Назовите лучшие черты родителей.</a:t>
            </a:r>
          </a:p>
          <a:p>
            <a:pPr algn="just"/>
            <a:endParaRPr lang="ru-RU" sz="2000" dirty="0">
              <a:solidFill>
                <a:schemeClr val="accent6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sz="2000" b="0" i="0" dirty="0">
                <a:solidFill>
                  <a:schemeClr val="accent6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ru-RU" sz="2000" b="0" i="0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Но представьте, что все люди изменили свою внешность и стали все на одно лицо. Что бы изменилось в Мире?</a:t>
            </a:r>
          </a:p>
          <a:p>
            <a:pPr algn="just"/>
            <a:endParaRPr lang="ru-RU" sz="2000" dirty="0">
              <a:solidFill>
                <a:schemeClr val="accent6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just"/>
            <a:endParaRPr lang="ru-RU" sz="2000" dirty="0">
              <a:solidFill>
                <a:srgbClr val="181818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381610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29B37461-7ADD-4C85-92CE-11B6D2EF76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0926" y="302622"/>
            <a:ext cx="7698378" cy="1822269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</a:rPr>
              <a:t>Почти у каждой медийной личности есть свои </a:t>
            </a:r>
            <a:r>
              <a:rPr lang="ru-RU" b="1" dirty="0">
                <a:solidFill>
                  <a:schemeClr val="accent6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поклонники</a:t>
            </a:r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</a:rPr>
              <a:t>. Некоторые</a:t>
            </a:r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</a:rPr>
              <a:t>из них </a:t>
            </a:r>
            <a:r>
              <a:rPr lang="ru-RU" b="1" dirty="0">
                <a:solidFill>
                  <a:schemeClr val="accent6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объединяются в фан-клубы.</a:t>
            </a:r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</a:rPr>
              <a:t> В этих клубах они встречаются,</a:t>
            </a:r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</a:rPr>
              <a:t>обсуждают новые песни, фильмы, игры обмениваются открытками,</a:t>
            </a:r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</a:rPr>
              <a:t>календариками, постерами с изображением любимых «звезд», пишут им</a:t>
            </a:r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</a:rPr>
              <a:t>письма.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0D483F3-5B71-4B0B-98A1-12FC71E1015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523513" y="235131"/>
            <a:ext cx="3529149" cy="6107424"/>
          </a:xfrm>
        </p:spPr>
        <p:txBody>
          <a:bodyPr>
            <a:normAutofit fontScale="92500" lnSpcReduction="10000"/>
          </a:bodyPr>
          <a:lstStyle/>
          <a:p>
            <a:r>
              <a:rPr lang="ru-RU" sz="1800" b="1" i="0" u="sng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Вступительное слово:</a:t>
            </a:r>
            <a:endParaRPr lang="ru-RU" sz="1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ru-RU" sz="20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П</a:t>
            </a:r>
            <a:r>
              <a:rPr lang="ru-RU" sz="2000" dirty="0">
                <a:solidFill>
                  <a:schemeClr val="tx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одросток развивается, благодаря тому, что берет с кого-то пример.</a:t>
            </a:r>
          </a:p>
          <a:p>
            <a:endParaRPr lang="ru-RU" dirty="0"/>
          </a:p>
          <a:p>
            <a:pPr algn="just"/>
            <a:r>
              <a:rPr lang="ru-RU" sz="2200" dirty="0">
                <a:solidFill>
                  <a:schemeClr val="accent6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К</a:t>
            </a:r>
            <a:r>
              <a:rPr lang="ru-RU" sz="2200" dirty="0">
                <a:solidFill>
                  <a:schemeClr val="accent6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умиры в данном случае – учителя, проводники во взрослый мир.</a:t>
            </a:r>
          </a:p>
          <a:p>
            <a:pPr algn="just"/>
            <a:endParaRPr lang="ru-RU" sz="2200" dirty="0">
              <a:solidFill>
                <a:schemeClr val="tx1"/>
              </a:solidFill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just"/>
            <a:r>
              <a:rPr lang="ru-RU" sz="2200" dirty="0">
                <a:solidFill>
                  <a:schemeClr val="tx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Они показывают, как общаться, какие модели поведения выбирать в той или иной ситуации.</a:t>
            </a:r>
          </a:p>
          <a:p>
            <a:pPr algn="just"/>
            <a:r>
              <a:rPr lang="ru-RU" sz="2200" dirty="0">
                <a:solidFill>
                  <a:schemeClr val="tx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</a:p>
          <a:p>
            <a:pPr algn="just"/>
            <a:r>
              <a:rPr lang="ru-RU" sz="2200" dirty="0">
                <a:solidFill>
                  <a:schemeClr val="tx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Они на собственном примере демонстрируют, какой личностью нужно быть, чтобы достичь успеха. </a:t>
            </a:r>
            <a:endParaRPr lang="ru-RU" sz="2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FD1D99D-E202-4FAF-BC64-172EC9817E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61257" y="6372815"/>
            <a:ext cx="6327648" cy="365125"/>
          </a:xfrm>
        </p:spPr>
        <p:txBody>
          <a:bodyPr/>
          <a:lstStyle/>
          <a:p>
            <a:r>
              <a:rPr lang="ru-RU" dirty="0"/>
              <a:t>Преподаватель Журавлева О.Е.</a:t>
            </a:r>
          </a:p>
        </p:txBody>
      </p:sp>
      <p:pic>
        <p:nvPicPr>
          <p:cNvPr id="10242" name="Picture 2">
            <a:extLst>
              <a:ext uri="{FF2B5EF4-FFF2-40B4-BE49-F238E27FC236}">
                <a16:creationId xmlns:a16="http://schemas.microsoft.com/office/drawing/2014/main" id="{9B79ABE0-CCA3-4A74-A3BC-2F771A9F16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250" y="2299382"/>
            <a:ext cx="3167745" cy="21118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>
            <a:extLst>
              <a:ext uri="{FF2B5EF4-FFF2-40B4-BE49-F238E27FC236}">
                <a16:creationId xmlns:a16="http://schemas.microsoft.com/office/drawing/2014/main" id="{54106FB3-2C86-4ECF-B506-247C29D859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6539" y="2292852"/>
            <a:ext cx="3187335" cy="21248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73D61FB-962B-4574-A556-545DF3A006A5}"/>
              </a:ext>
            </a:extLst>
          </p:cNvPr>
          <p:cNvSpPr txBox="1"/>
          <p:nvPr/>
        </p:nvSpPr>
        <p:spPr>
          <a:xfrm>
            <a:off x="330926" y="4711339"/>
            <a:ext cx="7698378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000" b="1" u="sng" dirty="0">
                <a:latin typeface="Verdana" panose="020B0604030504040204" pitchFamily="34" charset="0"/>
                <a:ea typeface="Verdana" panose="020B0604030504040204" pitchFamily="34" charset="0"/>
              </a:rPr>
              <a:t>Доказано:</a:t>
            </a:r>
          </a:p>
          <a:p>
            <a:pPr algn="just"/>
            <a:r>
              <a:rPr lang="ru-RU" sz="2000" b="1" dirty="0">
                <a:solidFill>
                  <a:schemeClr val="accent6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Подростки</a:t>
            </a:r>
            <a:r>
              <a:rPr lang="ru-RU" sz="2000" b="1" dirty="0">
                <a:solidFill>
                  <a:schemeClr val="accent6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, которые испытывают </a:t>
            </a:r>
            <a:r>
              <a:rPr lang="ru-RU" sz="2000" b="1" u="sng" dirty="0">
                <a:solidFill>
                  <a:schemeClr val="accent6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здоровую тягу </a:t>
            </a:r>
            <a:r>
              <a:rPr lang="ru-RU" sz="2000" b="1" dirty="0">
                <a:solidFill>
                  <a:schemeClr val="accent6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к подражанию, более открыты, лучше общаются со сверстниками и намного легче переносят сложности подросткового периода.</a:t>
            </a:r>
            <a:endParaRPr lang="ru-RU" sz="2000" b="1" dirty="0">
              <a:solidFill>
                <a:schemeClr val="accent6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90605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F1E5D6AE-A694-4267-991D-802E11A833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6091" y="311332"/>
            <a:ext cx="7741920" cy="173736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b="1" dirty="0">
                <a:solidFill>
                  <a:schemeClr val="accent6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Слепое поклонение, пристальное внимание к жизни кумира и ярое подражание, излишне подробные факты биографии знаменитости, могут, напротив, привести к одиночеству,</a:t>
            </a:r>
            <a:r>
              <a:rPr lang="ru-RU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 ограниченности и зацикленности как ребенка, так подростка, так и взрослого.</a:t>
            </a:r>
            <a:endParaRPr lang="ru-RU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CC2B97B-DCF5-41A2-A9B9-54729B5331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471497" y="1315111"/>
            <a:ext cx="3563983" cy="5296989"/>
          </a:xfrm>
        </p:spPr>
        <p:txBody>
          <a:bodyPr/>
          <a:lstStyle/>
          <a:p>
            <a:pPr algn="just"/>
            <a:r>
              <a:rPr lang="ru-RU" sz="2000" b="1" i="0" u="sng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Вступительное слово:</a:t>
            </a:r>
            <a:endParaRPr lang="ru-RU" sz="20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just"/>
            <a:r>
              <a:rPr lang="ru-RU" sz="2000" dirty="0">
                <a:solidFill>
                  <a:schemeClr val="tx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Все люди пытаются найти в своих идеалах то, чего им не достает в собственной жизни. </a:t>
            </a:r>
          </a:p>
          <a:p>
            <a:pPr algn="just"/>
            <a:r>
              <a:rPr lang="ru-RU" sz="2000" dirty="0">
                <a:solidFill>
                  <a:schemeClr val="tx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И это очень правильно. </a:t>
            </a:r>
            <a:r>
              <a:rPr lang="ru-RU" sz="2000" dirty="0">
                <a:solidFill>
                  <a:schemeClr val="accent6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Главное не заиграться и не упустить из виду интересные факты своей собственной жизни. </a:t>
            </a:r>
          </a:p>
          <a:p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14277E7-1148-4260-BB11-36A7863993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94361" y="6429538"/>
            <a:ext cx="6327648" cy="365125"/>
          </a:xfrm>
        </p:spPr>
        <p:txBody>
          <a:bodyPr/>
          <a:lstStyle/>
          <a:p>
            <a:r>
              <a:rPr lang="ru-RU" dirty="0"/>
              <a:t>Преподаватель Журавлева О.Е.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3628A86-9D24-4882-9D82-3A62F2829600}"/>
              </a:ext>
            </a:extLst>
          </p:cNvPr>
          <p:cNvSpPr txBox="1"/>
          <p:nvPr/>
        </p:nvSpPr>
        <p:spPr>
          <a:xfrm>
            <a:off x="531223" y="5041198"/>
            <a:ext cx="7506788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000" b="1" u="sng" dirty="0">
                <a:latin typeface="Verdana" panose="020B0604030504040204" pitchFamily="34" charset="0"/>
                <a:ea typeface="Verdana" panose="020B0604030504040204" pitchFamily="34" charset="0"/>
              </a:rPr>
              <a:t>Вывод:</a:t>
            </a:r>
            <a:r>
              <a:rPr lang="ru-RU" sz="2000" b="1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ru-RU" sz="2000" dirty="0">
                <a:latin typeface="Verdana" panose="020B0604030504040204" pitchFamily="34" charset="0"/>
                <a:ea typeface="Verdana" panose="020B0604030504040204" pitchFamily="34" charset="0"/>
              </a:rPr>
              <a:t>Э</a:t>
            </a:r>
            <a:r>
              <a:rPr lang="ru-RU" sz="2000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то именно тот случай, когда «работает» вторая из десяти заповедей Моисея: </a:t>
            </a:r>
          </a:p>
          <a:p>
            <a:pPr algn="ctr"/>
            <a:r>
              <a:rPr lang="ru-RU" sz="2000" b="1" dirty="0">
                <a:solidFill>
                  <a:schemeClr val="accent6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«Не сотвори себе кумира». </a:t>
            </a:r>
            <a:endParaRPr lang="ru-RU" sz="2000" b="1" dirty="0">
              <a:solidFill>
                <a:schemeClr val="accent6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11266" name="Picture 2">
            <a:extLst>
              <a:ext uri="{FF2B5EF4-FFF2-40B4-BE49-F238E27FC236}">
                <a16:creationId xmlns:a16="http://schemas.microsoft.com/office/drawing/2014/main" id="{43E04263-AD9B-465C-B163-DEE008D8BE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9034" y="2389471"/>
            <a:ext cx="3413931" cy="22790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>
            <a:extLst>
              <a:ext uri="{FF2B5EF4-FFF2-40B4-BE49-F238E27FC236}">
                <a16:creationId xmlns:a16="http://schemas.microsoft.com/office/drawing/2014/main" id="{C6304B90-86F7-4714-991D-6328376461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811" y="2389471"/>
            <a:ext cx="3038737" cy="22790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447310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Дерево">
  <a:themeElements>
    <a:clrScheme name="Красный и оранжевый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Дерево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Дерево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TM03090434[[fn=Дерево]]</Template>
  <TotalTime>319</TotalTime>
  <Words>1334</Words>
  <Application>Microsoft Office PowerPoint</Application>
  <PresentationFormat>Широкоэкранный</PresentationFormat>
  <Paragraphs>128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3" baseType="lpstr">
      <vt:lpstr>Calibri</vt:lpstr>
      <vt:lpstr>Cambria</vt:lpstr>
      <vt:lpstr>Helvetica Neue</vt:lpstr>
      <vt:lpstr>PT Sans</vt:lpstr>
      <vt:lpstr>Rockwell</vt:lpstr>
      <vt:lpstr>Rockwell Condensed</vt:lpstr>
      <vt:lpstr>Times New Roman</vt:lpstr>
      <vt:lpstr>Verdana</vt:lpstr>
      <vt:lpstr>Wingdings</vt:lpstr>
      <vt:lpstr>Дерево</vt:lpstr>
      <vt:lpstr>Классный час на тему: «Мы и кумиры» </vt:lpstr>
      <vt:lpstr>Организационные моменты  классного часа «Мы и Кумиры»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Гладких Ольга</dc:creator>
  <cp:lastModifiedBy>Даниил Пимкин</cp:lastModifiedBy>
  <cp:revision>45</cp:revision>
  <dcterms:created xsi:type="dcterms:W3CDTF">2022-02-10T17:55:10Z</dcterms:created>
  <dcterms:modified xsi:type="dcterms:W3CDTF">2025-09-19T10:15:23Z</dcterms:modified>
</cp:coreProperties>
</file>