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Михалёв" initials="ИМ" lastIdx="2" clrIdx="0">
    <p:extLst>
      <p:ext uri="{19B8F6BF-5375-455C-9EA6-DF929625EA0E}">
        <p15:presenceInfo xmlns:p15="http://schemas.microsoft.com/office/powerpoint/2012/main" userId="272b5d2382f956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16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622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64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762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80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905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072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34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0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90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35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1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38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901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767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49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1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6FCBCCB-7280-4497-A75A-C17F9B9433AB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CB629E0-BC8A-493E-860D-B68982746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98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A2455-8180-4B80-BE98-4C0E6662A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1569415"/>
          </a:xfrm>
        </p:spPr>
        <p:txBody>
          <a:bodyPr/>
          <a:lstStyle/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способы выражения сравнения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51F9CF-DAA3-4F16-A56E-E1EAC3BE96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5500" y="4871415"/>
            <a:ext cx="4559300" cy="137159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Михалёва Инна Ивановна</a:t>
            </a:r>
          </a:p>
          <a:p>
            <a:r>
              <a:rPr lang="ru-RU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№482 Выборгский район</a:t>
            </a:r>
          </a:p>
          <a:p>
            <a:pPr algn="l"/>
            <a:r>
              <a:rPr lang="ru-RU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Санкт-Петербург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31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0C391E-5C60-44F4-84FA-7CAD94242E6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749300"/>
            <a:ext cx="10935326" cy="5041899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Метафора – слово в переносном значении, скрытое сравнение. </a:t>
            </a:r>
          </a:p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Задремали звезды золотые, </a:t>
            </a:r>
            <a:endParaRPr lang="ru-RU" sz="3200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Задрожало зеркало затона.</a:t>
            </a: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(С. Есенин)</a:t>
            </a:r>
            <a:endParaRPr lang="ru-RU" sz="3200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762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94096A-4440-4243-8E02-A38BFE2E0FE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67874" y="919292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Приложение. </a:t>
            </a:r>
          </a:p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 </a:t>
            </a: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вьется улица- змея. </a:t>
            </a:r>
            <a:endParaRPr lang="ru-RU" sz="3200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545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634ED25-C50D-4CA8-A0CB-E53EEAC2F93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64981625"/>
              </p:ext>
            </p:extLst>
          </p:nvPr>
        </p:nvGraphicFramePr>
        <p:xfrm>
          <a:off x="1143000" y="868362"/>
          <a:ext cx="10325100" cy="4567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2550">
                  <a:extLst>
                    <a:ext uri="{9D8B030D-6E8A-4147-A177-3AD203B41FA5}">
                      <a16:colId xmlns:a16="http://schemas.microsoft.com/office/drawing/2014/main" val="382615903"/>
                    </a:ext>
                  </a:extLst>
                </a:gridCol>
                <a:gridCol w="5162550">
                  <a:extLst>
                    <a:ext uri="{9D8B030D-6E8A-4147-A177-3AD203B41FA5}">
                      <a16:colId xmlns:a16="http://schemas.microsoft.com/office/drawing/2014/main" val="152591896"/>
                    </a:ext>
                  </a:extLst>
                </a:gridCol>
              </a:tblGrid>
              <a:tr h="1178630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Запятая ставится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Запятая не ставится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947207"/>
                  </a:ext>
                </a:extLst>
              </a:tr>
              <a:tr h="3388608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придаточном сравнения.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вводных конструкций.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сравнительном обороте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составе приложения в значении причины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сказуемого.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устойчивых словосочетаний.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28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Как</a:t>
                      </a:r>
                      <a:r>
                        <a:rPr lang="ru-RU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составе приложения со значением “в качестве”.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450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758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FBF8F-B476-4841-B8E9-DC624B8BE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5922BB-29A2-4054-9711-81B73B02CBD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СПП с придаточными образа действия – 2, 6</a:t>
            </a:r>
          </a:p>
          <a:p>
            <a:pPr marL="0" indent="0">
              <a:buNone/>
            </a:pPr>
            <a:r>
              <a:rPr lang="ru-RU" sz="2800" b="1" i="1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СПП С придаточными </a:t>
            </a:r>
            <a:r>
              <a:rPr lang="ru-RU" sz="2800" b="1" i="1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сравнительными – 3, 5</a:t>
            </a:r>
          </a:p>
          <a:p>
            <a:pPr marL="0" indent="0">
              <a:buNone/>
            </a:pPr>
            <a:r>
              <a:rPr lang="ru-RU" sz="2800" b="1" i="1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Простые предложения со сравнительными оборотами – 1, 4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55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C144AA-CBCF-4771-8213-E53D9F9E0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A1DC07-DD60-4D53-9AB3-F513F5CCD2F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595291" y="928291"/>
            <a:ext cx="5001418" cy="500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96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FA6DDF5-1156-4146-9D77-1FB2076F1C9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673100"/>
            <a:ext cx="10363826" cy="511809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общеобразовательных учреждений. Русский язык./ М. Т. Баранов, Т. А.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Ладыженская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М. Шанский. — М.: Просвещение, 1999.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Поурочные разработки по русскому языку: 9 класс./ Егорова Н. В. — М.: Вако, 2008.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Программно-методические материалы: русский язык: 5—9 класс /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соот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Л. М.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Рыбченкова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5-е изд., Стереотип. М.: Дрофа, 2002. — 320 с.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язык: учеб. Для 9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Учреждений / С. Г.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Бархударов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Е. Крючков, Л. Ю. Максимов, Л. А. Чешко. 23—26-е изд. — М.: Просвещение, 2000-2004.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язык: сб. Текстов для проведения письменного экзамена по русскому языку за курс основной школы. 9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Авт.-Сост. Л. М.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Рыбченкова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Л. Склярова. — М.: Дрофа, 2002.</a:t>
            </a:r>
          </a:p>
          <a:p>
            <a:pPr marL="457200" indent="-457200">
              <a:buFont typeface="+mj-lt"/>
              <a:buAutoNum type="arabicPeriod"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качества подготовки выпускников основной школы по русскому языку /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Н.М.Шанский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м. Т. Баранов, В. И. Капинос и др. — 2-е изд. — М.: Дрофа, 2001.</a:t>
            </a:r>
          </a:p>
        </p:txBody>
      </p:sp>
    </p:spTree>
    <p:extLst>
      <p:ext uri="{BB962C8B-B14F-4D97-AF65-F5344CB8AC3E}">
        <p14:creationId xmlns:p14="http://schemas.microsoft.com/office/powerpoint/2010/main" val="372706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F84B63B-5F94-441D-B72A-2F2A44CC47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520700"/>
            <a:ext cx="12319000" cy="5270499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ru-RU" sz="2400" b="1" i="1" cap="non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Спишите, о</a:t>
            </a:r>
            <a:r>
              <a:rPr lang="ru-RU" sz="2400" b="1" i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пределите вид придаточного предложения:</a:t>
            </a:r>
            <a:endParaRPr lang="ru-RU" sz="2400" b="1" i="1" cap="none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А. Куда я ни поплыву, всюду за мной плывет хромка.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Б. Те же гнездышки, что на земле были сделаны и на кустах, тоже не пропадут.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В. Охотник, конечно, не видит бекаса, но по собаке знает, где он.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Г. Трудно узнать, каких жучков- паучков вылавливала наша трясогузка.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Д. Звезды дрожали в темно-синей глубине неба, как дрожат капли росы утром на траве.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Е. А как раз против места, где я сел на лодку, жил один промысловый охотник.</a:t>
            </a:r>
          </a:p>
        </p:txBody>
      </p:sp>
    </p:spTree>
    <p:extLst>
      <p:ext uri="{BB962C8B-B14F-4D97-AF65-F5344CB8AC3E}">
        <p14:creationId xmlns:p14="http://schemas.microsoft.com/office/powerpoint/2010/main" val="234865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2C8B2-5ABE-4D3E-8BD7-B695E613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cap="none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Объясните, к</a:t>
            </a:r>
            <a:r>
              <a:rPr lang="ru-RU" sz="28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 отличить придаточное сравнение от придаточного образа действия?</a:t>
            </a:r>
            <a:endParaRPr lang="ru-RU" sz="4800" cap="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753625-7977-47CF-BD75-5B6DB04714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935326" cy="3424107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Мы так спешили, как будто за нами кто-то гнался. </a:t>
            </a:r>
          </a:p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Мы спешили изо всех сил, как будто за нами кто-то гнался.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562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B40A4D-676F-457C-8504-CB2875240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7E34B7FE-FFAA-47B4-8494-4A2C5017FA2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78761956"/>
              </p:ext>
            </p:extLst>
          </p:nvPr>
        </p:nvGraphicFramePr>
        <p:xfrm>
          <a:off x="666752" y="375655"/>
          <a:ext cx="11245849" cy="5791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9976">
                  <a:extLst>
                    <a:ext uri="{9D8B030D-6E8A-4147-A177-3AD203B41FA5}">
                      <a16:colId xmlns:a16="http://schemas.microsoft.com/office/drawing/2014/main" val="2460683097"/>
                    </a:ext>
                  </a:extLst>
                </a:gridCol>
                <a:gridCol w="2025569">
                  <a:extLst>
                    <a:ext uri="{9D8B030D-6E8A-4147-A177-3AD203B41FA5}">
                      <a16:colId xmlns:a16="http://schemas.microsoft.com/office/drawing/2014/main" val="1810862867"/>
                    </a:ext>
                  </a:extLst>
                </a:gridCol>
                <a:gridCol w="2020403">
                  <a:extLst>
                    <a:ext uri="{9D8B030D-6E8A-4147-A177-3AD203B41FA5}">
                      <a16:colId xmlns:a16="http://schemas.microsoft.com/office/drawing/2014/main" val="1033435033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2930101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1269190359"/>
                    </a:ext>
                  </a:extLst>
                </a:gridCol>
              </a:tblGrid>
              <a:tr h="1375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Отвечают 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вопрос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Союзы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Союзные 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Указательные 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3238144751"/>
                  </a:ext>
                </a:extLst>
              </a:tr>
              <a:tr h="16629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Образа действия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как? 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каким образом?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как, будто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как, что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так, такой, таким образом…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3299307680"/>
                  </a:ext>
                </a:extLst>
              </a:tr>
              <a:tr h="27530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Сравнительные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как? подобно чему?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подобно тому как…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насколько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словно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будто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4067175" algn="r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2886122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647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F7993DD-72B9-4BA4-A42D-B88E9EEFC5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914400"/>
            <a:ext cx="10363826" cy="4876799"/>
          </a:xfrm>
        </p:spPr>
        <p:txBody>
          <a:bodyPr>
            <a:normAutofit/>
          </a:bodyPr>
          <a:lstStyle/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Какова роль в тексте СПП с придаточным сравнения ? 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 еще способы выражения сравнения мы знаем?</a:t>
            </a:r>
          </a:p>
        </p:txBody>
      </p:sp>
    </p:spTree>
    <p:extLst>
      <p:ext uri="{BB962C8B-B14F-4D97-AF65-F5344CB8AC3E}">
        <p14:creationId xmlns:p14="http://schemas.microsoft.com/office/powerpoint/2010/main" val="997183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6276E49-A538-4741-8516-0249D026CC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749300"/>
            <a:ext cx="10363826" cy="504189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Сравнительный оборот со сравнительными союзами </a:t>
            </a:r>
            <a:r>
              <a:rPr lang="ru-RU" sz="32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будто, словно, как, что.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 растут, как звезды и как розы,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красота - ненужная в семье.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(М. Цветаева)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734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62C8C7D-D649-4E1F-8D78-5FD9D443BF7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47174" y="741492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Имя существительное в творительном падеже. </a:t>
            </a:r>
          </a:p>
          <a:p>
            <a:pPr marL="0" indent="0">
              <a:buNone/>
            </a:pPr>
            <a:r>
              <a:rPr lang="ru-RU" sz="3200" cap="none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 </a:t>
            </a:r>
          </a:p>
          <a:p>
            <a:pPr marL="0" indent="0" algn="ctr">
              <a:buNone/>
            </a:pPr>
            <a:r>
              <a:rPr lang="ru-RU" sz="3200" i="1" cap="none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Ярким солнцем в лесу пламенеет костер.</a:t>
            </a:r>
          </a:p>
          <a:p>
            <a:pPr marL="0" indent="0" algn="ctr">
              <a:buNone/>
            </a:pPr>
            <a:r>
              <a:rPr lang="ru-RU" sz="3200" i="1" cap="none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(А. Фет)</a:t>
            </a:r>
            <a:endParaRPr lang="ru-RU" sz="3200" cap="non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609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4C12813-F558-45CF-8789-394ADB0157C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33500" y="825500"/>
            <a:ext cx="10718800" cy="4965699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Имя прилагательное, наречие в сравнительной степени. </a:t>
            </a:r>
          </a:p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 </a:t>
            </a: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Ты прекрасна – спору нет,</a:t>
            </a:r>
            <a:b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царевна всех милее</a:t>
            </a:r>
            <a:b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румяней, и белее.</a:t>
            </a: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(А. С. Пушкин)</a:t>
            </a:r>
            <a:endParaRPr lang="ru-RU" sz="3200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593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69544E3-8160-4920-A00D-836C1D91359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97974" y="919292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Фразеологический оборот. </a:t>
            </a:r>
          </a:p>
          <a:p>
            <a:pPr marL="0" indent="0">
              <a:buNone/>
            </a:pPr>
            <a:r>
              <a:rPr lang="ru-RU" sz="3200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 </a:t>
            </a:r>
          </a:p>
          <a:p>
            <a:pPr marL="0" indent="0" algn="ctr">
              <a:buNone/>
            </a:pPr>
            <a:r>
              <a:rPr lang="ru-RU" sz="3200" i="1" cap="non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Живет – небо коптит. (Пословица)</a:t>
            </a:r>
            <a:endParaRPr lang="ru-RU" sz="3200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65399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84</TotalTime>
  <Words>679</Words>
  <Application>Microsoft Office PowerPoint</Application>
  <PresentationFormat>Широкоэкранный</PresentationFormat>
  <Paragraphs>79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Tw Cen MT</vt:lpstr>
      <vt:lpstr>Капля</vt:lpstr>
      <vt:lpstr>Различные способы выражения сравнения</vt:lpstr>
      <vt:lpstr>Презентация PowerPoint</vt:lpstr>
      <vt:lpstr>Объясните, как отличить придаточное сравнение от придаточного образа действия?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Различные способы выражения сравнения</dc:title>
  <dc:creator>Иван Михалёв</dc:creator>
  <cp:lastModifiedBy>Иван Михалёв</cp:lastModifiedBy>
  <cp:revision>1</cp:revision>
  <dcterms:created xsi:type="dcterms:W3CDTF">2022-01-19T18:00:54Z</dcterms:created>
  <dcterms:modified xsi:type="dcterms:W3CDTF">2022-01-19T19:25:14Z</dcterms:modified>
</cp:coreProperties>
</file>