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0" r:id="rId3"/>
    <p:sldId id="281" r:id="rId4"/>
    <p:sldId id="276" r:id="rId5"/>
    <p:sldId id="277" r:id="rId6"/>
    <p:sldId id="278" r:id="rId7"/>
    <p:sldId id="305" r:id="rId8"/>
    <p:sldId id="286" r:id="rId9"/>
    <p:sldId id="287" r:id="rId10"/>
    <p:sldId id="289" r:id="rId11"/>
    <p:sldId id="290" r:id="rId12"/>
    <p:sldId id="291" r:id="rId13"/>
    <p:sldId id="292" r:id="rId14"/>
    <p:sldId id="293" r:id="rId15"/>
    <p:sldId id="294" r:id="rId16"/>
    <p:sldId id="297" r:id="rId17"/>
    <p:sldId id="295" r:id="rId18"/>
    <p:sldId id="300" r:id="rId19"/>
    <p:sldId id="298" r:id="rId20"/>
    <p:sldId id="299" r:id="rId21"/>
    <p:sldId id="296" r:id="rId22"/>
    <p:sldId id="301" r:id="rId23"/>
    <p:sldId id="264" r:id="rId24"/>
    <p:sldId id="266" r:id="rId25"/>
    <p:sldId id="268" r:id="rId26"/>
    <p:sldId id="302" r:id="rId27"/>
    <p:sldId id="282" r:id="rId28"/>
    <p:sldId id="283" r:id="rId29"/>
    <p:sldId id="269" r:id="rId30"/>
    <p:sldId id="270" r:id="rId31"/>
    <p:sldId id="284" r:id="rId32"/>
    <p:sldId id="303" r:id="rId33"/>
    <p:sldId id="304" r:id="rId34"/>
    <p:sldId id="30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2">
              <a:lumMod val="40000"/>
              <a:lumOff val="6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/>
              <a:t>  </a:t>
            </a:r>
          </a:p>
          <a:p>
            <a:pPr algn="ctr">
              <a:buNone/>
            </a:pPr>
            <a:r>
              <a:rPr lang="ru-RU" sz="8800" b="1" dirty="0" smtClean="0">
                <a:solidFill>
                  <a:srgbClr val="0070C0"/>
                </a:solidFill>
              </a:rPr>
              <a:t>Речевое развитие</a:t>
            </a:r>
            <a:r>
              <a:rPr lang="ru-RU" sz="6000" b="1" dirty="0" smtClean="0">
                <a:solidFill>
                  <a:srgbClr val="0070C0"/>
                </a:solidFill>
              </a:rPr>
              <a:t/>
            </a:r>
            <a:br>
              <a:rPr lang="ru-RU" sz="6000" b="1" dirty="0" smtClean="0">
                <a:solidFill>
                  <a:srgbClr val="0070C0"/>
                </a:solidFill>
              </a:rPr>
            </a:br>
            <a:r>
              <a:rPr lang="ru-RU" sz="6000" b="1" dirty="0" smtClean="0">
                <a:solidFill>
                  <a:srgbClr val="0070C0"/>
                </a:solidFill>
              </a:rPr>
              <a:t> в процессе игровой коммуникации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(презентация для </a:t>
            </a:r>
            <a:r>
              <a:rPr lang="ru-RU" sz="2400" b="1" smtClean="0">
                <a:solidFill>
                  <a:srgbClr val="0070C0"/>
                </a:solidFill>
              </a:rPr>
              <a:t>родительского собрания)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algn="r">
              <a:buNone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algn="r">
              <a:buNone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algn="r"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Педагог-психолог МБДОУ </a:t>
            </a:r>
            <a:r>
              <a:rPr lang="ru-RU" sz="1600" b="1" dirty="0" err="1" smtClean="0">
                <a:solidFill>
                  <a:srgbClr val="0070C0"/>
                </a:solidFill>
              </a:rPr>
              <a:t>д\с</a:t>
            </a:r>
            <a:r>
              <a:rPr lang="ru-RU" sz="1600" b="1" dirty="0" smtClean="0">
                <a:solidFill>
                  <a:srgbClr val="0070C0"/>
                </a:solidFill>
              </a:rPr>
              <a:t>  № 7: Шульгина Ольга Алексеевна</a:t>
            </a:r>
            <a:endParaRPr lang="ru-RU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8000" b="1" dirty="0" smtClean="0"/>
              <a:t>Слова прощения: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4800" b="1" dirty="0" smtClean="0"/>
              <a:t>Извините;</a:t>
            </a:r>
          </a:p>
          <a:p>
            <a:pPr algn="ctr"/>
            <a:r>
              <a:rPr lang="ru-RU" sz="4800" b="1" dirty="0" smtClean="0"/>
              <a:t>Прошу прощенья;</a:t>
            </a:r>
          </a:p>
          <a:p>
            <a:pPr algn="ctr"/>
            <a:r>
              <a:rPr lang="ru-RU" sz="4800" b="1" dirty="0" smtClean="0"/>
              <a:t>Простите, пожалуйста.</a:t>
            </a:r>
            <a:br>
              <a:rPr lang="ru-RU" sz="48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6700" b="1" dirty="0" smtClean="0"/>
              <a:t>Слова-просьбы: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endParaRPr lang="ru-RU" sz="4000" b="1" dirty="0" smtClean="0"/>
          </a:p>
          <a:p>
            <a:pPr algn="ctr"/>
            <a:r>
              <a:rPr lang="ru-RU" sz="4000" b="1" dirty="0" smtClean="0"/>
              <a:t>Разрешите мне;</a:t>
            </a:r>
          </a:p>
          <a:p>
            <a:pPr algn="ctr"/>
            <a:r>
              <a:rPr lang="ru-RU" sz="4000" b="1" dirty="0" smtClean="0"/>
              <a:t>Позвольте мне;</a:t>
            </a:r>
          </a:p>
          <a:p>
            <a:pPr algn="ctr"/>
            <a:r>
              <a:rPr lang="ru-RU" sz="4000" b="1" dirty="0" smtClean="0"/>
              <a:t>Можно спросить у Вас;</a:t>
            </a:r>
          </a:p>
          <a:p>
            <a:pPr algn="ctr"/>
            <a:r>
              <a:rPr lang="ru-RU" sz="4000" b="1" dirty="0" smtClean="0"/>
              <a:t>Пожалуйста.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Слова поддержки, напутствия, приглашения, поздравления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dirty="0" smtClean="0"/>
          </a:p>
          <a:p>
            <a:r>
              <a:rPr lang="ru-RU" sz="4000" dirty="0" smtClean="0"/>
              <a:t>Браво;                                                                   Доброго пути;</a:t>
            </a:r>
          </a:p>
          <a:p>
            <a:r>
              <a:rPr lang="ru-RU" sz="4000" dirty="0" smtClean="0"/>
              <a:t>Будьте здоровы;                                       Добро пожаловать;</a:t>
            </a:r>
          </a:p>
          <a:p>
            <a:r>
              <a:rPr lang="ru-RU" sz="4000" dirty="0" smtClean="0"/>
              <a:t>Угощайтесь;                                    Приятного Вам аппетита;</a:t>
            </a:r>
          </a:p>
          <a:p>
            <a:r>
              <a:rPr lang="ru-RU" sz="4000" dirty="0" smtClean="0"/>
              <a:t>Приятно познакомиться;          Разрешите представиться;</a:t>
            </a:r>
          </a:p>
          <a:p>
            <a:r>
              <a:rPr lang="ru-RU" sz="4000" dirty="0" smtClean="0"/>
              <a:t>Только после Вас;                                       Будьте так добры;</a:t>
            </a:r>
          </a:p>
          <a:p>
            <a:r>
              <a:rPr lang="ru-RU" sz="4000" dirty="0" smtClean="0"/>
              <a:t>Можно, я помогу Вам;                   Разрешите Вам помочь;</a:t>
            </a:r>
          </a:p>
          <a:p>
            <a:r>
              <a:rPr lang="ru-RU" sz="4000" dirty="0" smtClean="0"/>
              <a:t>Поздравляю.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ur_v_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>ЛЕКСИЧЕСКИЕ ИГРЫ СО СЛОВАМИ</a:t>
            </a:r>
            <a:r>
              <a:rPr lang="ru-RU" cap="all" dirty="0" smtClean="0"/>
              <a:t/>
            </a:r>
            <a:br>
              <a:rPr lang="ru-RU" cap="all" dirty="0" smtClean="0"/>
            </a:br>
            <a:endParaRPr lang="ru-RU" dirty="0"/>
          </a:p>
        </p:txBody>
      </p:sp>
      <p:pic>
        <p:nvPicPr>
          <p:cNvPr id="2050" name="Picture 2" descr="C:\Users\User\Desktop\12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antonimi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дожд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0024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ГРАММАТИЧЕСКИЕ ИГРЫ СО СЛОВАМИ И ИГРЫ СО СЛОВАМИ ДЛЯ РАЗВИТИЯ СЛОВОТВОРЧЕСТВА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User\Desktop\слов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дрыходны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недообним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Коммуникативные навыки на уровне автоматизации выработанных умений в игровой и свободной деятельности:</a:t>
            </a:r>
            <a:endParaRPr lang="ru-RU" sz="3200" dirty="0"/>
          </a:p>
        </p:txBody>
      </p:sp>
      <p:pic>
        <p:nvPicPr>
          <p:cNvPr id="3077" name="Picture 5" descr="C:\Users\User\Desktop\obshhenie-so-sverstnikam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8143932" cy="5214950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мурч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ИГРА С МНОГОЗНАЧНЫМ СЛОВОМ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C:\Users\User\Desktop\ропнр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3999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ПРИДУМЫВАЕМ НОВЫЕ СЛОВА ПО ТЕМЕ  «ОВОЩИ»</a:t>
            </a:r>
            <a:endParaRPr lang="ru-RU" dirty="0"/>
          </a:p>
        </p:txBody>
      </p:sp>
      <p:pic>
        <p:nvPicPr>
          <p:cNvPr id="10242" name="Picture 2" descr="C:\Users\User\Desktop\scrn_big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Развитие умения выслушать собеседника</a:t>
            </a:r>
            <a:endParaRPr lang="ru-RU" sz="32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5"/>
            <a:ext cx="9143999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Развитие умения понимать эмоциональное состояние собеседника: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14818"/>
            <a:ext cx="9144000" cy="264318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«Разговор по телефону со сказочными персонажами»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500990" cy="431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«Произнести знакомое четверостишие — шепотом, максимально громко»</a:t>
            </a:r>
            <a:endParaRPr lang="ru-RU" sz="3200" b="1" dirty="0"/>
          </a:p>
        </p:txBody>
      </p:sp>
      <p:pic>
        <p:nvPicPr>
          <p:cNvPr id="3074" name="Picture 2" descr="C:\Users\User\Desktop\4bcf5d3a6_660x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>ВСЛУШИВАЕМСЯ В СЛОВА</a:t>
            </a:r>
            <a:r>
              <a:rPr lang="ru-RU" cap="all" dirty="0" smtClean="0"/>
              <a:t/>
            </a:r>
            <a:br>
              <a:rPr lang="ru-RU" cap="all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 smtClean="0"/>
              <a:t>		Как играть: 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		Подберите с ребенком «громкие» слова, тихие слова, сладкие слова, звенящие слова, веселые слова, грустные слова. Можно в эту игру со словами играть по дороге или просто в свободную минутку.</a:t>
            </a:r>
            <a:br>
              <a:rPr lang="ru-RU" dirty="0" smtClean="0"/>
            </a:br>
            <a:r>
              <a:rPr lang="ru-RU" dirty="0" smtClean="0"/>
              <a:t>Можно подобрать «колючие слова», «шуршащие слова».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«Как робот или со скоростью пулеметной очереди»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/>
          </a:p>
        </p:txBody>
      </p:sp>
      <p:pic>
        <p:nvPicPr>
          <p:cNvPr id="11266" name="Picture 2" descr="C:\Users\User\Desktop\робо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3214710" cy="29289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1267" name="Picture 3" descr="C:\Users\User\Desktop\zvuki-puleme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357562"/>
            <a:ext cx="5500694" cy="30765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«Грустно, радостно, удивленно, безразлично»</a:t>
            </a:r>
            <a:endParaRPr lang="ru-RU" sz="3200" b="1" dirty="0"/>
          </a:p>
        </p:txBody>
      </p:sp>
      <p:pic>
        <p:nvPicPr>
          <p:cNvPr id="12290" name="Picture 2" descr="C:\Users\User\Desktop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Развитие умения вести диалог с взрослым или сверстником</a:t>
            </a:r>
            <a:endParaRPr lang="ru-RU" sz="3200" b="1" dirty="0"/>
          </a:p>
        </p:txBody>
      </p:sp>
      <p:pic>
        <p:nvPicPr>
          <p:cNvPr id="13314" name="Picture 2" descr="C:\Users\User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5016"/>
            <a:ext cx="9144000" cy="114298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Активно вступать в контакт</a:t>
            </a:r>
            <a:endParaRPr lang="ru-RU" b="1" dirty="0"/>
          </a:p>
        </p:txBody>
      </p:sp>
      <p:pic>
        <p:nvPicPr>
          <p:cNvPr id="4098" name="Picture 2" descr="C:\Users\User\Desktop\image-6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Развитие умения получать необходимую информацию в общении</a:t>
            </a:r>
            <a:br>
              <a:rPr lang="ru-RU" sz="3200" b="1" dirty="0" smtClean="0"/>
            </a:br>
            <a:r>
              <a:rPr lang="ru-RU" sz="3200" b="1" dirty="0" smtClean="0"/>
              <a:t>«Составь рассказ по плану»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14339" name="Picture 3" descr="C:\Users\User\Desktop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85926"/>
            <a:ext cx="7643866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Преемственность между педагогами и родителями!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5362" name="Picture 2" descr="C:\Users\User\Desktop\32216313.3278813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СЕГОДНЯ-День рождения стиральной  машины</a:t>
            </a:r>
            <a:endParaRPr lang="ru-RU" dirty="0"/>
          </a:p>
        </p:txBody>
      </p:sp>
      <p:pic>
        <p:nvPicPr>
          <p:cNvPr id="17410" name="Picture 2" descr="C:\Users\User\Desktop\от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500175"/>
            <a:ext cx="571500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День резиновых калош</a:t>
            </a:r>
            <a:endParaRPr lang="ru-RU" dirty="0"/>
          </a:p>
        </p:txBody>
      </p:sp>
      <p:pic>
        <p:nvPicPr>
          <p:cNvPr id="16386" name="Picture 2" descr="C:\Users\User\Desktop\31641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928802"/>
            <a:ext cx="5786478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>
              <a:buNone/>
            </a:pPr>
            <a:endParaRPr lang="ru-RU" sz="6000" dirty="0" smtClean="0"/>
          </a:p>
          <a:p>
            <a:pPr>
              <a:buNone/>
            </a:pPr>
            <a:r>
              <a:rPr lang="ru-RU" sz="6000" dirty="0" smtClean="0"/>
              <a:t>     </a:t>
            </a:r>
          </a:p>
          <a:p>
            <a:pPr>
              <a:buNone/>
            </a:pPr>
            <a:r>
              <a:rPr lang="ru-RU" sz="6000" dirty="0" smtClean="0"/>
              <a:t> </a:t>
            </a:r>
            <a:r>
              <a:rPr lang="ru-RU" sz="8800" dirty="0" smtClean="0"/>
              <a:t> </a:t>
            </a:r>
            <a:r>
              <a:rPr lang="ru-RU" sz="8800" b="1" dirty="0" smtClean="0"/>
              <a:t>Хорошего</a:t>
            </a:r>
          </a:p>
          <a:p>
            <a:pPr>
              <a:buNone/>
            </a:pPr>
            <a:r>
              <a:rPr lang="ru-RU" sz="6000" b="1" dirty="0" smtClean="0"/>
              <a:t>                        </a:t>
            </a:r>
            <a:r>
              <a:rPr lang="ru-RU" sz="6000" b="1" dirty="0" smtClean="0">
                <a:latin typeface="Book Antiqua" pitchFamily="18" charset="0"/>
              </a:rPr>
              <a:t>настроения!</a:t>
            </a:r>
            <a:endParaRPr lang="ru-RU" sz="6000" b="1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0070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500702"/>
            <a:ext cx="9144000" cy="135729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Уметь задавать вопросы, </a:t>
            </a:r>
          </a:p>
          <a:p>
            <a:pPr algn="ctr">
              <a:buNone/>
            </a:pPr>
            <a:r>
              <a:rPr lang="ru-RU" b="1" dirty="0" smtClean="0"/>
              <a:t>слушать и понимать речь</a:t>
            </a:r>
            <a:endParaRPr lang="ru-RU" b="1" dirty="0"/>
          </a:p>
        </p:txBody>
      </p:sp>
      <p:pic>
        <p:nvPicPr>
          <p:cNvPr id="2050" name="Picture 2" descr="C:\Users\User\Desktop\children-ask-question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21495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14950"/>
            <a:ext cx="9144000" cy="16430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 Строить общение с учетом ситуации, легко входить в контакт</a:t>
            </a:r>
            <a:endParaRPr lang="ru-RU" b="1" dirty="0"/>
          </a:p>
        </p:txBody>
      </p:sp>
      <p:pic>
        <p:nvPicPr>
          <p:cNvPr id="1026" name="Picture 2" descr="C:\Users\User\Desktop\lori-0003285073-bigww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7214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572140"/>
            <a:ext cx="9144000" cy="128586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Ясно и последовательно выражать свои мысли</a:t>
            </a:r>
          </a:p>
          <a:p>
            <a:endParaRPr lang="ru-RU" dirty="0"/>
          </a:p>
        </p:txBody>
      </p:sp>
      <p:pic>
        <p:nvPicPr>
          <p:cNvPr id="1026" name="Picture 2" descr="C:\Users\User\Desktop\obhenie-det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548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085184"/>
            <a:ext cx="9144000" cy="177281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	Пользоваться </a:t>
            </a:r>
            <a:r>
              <a:rPr lang="ru-RU" b="1" dirty="0"/>
              <a:t>формами речевого этикета, регулировать свое поведение в соответствии с усвоенными нормами и правилами.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25" y="0"/>
            <a:ext cx="9144000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1395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>Вежливые слова и благодарности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Приветствие и прощание:</a:t>
            </a:r>
          </a:p>
          <a:p>
            <a:r>
              <a:rPr lang="ru-RU" dirty="0" smtClean="0"/>
              <a:t>Здравствуйте;</a:t>
            </a:r>
          </a:p>
          <a:p>
            <a:r>
              <a:rPr lang="ru-RU" dirty="0" smtClean="0"/>
              <a:t>Привет;</a:t>
            </a:r>
          </a:p>
          <a:p>
            <a:r>
              <a:rPr lang="ru-RU" dirty="0" smtClean="0"/>
              <a:t>Доброе утро или С добрым утром;</a:t>
            </a:r>
          </a:p>
          <a:p>
            <a:r>
              <a:rPr lang="ru-RU" dirty="0" smtClean="0"/>
              <a:t>Добрый день;</a:t>
            </a:r>
          </a:p>
          <a:p>
            <a:r>
              <a:rPr lang="ru-RU" dirty="0" smtClean="0"/>
              <a:t>Добрый вечер;</a:t>
            </a:r>
          </a:p>
          <a:p>
            <a:r>
              <a:rPr lang="ru-RU" dirty="0" smtClean="0"/>
              <a:t>До свидания;</a:t>
            </a:r>
          </a:p>
          <a:p>
            <a:r>
              <a:rPr lang="ru-RU" dirty="0" smtClean="0"/>
              <a:t>Спокойной ночи.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7200" b="1" dirty="0" smtClean="0"/>
              <a:t>Слова благодарности: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9144000" cy="464344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endParaRPr lang="ru-RU" dirty="0" smtClean="0"/>
          </a:p>
          <a:p>
            <a:pPr algn="ctr"/>
            <a:r>
              <a:rPr lang="ru-RU" sz="6000" b="1" dirty="0" smtClean="0"/>
              <a:t>Спасибо;</a:t>
            </a:r>
          </a:p>
          <a:p>
            <a:pPr algn="ctr"/>
            <a:r>
              <a:rPr lang="ru-RU" sz="6000" b="1" dirty="0" smtClean="0"/>
              <a:t>Благодарю;</a:t>
            </a:r>
          </a:p>
          <a:p>
            <a:pPr algn="ctr"/>
            <a:r>
              <a:rPr lang="ru-RU" sz="6000" b="1" dirty="0" smtClean="0"/>
              <a:t>Признателен.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274</Words>
  <Application>Microsoft Office PowerPoint</Application>
  <PresentationFormat>Экран (4:3)</PresentationFormat>
  <Paragraphs>90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Коммуникативные навыки на уровне автоматизации выработанных умений в игровой и свободной деятельности:</vt:lpstr>
      <vt:lpstr>Слайд 3</vt:lpstr>
      <vt:lpstr>Слайд 4</vt:lpstr>
      <vt:lpstr>Слайд 5</vt:lpstr>
      <vt:lpstr> </vt:lpstr>
      <vt:lpstr>Слайд 7</vt:lpstr>
      <vt:lpstr>Вежливые слова и благодарности</vt:lpstr>
      <vt:lpstr>Слова благодарности: </vt:lpstr>
      <vt:lpstr>Слова прощения: </vt:lpstr>
      <vt:lpstr>Слова-просьбы: </vt:lpstr>
      <vt:lpstr>Слова поддержки, напутствия, приглашения, поздравления </vt:lpstr>
      <vt:lpstr>Слайд 13</vt:lpstr>
      <vt:lpstr>ЛЕКСИЧЕСКИЕ ИГРЫ СО СЛОВАМИ </vt:lpstr>
      <vt:lpstr>Слайд 15</vt:lpstr>
      <vt:lpstr>Слайд 16</vt:lpstr>
      <vt:lpstr>ГРАММАТИЧЕСКИЕ ИГРЫ СО СЛОВАМИ И ИГРЫ СО СЛОВАМИ ДЛЯ РАЗВИТИЯ СЛОВОТВОРЧЕСТВА </vt:lpstr>
      <vt:lpstr>Слайд 18</vt:lpstr>
      <vt:lpstr>Слайд 19</vt:lpstr>
      <vt:lpstr>Слайд 20</vt:lpstr>
      <vt:lpstr>ИГРА С МНОГОЗНАЧНЫМ СЛОВОМ  </vt:lpstr>
      <vt:lpstr>ПРИДУМЫВАЕМ НОВЫЕ СЛОВА ПО ТЕМЕ  «ОВОЩИ»</vt:lpstr>
      <vt:lpstr>Развитие умения выслушать собеседника</vt:lpstr>
      <vt:lpstr>Развитие умения понимать эмоциональное состояние собеседника:</vt:lpstr>
      <vt:lpstr>«Произнести знакомое четверостишие — шепотом, максимально громко»</vt:lpstr>
      <vt:lpstr>ВСЛУШИВАЕМСЯ В СЛОВА </vt:lpstr>
      <vt:lpstr>«Как робот или со скоростью пулеметной очереди» </vt:lpstr>
      <vt:lpstr>«Грустно, радостно, удивленно, безразлично»</vt:lpstr>
      <vt:lpstr>Развитие умения вести диалог с взрослым или сверстником</vt:lpstr>
      <vt:lpstr>Развитие умения получать необходимую информацию в общении «Составь рассказ по плану» </vt:lpstr>
      <vt:lpstr>Слайд 31</vt:lpstr>
      <vt:lpstr>СЕГОДНЯ-День рождения стиральной  машины</vt:lpstr>
      <vt:lpstr>День резиновых калош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46</cp:revision>
  <dcterms:created xsi:type="dcterms:W3CDTF">2019-03-18T14:55:19Z</dcterms:created>
  <dcterms:modified xsi:type="dcterms:W3CDTF">2021-08-09T12:04:39Z</dcterms:modified>
</cp:coreProperties>
</file>