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7"/>
  </p:notesMasterIdLst>
  <p:sldIdLst>
    <p:sldId id="301" r:id="rId2"/>
    <p:sldId id="256" r:id="rId3"/>
    <p:sldId id="257" r:id="rId4"/>
    <p:sldId id="302" r:id="rId5"/>
    <p:sldId id="303" r:id="rId6"/>
    <p:sldId id="304" r:id="rId7"/>
    <p:sldId id="305" r:id="rId8"/>
    <p:sldId id="306" r:id="rId9"/>
    <p:sldId id="308" r:id="rId10"/>
    <p:sldId id="307" r:id="rId11"/>
    <p:sldId id="259" r:id="rId12"/>
    <p:sldId id="260" r:id="rId13"/>
    <p:sldId id="309" r:id="rId14"/>
    <p:sldId id="261" r:id="rId15"/>
    <p:sldId id="262" r:id="rId16"/>
    <p:sldId id="263" r:id="rId17"/>
    <p:sldId id="266" r:id="rId18"/>
    <p:sldId id="291" r:id="rId19"/>
    <p:sldId id="293" r:id="rId20"/>
    <p:sldId id="269" r:id="rId21"/>
    <p:sldId id="268" r:id="rId22"/>
    <p:sldId id="294" r:id="rId23"/>
    <p:sldId id="270" r:id="rId24"/>
    <p:sldId id="272" r:id="rId25"/>
    <p:sldId id="26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11A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47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5E89D-6E64-40C9-A32C-E5FAC0DDE00A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6EED9-F8AB-40E0-B1BF-E521E4F343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429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163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81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8924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0590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32399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4170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667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44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09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892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510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108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079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107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381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670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9A4D4-4540-442D-8DF2-1ACD070459D0}" type="datetimeFigureOut">
              <a:rPr lang="ru-RU" smtClean="0"/>
              <a:pPr/>
              <a:t>23.10.2021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BBC0FBE-40E3-444A-90BF-694214AAA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157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fp=0&amp;text=%D0%B0%D1%80%D1%85%D0%B8%D0%B2%D0%BD%D1%8B%D0%B5%20%D1%84%D0%BE%D1%82%D0%BE%20%D1%81%D0%B5%D1%80%D0%B3%D0%B5%D1%8F%20%D0%BC%D0%B8%D1%85%D0%B0%D0%BB%D0%BA%D0%BE%D0%B2%D0%B0&amp;noreask=1&amp;pos=26&amp;lr=213&amp;rpt=simage&amp;uinfo=ww-1349-wh-673-fw-1124-fh-467-pd-1&amp;img_url=http://ria.ru/images/18259/19/182591922.jp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hyperlink" Target="http://images.yandex.ru/yandsearch?source=wiz&amp;fp=0&amp;text=%D1%81%D0%B5%D1%80%D0%B3%D0%B5%D0%B9%20%D0%BC%D0%B8%D1%85%D0%B0%D0%BB%D0%BA%D0%BE%D0%B2%20%D0%B2%D0%BE%D0%B9%D0%BD%D0%B0&amp;noreask=1&amp;pos=10&amp;lr=213&amp;rpt=simage&amp;uinfo=ww-1349-wh-673-fw-1124-fh-467-pd-1&amp;img_url=http://s00.yaplakal.com/pics/pics_original/3/4/5/373543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2452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1340768"/>
            <a:ext cx="84249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9900"/>
                </a:solidFill>
              </a:rPr>
              <a:t>Презентация к уроку по учебному предмету «Литература»</a:t>
            </a:r>
          </a:p>
          <a:p>
            <a:pPr algn="ctr"/>
            <a:r>
              <a:rPr lang="ru-RU" sz="2400" b="1" i="1" dirty="0" smtClean="0">
                <a:solidFill>
                  <a:srgbClr val="009900"/>
                </a:solidFill>
              </a:rPr>
              <a:t>в 5 – ом классе на тему</a:t>
            </a:r>
          </a:p>
          <a:p>
            <a:pPr algn="ctr"/>
            <a:r>
              <a:rPr lang="ru-RU" sz="2400" b="1" i="1" dirty="0" smtClean="0">
                <a:solidFill>
                  <a:srgbClr val="009900"/>
                </a:solidFill>
              </a:rPr>
              <a:t>«Басни </a:t>
            </a:r>
            <a:r>
              <a:rPr lang="en-US" sz="2400" b="1" i="1" dirty="0" smtClean="0">
                <a:solidFill>
                  <a:srgbClr val="009900"/>
                </a:solidFill>
              </a:rPr>
              <a:t>XX </a:t>
            </a:r>
            <a:r>
              <a:rPr lang="ru-RU" sz="2400" b="1" i="1" dirty="0" smtClean="0">
                <a:solidFill>
                  <a:srgbClr val="009900"/>
                </a:solidFill>
              </a:rPr>
              <a:t>века. Басни </a:t>
            </a:r>
            <a:r>
              <a:rPr lang="ru-RU" sz="2400" b="1" i="1" dirty="0" err="1" smtClean="0">
                <a:solidFill>
                  <a:srgbClr val="009900"/>
                </a:solidFill>
              </a:rPr>
              <a:t>С.В.Михалкова</a:t>
            </a:r>
            <a:r>
              <a:rPr lang="ru-RU" sz="2400" b="1" i="1" dirty="0" smtClean="0">
                <a:solidFill>
                  <a:srgbClr val="009900"/>
                </a:solidFill>
              </a:rPr>
              <a:t>»</a:t>
            </a:r>
          </a:p>
          <a:p>
            <a:pPr algn="ctr"/>
            <a:endParaRPr lang="ru-RU" sz="2400" b="1" i="1" dirty="0">
              <a:solidFill>
                <a:srgbClr val="009900"/>
              </a:solidFill>
            </a:endParaRPr>
          </a:p>
          <a:p>
            <a:pPr algn="ctr"/>
            <a:endParaRPr lang="ru-RU" sz="2400" b="1" i="1" dirty="0" smtClean="0">
              <a:solidFill>
                <a:srgbClr val="00990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009900"/>
                </a:solidFill>
              </a:rPr>
              <a:t>Автор презентации Севостьянова Виктория Станиславовна,</a:t>
            </a:r>
          </a:p>
          <a:p>
            <a:pPr algn="ctr"/>
            <a:r>
              <a:rPr lang="ru-RU" sz="2400" b="1" i="1" dirty="0" smtClean="0">
                <a:solidFill>
                  <a:srgbClr val="009900"/>
                </a:solidFill>
              </a:rPr>
              <a:t>Учитель русского языка и литературы,</a:t>
            </a:r>
          </a:p>
          <a:p>
            <a:pPr algn="ctr"/>
            <a:r>
              <a:rPr lang="ru-RU" sz="2400" b="1" i="1" dirty="0" smtClean="0">
                <a:solidFill>
                  <a:srgbClr val="009900"/>
                </a:solidFill>
              </a:rPr>
              <a:t>Липецкая </a:t>
            </a:r>
            <a:r>
              <a:rPr lang="ru-RU" sz="2400" b="1" i="1" dirty="0" err="1" smtClean="0">
                <a:solidFill>
                  <a:srgbClr val="009900"/>
                </a:solidFill>
              </a:rPr>
              <a:t>обл.,Лебедянский</a:t>
            </a:r>
            <a:r>
              <a:rPr lang="ru-RU" sz="2400" b="1" i="1" dirty="0" smtClean="0">
                <a:solidFill>
                  <a:srgbClr val="009900"/>
                </a:solidFill>
              </a:rPr>
              <a:t> район,</a:t>
            </a:r>
          </a:p>
          <a:p>
            <a:pPr algn="ctr"/>
            <a:r>
              <a:rPr lang="ru-RU" sz="2400" b="1" i="1" dirty="0" smtClean="0">
                <a:solidFill>
                  <a:srgbClr val="009900"/>
                </a:solidFill>
              </a:rPr>
              <a:t>МБОУ СОШ </a:t>
            </a:r>
            <a:r>
              <a:rPr lang="ru-RU" sz="2400" b="1" i="1" dirty="0" err="1" smtClean="0">
                <a:solidFill>
                  <a:srgbClr val="009900"/>
                </a:solidFill>
              </a:rPr>
              <a:t>п.свх.Агроном</a:t>
            </a:r>
            <a:r>
              <a:rPr lang="ru-RU" sz="2400" b="1" i="1" dirty="0" smtClean="0">
                <a:solidFill>
                  <a:srgbClr val="009900"/>
                </a:solidFill>
              </a:rPr>
              <a:t>.</a:t>
            </a:r>
            <a:endParaRPr lang="ru-RU" sz="2400" b="1" i="1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1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3" descr="http://f.mypage.ru/f5d3d42a2c4cc1908cf2aca30bf7b183_b819d5789cf3aca7e0df4d76b288b4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928934"/>
            <a:ext cx="2381250" cy="3371851"/>
          </a:xfrm>
          <a:prstGeom prst="rect">
            <a:avLst/>
          </a:prstGeom>
          <a:noFill/>
        </p:spPr>
      </p:pic>
      <p:pic>
        <p:nvPicPr>
          <p:cNvPr id="4" name="Picture 7" descr="http://omn-omn-omn.ru/images/170114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2857496"/>
            <a:ext cx="2928958" cy="34290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9532" y="160121"/>
            <a:ext cx="84249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Басни С.В. Михалкова - замечательное явление </a:t>
            </a: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отечественной </a:t>
            </a:r>
            <a:r>
              <a:rPr lang="ru-RU" sz="28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литературы. 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 временем они не утратили своей 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злободневности. Они так же современны, 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как и в момент своего рождения. 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47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7oom.ru/powerpoint/abstraktnye-fony-dlya-prezentacii-volny-09.jpg?ver=3.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893"/>
            <a:ext cx="9144000" cy="683810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00232" y="857232"/>
            <a:ext cx="40439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2F11AF"/>
                </a:solidFill>
              </a:rPr>
              <a:t>Тема урока: « Басня </a:t>
            </a:r>
            <a:r>
              <a:rPr lang="en-US" sz="2400" b="1" i="1" dirty="0" smtClean="0">
                <a:solidFill>
                  <a:srgbClr val="2F11AF"/>
                </a:solidFill>
              </a:rPr>
              <a:t>xx </a:t>
            </a:r>
            <a:r>
              <a:rPr lang="ru-RU" sz="2400" b="1" i="1" dirty="0" smtClean="0">
                <a:solidFill>
                  <a:srgbClr val="2F11AF"/>
                </a:solidFill>
              </a:rPr>
              <a:t>века. </a:t>
            </a:r>
          </a:p>
          <a:p>
            <a:pPr algn="ctr"/>
            <a:r>
              <a:rPr lang="ru-RU" sz="2400" b="1" i="1" dirty="0" smtClean="0">
                <a:solidFill>
                  <a:srgbClr val="2F11AF"/>
                </a:solidFill>
              </a:rPr>
              <a:t>Басни С.В.Михалкова»</a:t>
            </a:r>
            <a:endParaRPr lang="ru-RU" sz="2400" b="1" i="1" dirty="0">
              <a:solidFill>
                <a:srgbClr val="2F11AF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000240"/>
            <a:ext cx="2968625" cy="4310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g11.postila.ru/resize?w=500&amp;src=%2Fdata%2F87%2F87%2Fad%2F1b%2F8787ad1bbcf51150506fcdd1c21c756b495bbf40018ac663c77b41ecf9ea49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946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285728"/>
            <a:ext cx="7888698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r>
              <a:rPr lang="ru-RU" sz="4000" b="1" i="1" dirty="0" smtClean="0">
                <a:solidFill>
                  <a:srgbClr val="C00000"/>
                </a:solidFill>
              </a:rPr>
              <a:t>              Басня «  Грибы»</a:t>
            </a:r>
          </a:p>
          <a:p>
            <a:endParaRPr lang="ru-RU" dirty="0" smtClean="0"/>
          </a:p>
          <a:p>
            <a:r>
              <a:rPr lang="ru-RU" sz="2400" b="1" i="1" dirty="0" smtClean="0">
                <a:solidFill>
                  <a:srgbClr val="00B050"/>
                </a:solidFill>
              </a:rPr>
              <a:t>Рос яркий Мухомор среди лесной полянки.</a:t>
            </a:r>
            <a:br>
              <a:rPr lang="ru-RU" sz="2400" b="1" i="1" dirty="0" smtClean="0">
                <a:solidFill>
                  <a:srgbClr val="00B050"/>
                </a:solidFill>
              </a:rPr>
            </a:br>
            <a:r>
              <a:rPr lang="ru-RU" sz="2400" b="1" i="1" dirty="0" smtClean="0">
                <a:solidFill>
                  <a:srgbClr val="00B050"/>
                </a:solidFill>
              </a:rPr>
              <a:t>Бросался всем в глаза его нахальный вид:</a:t>
            </a:r>
            <a:br>
              <a:rPr lang="ru-RU" sz="2400" b="1" i="1" dirty="0" smtClean="0">
                <a:solidFill>
                  <a:srgbClr val="00B050"/>
                </a:solidFill>
              </a:rPr>
            </a:br>
            <a:r>
              <a:rPr lang="ru-RU" sz="2400" b="1" i="1" dirty="0" smtClean="0">
                <a:solidFill>
                  <a:srgbClr val="00B050"/>
                </a:solidFill>
              </a:rPr>
              <a:t>- Смотрите на меня! Заметней нет и не было поганки!</a:t>
            </a:r>
            <a:br>
              <a:rPr lang="ru-RU" sz="2400" b="1" i="1" dirty="0" smtClean="0">
                <a:solidFill>
                  <a:srgbClr val="00B050"/>
                </a:solidFill>
              </a:rPr>
            </a:br>
            <a:r>
              <a:rPr lang="ru-RU" sz="2400" b="1" i="1" dirty="0" smtClean="0">
                <a:solidFill>
                  <a:srgbClr val="00B050"/>
                </a:solidFill>
              </a:rPr>
              <a:t>Ну как же я красив! Красив и ядовит!</a:t>
            </a:r>
          </a:p>
          <a:p>
            <a:r>
              <a:rPr lang="ru-RU" sz="2400" b="1" i="1" dirty="0" smtClean="0">
                <a:solidFill>
                  <a:srgbClr val="00B050"/>
                </a:solidFill>
              </a:rPr>
              <a:t>А Белый Гриб в тени под елочкой молчал.</a:t>
            </a:r>
            <a:br>
              <a:rPr lang="ru-RU" sz="2400" b="1" i="1" dirty="0" smtClean="0">
                <a:solidFill>
                  <a:srgbClr val="00B050"/>
                </a:solidFill>
              </a:rPr>
            </a:br>
            <a:r>
              <a:rPr lang="ru-RU" sz="2400" b="1" i="1" dirty="0" smtClean="0">
                <a:solidFill>
                  <a:srgbClr val="00B050"/>
                </a:solidFill>
              </a:rPr>
              <a:t>И потому его никто не замечал...</a:t>
            </a:r>
            <a:endParaRPr lang="ru-RU" sz="2400" b="1" i="1" dirty="0">
              <a:solidFill>
                <a:srgbClr val="00B050"/>
              </a:solidFill>
            </a:endParaRPr>
          </a:p>
        </p:txBody>
      </p:sp>
      <p:pic>
        <p:nvPicPr>
          <p:cNvPr id="13314" name="Picture 2" descr="Картинки по запросу мухомор крас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3786190"/>
            <a:ext cx="2381250" cy="2857500"/>
          </a:xfrm>
          <a:prstGeom prst="rect">
            <a:avLst/>
          </a:prstGeom>
          <a:noFill/>
        </p:spPr>
      </p:pic>
      <p:pic>
        <p:nvPicPr>
          <p:cNvPr id="13316" name="Picture 4" descr="Картинки по запросу белый гриб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9" y="3857628"/>
            <a:ext cx="3500462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еловые фоны для презентаций (61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9" y="0"/>
            <a:ext cx="91096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393356"/>
            <a:ext cx="8040984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парах.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Прочтите басню.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Выполните задания в тетради:</a:t>
            </a:r>
          </a:p>
          <a:p>
            <a:pPr marL="342900" indent="-342900">
              <a:buAutoNum type="arabicParenR"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каких строках содержится мораль?</a:t>
            </a:r>
          </a:p>
          <a:p>
            <a:pPr marL="342900" indent="-342900">
              <a:buAutoNum type="arabicParenR"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 чем иронизирует автор?</a:t>
            </a:r>
          </a:p>
          <a:p>
            <a:pPr marL="342900" indent="-342900">
              <a:buAutoNum type="arabicParenR"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бы вы сами сформулировали </a:t>
            </a:r>
          </a:p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мораль?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617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arstyle.org/uploads/posts/2009-12/1262219585_1254424882_003prevy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8520" y="18118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Картинки по запросу картинки сказочных персонажей русских сказок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8763" y="1628800"/>
            <a:ext cx="3643338" cy="507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23528" y="90154"/>
            <a:ext cx="87323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Физкультминутка.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вариант встаёт, когда на слайде отрицательный персонаж.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вариант 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всатёт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на слайде положительный персонаж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Картинки по запросу картинки сказочных персонажей русских сказок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3768" y="1628800"/>
            <a:ext cx="3643338" cy="507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s017.radikal.ru/i441/1202/f8/a8be9ce8d6b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Picture 2" descr="http://s017.radikal.ru/i441/1202/f8/a8be9ce8d6b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"/>
            <a:ext cx="9296399" cy="6858000"/>
          </a:xfrm>
          <a:prstGeom prst="rect">
            <a:avLst/>
          </a:prstGeom>
          <a:noFill/>
        </p:spPr>
      </p:pic>
      <p:pic>
        <p:nvPicPr>
          <p:cNvPr id="4" name="Рисунок 3" descr="Картинки по запросу картинки отрицательных сказочных персонажей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1787" y="1386979"/>
            <a:ext cx="5940425" cy="4084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fashionblog4fall.info/photo/56e50769bc7d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36749"/>
          </a:xfrm>
          <a:prstGeom prst="rect">
            <a:avLst/>
          </a:prstGeom>
          <a:noFill/>
        </p:spPr>
      </p:pic>
      <p:pic>
        <p:nvPicPr>
          <p:cNvPr id="3" name="Рисунок 2" descr="Картинки по запросу картинки сказочных персонажей русских сказок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1787" y="-772413"/>
            <a:ext cx="5940425" cy="8402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narand.com/images/qss/background/big/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0832"/>
          </a:xfrm>
          <a:prstGeom prst="rect">
            <a:avLst/>
          </a:prstGeom>
          <a:noFill/>
        </p:spPr>
      </p:pic>
      <p:pic>
        <p:nvPicPr>
          <p:cNvPr id="3" name="Рисунок 2" descr="Картинки по запросу картинки к народным сказкам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1787" y="423351"/>
            <a:ext cx="5940425" cy="601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s017.radikal.ru/i441/1202/f8/a8be9ce8d6b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Picture 2" descr="http://s017.radikal.ru/i441/1202/f8/a8be9ce8d6b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"/>
            <a:ext cx="9296399" cy="6858000"/>
          </a:xfrm>
          <a:prstGeom prst="rect">
            <a:avLst/>
          </a:prstGeom>
          <a:noFill/>
        </p:spPr>
      </p:pic>
      <p:pic>
        <p:nvPicPr>
          <p:cNvPr id="5" name="Рисунок 4" descr="Картинки по запросу картинки к положительным героям сказок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285860"/>
            <a:ext cx="5357849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arstyle.org/uploads/posts/2009-12/1262219585_1254424882_003prevy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Картинки по запросу картинки отрицательных сказочных персонажей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000108"/>
            <a:ext cx="492922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im1-tub-ru.yandex.net/i?id=65a12d10478a4b4129d3654b0033d512&amp;n=33&amp;h=215&amp;w=3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71604" y="1000108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000232" y="857232"/>
            <a:ext cx="6172267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В июле , в самый зной, в полуденную пору,</a:t>
            </a:r>
          </a:p>
          <a:p>
            <a:r>
              <a:rPr lang="ru-RU" b="1" i="1" dirty="0" smtClean="0"/>
              <a:t>Сыпучими песками ,в гору,</a:t>
            </a:r>
          </a:p>
          <a:p>
            <a:r>
              <a:rPr lang="ru-RU" b="1" i="1" dirty="0" smtClean="0"/>
              <a:t>Из дальних странствий </a:t>
            </a:r>
            <a:r>
              <a:rPr lang="ru-RU" b="1" i="1" dirty="0" err="1" smtClean="0"/>
              <a:t>возвратясь</a:t>
            </a:r>
            <a:r>
              <a:rPr lang="ru-RU" b="1" i="1" dirty="0" smtClean="0"/>
              <a:t>,</a:t>
            </a:r>
          </a:p>
          <a:p>
            <a:r>
              <a:rPr lang="ru-RU" b="1" i="1" dirty="0" smtClean="0"/>
              <a:t>По улицам слона водили, как видно напоказ:</a:t>
            </a:r>
          </a:p>
          <a:p>
            <a:r>
              <a:rPr lang="ru-RU" b="1" i="1" dirty="0" smtClean="0"/>
              <a:t>Известно , что слоны в диковинку у нас, - </a:t>
            </a:r>
          </a:p>
          <a:p>
            <a:r>
              <a:rPr lang="ru-RU" b="1" i="1" dirty="0" smtClean="0"/>
              <a:t>Так за слоном толпы зевак ходили…</a:t>
            </a:r>
          </a:p>
          <a:p>
            <a:r>
              <a:rPr lang="ru-RU" b="1" i="1" dirty="0" smtClean="0"/>
              <a:t>Какой-то повар-грамотей</a:t>
            </a:r>
          </a:p>
          <a:p>
            <a:r>
              <a:rPr lang="ru-RU" b="1" i="1" dirty="0" smtClean="0"/>
              <a:t>С поварни убежал своей,</a:t>
            </a:r>
          </a:p>
          <a:p>
            <a:r>
              <a:rPr lang="ru-RU" b="1" i="1" dirty="0" smtClean="0"/>
              <a:t>Со всех дворов собак </a:t>
            </a:r>
            <a:r>
              <a:rPr lang="ru-RU" b="1" i="1" dirty="0" err="1" smtClean="0"/>
              <a:t>сбежалося</a:t>
            </a:r>
            <a:r>
              <a:rPr lang="ru-RU" b="1" i="1" dirty="0" smtClean="0"/>
              <a:t> с полсотни…</a:t>
            </a:r>
          </a:p>
          <a:p>
            <a:r>
              <a:rPr lang="ru-RU" b="1" i="1" dirty="0" smtClean="0"/>
              <a:t>Как вдруг из подворотни</a:t>
            </a:r>
          </a:p>
          <a:p>
            <a:r>
              <a:rPr lang="ru-RU" b="1" i="1" dirty="0" smtClean="0"/>
              <a:t>Проказница-мартышка, </a:t>
            </a:r>
            <a:r>
              <a:rPr lang="ru-RU" b="1" i="1" dirty="0" err="1" smtClean="0"/>
              <a:t>Осёл</a:t>
            </a:r>
            <a:r>
              <a:rPr lang="ru-RU" b="1" i="1" dirty="0" smtClean="0"/>
              <a:t>, Козёл да косолапый Мишка</a:t>
            </a:r>
          </a:p>
          <a:p>
            <a:r>
              <a:rPr lang="ru-RU" b="1" i="1" dirty="0" smtClean="0"/>
              <a:t>Затеяли сыграть квартет.</a:t>
            </a:r>
          </a:p>
          <a:p>
            <a:r>
              <a:rPr lang="ru-RU" b="1" i="1" dirty="0" smtClean="0"/>
              <a:t>Когда в товарищах согласья нет,</a:t>
            </a:r>
          </a:p>
          <a:p>
            <a:r>
              <a:rPr lang="ru-RU" b="1" i="1" dirty="0" smtClean="0"/>
              <a:t>На лад их дело не пойдёт,</a:t>
            </a:r>
          </a:p>
          <a:p>
            <a:r>
              <a:rPr lang="ru-RU" b="1" i="1" dirty="0" smtClean="0"/>
              <a:t>И выйдет из него не дело – только мука.</a:t>
            </a:r>
          </a:p>
          <a:p>
            <a:r>
              <a:rPr lang="ru-RU" b="1" i="1" dirty="0" smtClean="0"/>
              <a:t>Однажды лебедь, рак да щука</a:t>
            </a:r>
          </a:p>
          <a:p>
            <a:r>
              <a:rPr lang="ru-RU" b="1" i="1" dirty="0" smtClean="0"/>
              <a:t>Везти с поклажей воз </a:t>
            </a:r>
            <a:r>
              <a:rPr lang="ru-RU" b="1" i="1" dirty="0" err="1" smtClean="0"/>
              <a:t>взялиь</a:t>
            </a:r>
            <a:endParaRPr lang="ru-RU" b="1" i="1" dirty="0" smtClean="0"/>
          </a:p>
          <a:p>
            <a:r>
              <a:rPr lang="ru-RU" b="1" i="1" dirty="0" smtClean="0"/>
              <a:t>И вместе все в него впряглись…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stratraza.ru/photo/16/bliki_cvetnoy_yarkiy_krasochnyy_fon_1920x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Картинки по запросу картинки к положительным героям сказок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1787" y="1470930"/>
            <a:ext cx="5940425" cy="391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classicbus.ru/default/image/aHR0cDovL2ZyZWUtaWxsdXN0cmF0aW9ucy1sczAxLmdhdGFnLm5ldC9pbWFnZXMvbGdpMDFhMjAxNDA0MjIyMTAwLmpwZw=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069" y="0"/>
            <a:ext cx="9501222" cy="7058551"/>
          </a:xfrm>
          <a:prstGeom prst="rect">
            <a:avLst/>
          </a:prstGeom>
          <a:noFill/>
        </p:spPr>
      </p:pic>
      <p:pic>
        <p:nvPicPr>
          <p:cNvPr id="3" name="Рисунок 2" descr="Полкан и шавк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450" y="1450975"/>
            <a:ext cx="40005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750611" y="1700808"/>
            <a:ext cx="336502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Басня « </a:t>
            </a:r>
            <a:r>
              <a:rPr lang="ru-RU" sz="3200" b="1" i="1" dirty="0" err="1" smtClean="0">
                <a:solidFill>
                  <a:srgbClr val="FF0000"/>
                </a:solidFill>
              </a:rPr>
              <a:t>Полкан</a:t>
            </a:r>
            <a:r>
              <a:rPr lang="ru-RU" sz="3200" b="1" i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ru-RU" sz="3200" b="1" i="1" dirty="0" smtClean="0">
                <a:solidFill>
                  <a:srgbClr val="FF0000"/>
                </a:solidFill>
              </a:rPr>
              <a:t>и </a:t>
            </a:r>
            <a:r>
              <a:rPr lang="ru-RU" sz="3200" b="1" i="1" dirty="0" err="1">
                <a:solidFill>
                  <a:srgbClr val="FF0000"/>
                </a:solidFill>
              </a:rPr>
              <a:t>Ш</a:t>
            </a:r>
            <a:r>
              <a:rPr lang="ru-RU" sz="3200" b="1" i="1" dirty="0" err="1" smtClean="0">
                <a:solidFill>
                  <a:srgbClr val="FF0000"/>
                </a:solidFill>
              </a:rPr>
              <a:t>авка</a:t>
            </a:r>
            <a:r>
              <a:rPr lang="ru-RU" sz="3200" b="1" i="1" dirty="0" smtClean="0">
                <a:solidFill>
                  <a:srgbClr val="FF0000"/>
                </a:solidFill>
              </a:rPr>
              <a:t>»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31219" y="3031102"/>
            <a:ext cx="536531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tx2"/>
                </a:solidFill>
              </a:rPr>
              <a:t>Объясните смысл последней строчки.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tx2"/>
                </a:solidFill>
              </a:rPr>
              <a:t>Почему в данной басне нет морали?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tx2"/>
                </a:solidFill>
              </a:rPr>
              <a:t>Сформулируйте мораль самостоятельно.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tx2"/>
                </a:solidFill>
              </a:rPr>
              <a:t>Охарактеризуйте </a:t>
            </a:r>
            <a:r>
              <a:rPr lang="ru-RU" sz="2800" dirty="0" err="1" smtClean="0">
                <a:solidFill>
                  <a:schemeClr val="tx2"/>
                </a:solidFill>
              </a:rPr>
              <a:t>Полкана</a:t>
            </a:r>
            <a:r>
              <a:rPr lang="ru-RU" sz="2800" dirty="0" smtClean="0">
                <a:solidFill>
                  <a:schemeClr val="tx2"/>
                </a:solidFill>
              </a:rPr>
              <a:t> и </a:t>
            </a:r>
            <a:r>
              <a:rPr lang="ru-RU" sz="2800" dirty="0" err="1">
                <a:solidFill>
                  <a:schemeClr val="tx2"/>
                </a:solidFill>
              </a:rPr>
              <a:t>Ш</a:t>
            </a:r>
            <a:r>
              <a:rPr lang="ru-RU" sz="2800" dirty="0" err="1" smtClean="0">
                <a:solidFill>
                  <a:schemeClr val="tx2"/>
                </a:solidFill>
              </a:rPr>
              <a:t>авку</a:t>
            </a:r>
            <a:r>
              <a:rPr lang="ru-RU" sz="2800" dirty="0" smtClean="0">
                <a:solidFill>
                  <a:schemeClr val="tx2"/>
                </a:solidFill>
              </a:rPr>
              <a:t>.</a:t>
            </a:r>
          </a:p>
          <a:p>
            <a:r>
              <a:rPr lang="ru-RU" sz="2800" dirty="0" smtClean="0">
                <a:solidFill>
                  <a:schemeClr val="tx2"/>
                </a:solidFill>
              </a:rPr>
              <a:t> Эпитеты запишите в тетрадь.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7351" y="1198761"/>
            <a:ext cx="52563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u="sng" dirty="0" smtClean="0">
                <a:solidFill>
                  <a:schemeClr val="tx2"/>
                </a:solidFill>
              </a:rPr>
              <a:t>Работа в группах. 1 группа.</a:t>
            </a:r>
            <a:endParaRPr lang="ru-RU" sz="3200" b="1" i="1" u="sng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stratraza.ru/photo/16/bliki_cvetnoy_yarkiy_krasochnyy_fon_1920x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Басня Михалкова Ромашка и роз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3968" y="1120087"/>
            <a:ext cx="4752528" cy="368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23728" y="350646"/>
            <a:ext cx="70952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Басня « Ромашка и Роза»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504" y="6262"/>
            <a:ext cx="4642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chemeClr val="bg1"/>
                </a:solidFill>
              </a:rPr>
              <a:t>РАБОТА В ГРУППАХ. 2 группа</a:t>
            </a:r>
            <a:endParaRPr lang="ru-RU" sz="2800" b="1" u="sng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484784"/>
            <a:ext cx="3780927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bg1"/>
                </a:solidFill>
              </a:rPr>
              <a:t>В каких строчках содержится мораль?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bg1"/>
                </a:solidFill>
              </a:rPr>
              <a:t>Какие пороки высмеивает автор?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chemeClr val="bg1"/>
                </a:solidFill>
              </a:rPr>
              <a:t>Подберите синонимы к слову </a:t>
            </a:r>
            <a:r>
              <a:rPr lang="ru-RU" sz="3200" b="1" i="1" dirty="0" smtClean="0">
                <a:solidFill>
                  <a:schemeClr val="bg1"/>
                </a:solidFill>
              </a:rPr>
              <a:t>высокомерный</a:t>
            </a:r>
            <a:r>
              <a:rPr lang="ru-RU" sz="32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Запишите их в тетрадь.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3717032"/>
            <a:ext cx="5040560" cy="29329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260648"/>
            <a:ext cx="50321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Работа в группах. 3 группа.</a:t>
            </a:r>
          </a:p>
          <a:p>
            <a:r>
              <a:rPr lang="ru-RU" sz="2800" b="1" dirty="0" smtClean="0">
                <a:solidFill>
                  <a:srgbClr val="00B050"/>
                </a:solidFill>
              </a:rPr>
              <a:t>Басня «Муха и Пчела»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484784"/>
            <a:ext cx="58326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Какую басню напоминает вам сюжет этой басни?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Чем похожи главные герои этих басен?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Охарактеризуйте Муху и Пчелу. Эпитеты запишите в тетрадь.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</a:rPr>
              <a:t>Как вы понимаете мораль басни?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oombob.ru/img/picture/Apr/04/c7fff9a06f1b029780cb3957cda567a1/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6000" y="1785926"/>
            <a:ext cx="457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«Чтение без размышления - пустое занятие»</a:t>
            </a:r>
            <a:r>
              <a:rPr lang="ru-RU" sz="4800" b="1" i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</a:rPr>
              <a:t>– Какое отношение имеет эта пословица к изучению басен? 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4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splin-music.ru/assents/image/5664939e4b29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14480" y="2000240"/>
            <a:ext cx="52662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               </a:t>
            </a:r>
            <a:r>
              <a:rPr lang="ru-RU" sz="2400" dirty="0" smtClean="0">
                <a:solidFill>
                  <a:schemeClr val="bg1"/>
                </a:solidFill>
              </a:rPr>
              <a:t>Домашнее задание: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bg1"/>
                </a:solidFill>
              </a:rPr>
              <a:t>Прочитать басню С.В.Михалкова «Зеркало»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bg1"/>
                </a:solidFill>
              </a:rPr>
              <a:t>Сочинить </a:t>
            </a:r>
            <a:r>
              <a:rPr lang="ru-RU" sz="2400" dirty="0" err="1" smtClean="0">
                <a:solidFill>
                  <a:schemeClr val="bg1"/>
                </a:solidFill>
              </a:rPr>
              <a:t>центон</a:t>
            </a:r>
            <a:r>
              <a:rPr lang="ru-RU" sz="2400" dirty="0" smtClean="0">
                <a:solidFill>
                  <a:schemeClr val="bg1"/>
                </a:solidFill>
              </a:rPr>
              <a:t> из строк басен С.В.Михалкова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granddecor12.ru/forum/imgs/56048fa345c1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35719"/>
            <a:ext cx="9191625" cy="689371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00232" y="2571744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1571612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Центон</a:t>
            </a:r>
            <a:r>
              <a:rPr lang="ru-RU" sz="2800" i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— произведение, главным образом стихотворное,</a:t>
            </a:r>
            <a:endParaRPr lang="ru-RU" sz="2800" i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составленное из отрывков и строк,</a:t>
            </a:r>
            <a:endParaRPr lang="ru-RU" sz="2800" i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собранных из различных произведений одного</a:t>
            </a:r>
            <a:endParaRPr lang="ru-RU" sz="2800" i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или нескольких авторов.</a:t>
            </a:r>
            <a:endParaRPr lang="ru-RU" sz="2800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78" y="2348880"/>
            <a:ext cx="3561165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3728" y="259961"/>
            <a:ext cx="4432176" cy="182895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88419" y="234888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400" b="1" i="1" dirty="0">
                <a:solidFill>
                  <a:srgbClr val="1F497D"/>
                </a:solidFill>
              </a:rPr>
              <a:t>писатель, поэт, драматург, баснописец, переводчик, председатель Союза писателей России, автор текста двух гимнов Советского Союза и гимна Российской Федерации, председатель Союза писателей РСФСР, общественный и политический деятель</a:t>
            </a:r>
            <a:r>
              <a:rPr lang="ru-RU" sz="2400" i="1" dirty="0">
                <a:solidFill>
                  <a:srgbClr val="1F497D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464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2374381"/>
            <a:ext cx="6669602" cy="44748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03648" y="0"/>
            <a:ext cx="71287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prstClr val="black"/>
                </a:solidFill>
                <a:ea typeface="+mj-ea"/>
                <a:cs typeface="+mj-cs"/>
              </a:rPr>
              <a:t>Сергей Михалков родился 13 марта 1913 года в Москве.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33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http://cdn4.img22.rian.ru/images/18259/18/182591865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490" y="2564904"/>
            <a:ext cx="599485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7714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В 1930 году , окончив школу, переехал в Москву, где работал разнорабочим на Москворецкой ткацко-отделочной фабрике, младшим наблюдателем геологоразведочной экспедиции Ленинградского Геодезического института на Алтае, внештатным сотрудником отдела писем газеты </a:t>
            </a:r>
            <a:r>
              <a:rPr lang="ru-RU" sz="2400" b="1" i="1" dirty="0">
                <a:solidFill>
                  <a:schemeClr val="bg2">
                    <a:lumMod val="10000"/>
                  </a:schemeClr>
                </a:solidFill>
              </a:rPr>
              <a:t>Известия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0774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43" y="1935366"/>
            <a:ext cx="3384376" cy="4811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pics2.pokazuha.ru/p442/j/4/6871634n4j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16632"/>
            <a:ext cx="5289531" cy="3618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66669" y="4410365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800" b="1" dirty="0">
                <a:solidFill>
                  <a:srgbClr val="2F11AF"/>
                </a:solidFill>
              </a:rPr>
              <a:t>В годы Великой Отечественной войны Сергей Михалков работал военным корреспондентом</a:t>
            </a:r>
            <a:r>
              <a:rPr lang="ru-RU" b="1" dirty="0">
                <a:solidFill>
                  <a:srgbClr val="2F11A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4178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632"/>
            <a:ext cx="9144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040" y="3068960"/>
            <a:ext cx="3971925" cy="3438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3220" y="1124744"/>
            <a:ext cx="4165600" cy="55260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32002" y="662821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i="1" dirty="0">
                <a:solidFill>
                  <a:srgbClr val="0070C0"/>
                </a:solidFill>
              </a:rPr>
              <a:t>В 1935 году выходит первое известное произведение, ставшее классикой советской детской литературы, — поэма «Дядя Стёпа» </a:t>
            </a:r>
          </a:p>
        </p:txBody>
      </p:sp>
    </p:spTree>
    <p:extLst>
      <p:ext uri="{BB962C8B-B14F-4D97-AF65-F5344CB8AC3E}">
        <p14:creationId xmlns:p14="http://schemas.microsoft.com/office/powerpoint/2010/main" val="183581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514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/>
          <a:stretch>
            <a:fillRect/>
          </a:stretch>
        </p:blipFill>
        <p:spPr bwMode="auto">
          <a:xfrm>
            <a:off x="4114800" y="0"/>
            <a:ext cx="5029200" cy="3352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" name="Рисунок 3" descr="Картинки по запросу картинки к басням михалков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4383" y="0"/>
            <a:ext cx="335758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кукушка и скворец басня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512" y="3352800"/>
            <a:ext cx="3024336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ртинки по запросу слон-живописец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3367314"/>
            <a:ext cx="5572132" cy="349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5785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359</TotalTime>
  <Words>534</Words>
  <Application>Microsoft Office PowerPoint</Application>
  <PresentationFormat>Экран (4:3)</PresentationFormat>
  <Paragraphs>84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42</cp:revision>
  <dcterms:created xsi:type="dcterms:W3CDTF">2016-10-17T16:00:32Z</dcterms:created>
  <dcterms:modified xsi:type="dcterms:W3CDTF">2021-10-23T16:23:54Z</dcterms:modified>
</cp:coreProperties>
</file>