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88" r:id="rId3"/>
    <p:sldId id="274" r:id="rId4"/>
    <p:sldId id="276" r:id="rId5"/>
    <p:sldId id="261" r:id="rId6"/>
    <p:sldId id="277" r:id="rId7"/>
    <p:sldId id="262" r:id="rId8"/>
    <p:sldId id="263" r:id="rId9"/>
    <p:sldId id="264" r:id="rId10"/>
    <p:sldId id="280" r:id="rId11"/>
    <p:sldId id="279" r:id="rId12"/>
    <p:sldId id="278" r:id="rId13"/>
    <p:sldId id="281" r:id="rId14"/>
    <p:sldId id="283" r:id="rId15"/>
    <p:sldId id="287" r:id="rId16"/>
    <p:sldId id="286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EAB02-E109-4AD8-9355-2E5DF8054AE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69643-AAD5-4001-8A26-E0F3D512A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551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1800">
                <a:solidFill>
                  <a:schemeClr val="tx2">
                    <a:shade val="75000"/>
                  </a:schemeClr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24566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2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30963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15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2998938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56298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35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35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9"/>
            <a:ext cx="4290556" cy="394176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9"/>
            <a:ext cx="4288536" cy="394176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67211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267733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89238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15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05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18088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15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050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701304235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734636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99718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4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2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9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E6673ED-44FF-426B-9D89-6F8B4DB1C997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15.12.2021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2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9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2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9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09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27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257175" indent="-257175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57213" indent="-21431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6pPr>
      <a:lvl7pPr marL="2228850" indent="-17145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71750" indent="-17145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2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914650" indent="-17145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003.%20%20&#1056;&#1080;&#1095;&#1072;&#1088;&#1076;%20&#1050;&#1083;&#1072;&#1081;&#1076;&#1077;&#1088;&#1084;&#1072;&#1085;%20-%20&#1050;%20&#1069;&#1083;&#1080;&#1079;&#1077;.mp3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003.%20%20&#1056;&#1080;&#1095;&#1072;&#1088;&#1076;%20&#1050;&#1083;&#1072;&#1081;&#1076;&#1077;&#1088;&#1084;&#1072;&#1085;%20-%20&#1050;%20&#1069;&#1083;&#1080;&#1079;&#1077;.mp3" TargetMode="Externa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VIDEO-2021-12-13-16-46-43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VIDEO-2021-12-13-17-05-06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2" descr="flowerbi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2211" name="WordArt 3"/>
          <p:cNvSpPr>
            <a:spLocks noChangeArrowheads="1" noChangeShapeType="1" noTextEdit="1"/>
          </p:cNvSpPr>
          <p:nvPr/>
        </p:nvSpPr>
        <p:spPr bwMode="auto">
          <a:xfrm>
            <a:off x="1908175" y="2276475"/>
            <a:ext cx="5473700" cy="19446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Здравствуйте!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5893FD-58BA-4633-A472-91F0EA375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0"/>
            <a:ext cx="7321484" cy="648072"/>
          </a:xfrm>
        </p:spPr>
        <p:txBody>
          <a:bodyPr>
            <a:normAutofit/>
          </a:bodyPr>
          <a:lstStyle/>
          <a:p>
            <a:pPr algn="ctr"/>
            <a:r>
              <a:rPr lang="ru-RU" sz="2700" dirty="0">
                <a:solidFill>
                  <a:srgbClr val="FF0000"/>
                </a:solidFill>
              </a:rPr>
              <a:t>Практическая </a:t>
            </a:r>
            <a:r>
              <a:rPr lang="ru-RU" sz="2700" dirty="0" smtClean="0">
                <a:solidFill>
                  <a:srgbClr val="FF0000"/>
                </a:solidFill>
              </a:rPr>
              <a:t>задача</a:t>
            </a:r>
            <a:endParaRPr lang="ru-RU" sz="2700" dirty="0">
              <a:solidFill>
                <a:srgbClr val="FF0000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A9C6AC6-70BB-48C2-835F-610DB3D86E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6443" y="764704"/>
            <a:ext cx="5691701" cy="5904656"/>
          </a:xfrm>
        </p:spPr>
        <p:txBody>
          <a:bodyPr>
            <a:noAutofit/>
          </a:bodyPr>
          <a:lstStyle/>
          <a:p>
            <a:r>
              <a:rPr lang="ru-RU" sz="2100" dirty="0"/>
              <a:t>Представьте, что вы оформили кредитную карту в одном из банков. Кредитный лимит был установлен в размере 40 тыс. руб. У вас сломался компьютер, и вам срочно понадобилось купить новый, но свободных денег нет. Вы решили воспользоваться кредитной картой и приобрели компьютер за 30 тыс. руб., расплатившись с помощью карты.</a:t>
            </a:r>
          </a:p>
          <a:p>
            <a:endParaRPr lang="ru-RU" sz="2100" dirty="0"/>
          </a:p>
          <a:p>
            <a:r>
              <a:rPr lang="ru-RU" sz="2100" dirty="0"/>
              <a:t>1. Какую сумму вы взяли в кредит у банка, совершив оплату с помощью кредитной карты?</a:t>
            </a:r>
          </a:p>
          <a:p>
            <a:r>
              <a:rPr lang="ru-RU" sz="2100" dirty="0"/>
              <a:t>2. Что будет, если по истечении установленного срока вы не внесёте платёж по кредиту?</a:t>
            </a:r>
          </a:p>
          <a:p>
            <a:endParaRPr lang="ru-RU" sz="2100" dirty="0"/>
          </a:p>
        </p:txBody>
      </p:sp>
      <p:pic>
        <p:nvPicPr>
          <p:cNvPr id="8194" name="Picture 2" descr="ÐÐ°ÑÑÐ¸Ð½ÐºÐ¸ Ð¿Ð¾ Ð·Ð°Ð¿ÑÐ¾ÑÑ Ð·Ð°Ð´Ð°ÑÐºÐ°">
            <a:extLst>
              <a:ext uri="{FF2B5EF4-FFF2-40B4-BE49-F238E27FC236}">
                <a16:creationId xmlns="" xmlns:a16="http://schemas.microsoft.com/office/drawing/2014/main" id="{D55E3760-3AB6-47B0-BDFF-8EC62717808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2281" y="908720"/>
            <a:ext cx="3242260" cy="257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37686" y="3500432"/>
            <a:ext cx="36148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Сумма кредита – сумма, истраченная с кредитной карты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Если мы не внесем платёж по кредиту, будут применены штрафные санкции, и мы можем попасть в «черный список», испортив кредитную историю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06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Практическая задача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    Представим, что вы окончили университет, устроились на работу. В банке, который обслуживает предприятие, вам выдали дебетовую карту, на которую бухгалтерия будет перечислять заработную плату, а также предложили оформить кредитную карту с кредитным лимитом в размере 30 тыс.руб. под 35% годовых. Согласитесь ли вы оформить кредитную карту? Свой выбор обоснуйте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     Обычно у таких предложений быстро растёт процент годовых. Не исключено, что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доходит до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50 и больше процентов. Поэтому нужно повременить с оформлением, не узнав про рост годовых.</a:t>
            </a:r>
            <a:endParaRPr lang="ru-RU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2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личной информации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1001"/>
          <a:stretch>
            <a:fillRect/>
          </a:stretch>
        </p:blipFill>
        <p:spPr>
          <a:xfrm>
            <a:off x="323528" y="1417638"/>
            <a:ext cx="8363272" cy="46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080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34740" y="1374155"/>
            <a:ext cx="2915816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 группа</a:t>
            </a:r>
          </a:p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 err="1" smtClean="0"/>
              <a:t>Скимминг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Скимминг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393750" y="1404862"/>
            <a:ext cx="2592288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2 группа</a:t>
            </a:r>
          </a:p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 err="1" smtClean="0"/>
              <a:t>Фишинг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err="1" smtClean="0"/>
              <a:t>Фишинг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err="1" smtClean="0"/>
              <a:t>Вишинг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2" cstate="print"/>
          <a:srcRect l="25138" t="16540" r="19923" b="8330"/>
          <a:stretch/>
        </p:blipFill>
        <p:spPr>
          <a:xfrm>
            <a:off x="63527" y="3068960"/>
            <a:ext cx="2798034" cy="28697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53557" y="1374155"/>
            <a:ext cx="285516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 группа</a:t>
            </a:r>
          </a:p>
          <a:p>
            <a:pPr>
              <a:buFontTx/>
              <a:buChar char="-"/>
            </a:pPr>
            <a:r>
              <a:rPr lang="ru-RU" sz="2800" dirty="0" err="1" smtClean="0"/>
              <a:t>Кардинг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(</a:t>
            </a:r>
            <a:r>
              <a:rPr lang="ru-RU" sz="2800" dirty="0" err="1" smtClean="0"/>
              <a:t>БИН-атаки</a:t>
            </a:r>
            <a:r>
              <a:rPr lang="ru-RU" sz="2800" dirty="0" smtClean="0"/>
              <a:t>)</a:t>
            </a:r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pPr marL="457200" indent="-457200">
              <a:buFontTx/>
              <a:buChar char="-"/>
            </a:pPr>
            <a:r>
              <a:rPr lang="ru-RU" sz="2800" dirty="0" smtClean="0"/>
              <a:t>Фартинг</a:t>
            </a:r>
          </a:p>
          <a:p>
            <a:pPr marL="457200" indent="-457200">
              <a:buFontTx/>
              <a:buChar char="-"/>
            </a:pPr>
            <a:r>
              <a:rPr lang="ru-RU" sz="2800" dirty="0" err="1" smtClean="0">
                <a:cs typeface="Times New Roman" pitchFamily="18" charset="0"/>
              </a:rPr>
              <a:t>Кликджекинг</a:t>
            </a:r>
            <a:endParaRPr lang="ru-RU" sz="2800" dirty="0" smtClean="0"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12" name="Picture 4" descr="http://sberbanktut.ru/wp-content/uploads/2016/04/%D0%9D%D0%B5-%D1%81%D0%BE%D0%BE%D0%B1%D1%89%D0%B0%D0%B9%D1%82%D0%B5-%D0%9F%D0%98%D0%9D-%D0%BA%D0%BE%D0%B4-%D1%82%D1%80%D0%B5%D1%82%D1%8C%D0%B8%D0%BC-%D0%BB%D0%B8%D1%86%D0%B0%D0%B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1467" y="3152027"/>
            <a:ext cx="2903943" cy="177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bankigid.net/wp-content/uploads/2015/07/pinkod-kart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033" y="3132404"/>
            <a:ext cx="2726838" cy="179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516216" y="3789040"/>
            <a:ext cx="720080" cy="86409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516216" y="3789040"/>
            <a:ext cx="648072" cy="86409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320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мини-проектов</a:t>
            </a:r>
            <a:endParaRPr lang="ru-RU" dirty="0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84784"/>
            <a:ext cx="3635449" cy="239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8301" t="24235" r="50472" b="9813"/>
          <a:stretch>
            <a:fillRect/>
          </a:stretch>
        </p:blipFill>
        <p:spPr bwMode="auto">
          <a:xfrm>
            <a:off x="0" y="3212976"/>
            <a:ext cx="2664296" cy="316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53694" t="23422" r="14861" b="10626"/>
          <a:stretch>
            <a:fillRect/>
          </a:stretch>
        </p:blipFill>
        <p:spPr bwMode="auto">
          <a:xfrm>
            <a:off x="3203848" y="3933056"/>
            <a:ext cx="2625816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19008" t="31297" r="52213" b="10626"/>
          <a:stretch>
            <a:fillRect/>
          </a:stretch>
        </p:blipFill>
        <p:spPr bwMode="auto">
          <a:xfrm>
            <a:off x="6541948" y="3356992"/>
            <a:ext cx="260205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Итог классного часа: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86800" cy="387500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Что нового вы узнали сегодня? </a:t>
            </a:r>
          </a:p>
          <a:p>
            <a:r>
              <a:rPr lang="ru-RU" sz="4000" dirty="0" smtClean="0"/>
              <a:t>Чем был полезен наш классный час?</a:t>
            </a:r>
          </a:p>
          <a:p>
            <a:r>
              <a:rPr lang="ru-RU" sz="4000" dirty="0" smtClean="0"/>
              <a:t>Пригодится всё, что сегодня узнали в дальнейшей жизни? </a:t>
            </a:r>
          </a:p>
          <a:p>
            <a:endParaRPr lang="ru-RU" i="1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293096"/>
            <a:ext cx="3845433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4988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ru-RU" dirty="0" smtClean="0"/>
              <a:t>Всем СПАСИБО!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412776"/>
            <a:ext cx="6400800" cy="2135088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внимательны и финансово благоразумны! </a:t>
            </a:r>
          </a:p>
          <a:p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свидания!</a:t>
            </a:r>
          </a:p>
          <a:p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0A094008904_8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6738">
            <a:off x="2808367" y="3191565"/>
            <a:ext cx="3262867" cy="30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0000C0A853D7_217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068960"/>
            <a:ext cx="5327823" cy="3243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5383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Польза и риски банковских карт</a:t>
            </a:r>
            <a:endParaRPr lang="ru-RU" dirty="0"/>
          </a:p>
        </p:txBody>
      </p:sp>
      <p:pic>
        <p:nvPicPr>
          <p:cNvPr id="4" name="Объект 3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6544" y="1268760"/>
            <a:ext cx="8377328" cy="480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77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Из личного опыта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22873"/>
            <a:ext cx="8686800" cy="387500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Что вы уже знаете о банковских картах?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F0A22E">
                    <a:shade val="75000"/>
                  </a:srgbClr>
                </a:solidFill>
              </a:rPr>
              <a:t>1</a:t>
            </a:r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212976"/>
            <a:ext cx="4492699" cy="2996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4988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ctr">
              <a:buFont typeface="+mj-lt"/>
              <a:buAutoNum type="arabicPeriod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Что такое банковская карта? </a:t>
            </a:r>
          </a:p>
          <a:p>
            <a:pPr marL="457200" lvl="0" indent="-457200"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Типы банковских карт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1214422"/>
            <a:ext cx="82153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    Банковская карта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- это пластиковая карта, привязанная к одному или нескольким счетам её владельца, дающая возможность с её помощью осуществлять различные банковские операции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http://audit-kredit.ru/wp-content/uploads/kreditnye-karty-so-snyati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1579" y="2786058"/>
            <a:ext cx="5092421" cy="407194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8500" t="27951" r="25588" b="29000"/>
          <a:stretch/>
        </p:blipFill>
        <p:spPr>
          <a:xfrm>
            <a:off x="-1" y="939946"/>
            <a:ext cx="9173487" cy="529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570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0953" y="285728"/>
            <a:ext cx="4128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Типы банковских карт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785794"/>
          <a:ext cx="8643998" cy="29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557216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Критерий классификации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Тип карты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 типу счета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кредитные или дебетовые.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наименованию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платежной системы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Виза,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Мастеркард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(Маэстро), МИР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 тарифу и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Ко-брендингу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«Социальная», «Аэрофлот», М-Видео бонус и т.п.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4286256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Кобрендовые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карты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совместное предложение банка-эмитента (выпускающего карточку) и его партнеров. Партнерами являются, как правило, солидные предприятия и организации, работающие под широко известными брендами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357166"/>
          <a:ext cx="8643998" cy="50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72"/>
                <a:gridCol w="5500726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 классу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эконом-сегмент: карты Виза </a:t>
                      </a:r>
                      <a:r>
                        <a:rPr lang="ru-RU" sz="2400" b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Элект-рон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 Маэстро от </a:t>
                      </a:r>
                      <a:r>
                        <a:rPr lang="ru-RU" sz="2400" b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Мастеркард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платиновые и </a:t>
                      </a:r>
                      <a:r>
                        <a:rPr lang="ru-RU" sz="2400" b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премиум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карты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типу защиты и содержания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инфор-мации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чипованные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с магнитной полосой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персонализации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именные 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Noname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принципу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мате-риального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носителя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виртуальные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реальные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наименованию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банка эмитента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Сбербанковская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 т.д.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4578" name="Picture 2" descr="https://png.pngtree.com/element_origin_min_pic/16/08/08/1757a84cb8aec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82363">
            <a:off x="5596909" y="2411953"/>
            <a:ext cx="3234889" cy="223456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Дебетовые и кредитные карты</a:t>
            </a:r>
          </a:p>
        </p:txBody>
      </p:sp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874" y="908720"/>
            <a:ext cx="8776251" cy="50058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4005064"/>
            <a:ext cx="3960440" cy="270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9346B4-A0E5-4C88-A253-869AB3F55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720" y="260648"/>
            <a:ext cx="5174737" cy="54249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Ситуация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8990018-A989-422D-A0B3-6EEDC3406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" y="2905325"/>
            <a:ext cx="5048864" cy="2251867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</a:rPr>
              <a:t>Пожилой женщине-пенсионерке Людмиле Анатольевне объявили, </a:t>
            </a:r>
            <a:r>
              <a:rPr lang="ru-RU" sz="2100" dirty="0">
                <a:solidFill>
                  <a:schemeClr val="tx1"/>
                </a:solidFill>
              </a:rPr>
              <a:t>что со следующего месяца все </a:t>
            </a:r>
            <a:r>
              <a:rPr lang="ru-RU" sz="2100" dirty="0" smtClean="0">
                <a:solidFill>
                  <a:schemeClr val="tx1"/>
                </a:solidFill>
              </a:rPr>
              <a:t>пенсию </a:t>
            </a:r>
            <a:r>
              <a:rPr lang="ru-RU" sz="2100" dirty="0">
                <a:solidFill>
                  <a:schemeClr val="tx1"/>
                </a:solidFill>
              </a:rPr>
              <a:t>будут получать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«на карту». Сотрудник банка предложил оформить всем желающим не только дебетовую, но ещё и кредитную карту. Людмила Анатольевна рассказала об этом мужу, который, впрочем, как и она, был несведущ в финансовых вопросах. Они оба понятия не имели, как этими картами пользоваться и зачем они им нужны.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6BA1406-D42B-4ED6-B4A5-B21317B3A24B}"/>
              </a:ext>
            </a:extLst>
          </p:cNvPr>
          <p:cNvSpPr/>
          <p:nvPr/>
        </p:nvSpPr>
        <p:spPr>
          <a:xfrm>
            <a:off x="179512" y="5301208"/>
            <a:ext cx="4081509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AuktyonZC-Regular"/>
              </a:rPr>
              <a:t>Вопрос</a:t>
            </a:r>
          </a:p>
          <a:p>
            <a:pPr algn="just"/>
            <a:r>
              <a:rPr lang="ru-RU" sz="2100" b="1" dirty="0"/>
              <a:t>Что можно посоветовать Людмиле Анатольевне в такой ситуации?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28817" y="3620876"/>
            <a:ext cx="44720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Людмиле Анатольевне можно посоветовать изучить правила обращения с банковскими </a:t>
            </a:r>
            <a:r>
              <a:rPr lang="ru-RU" sz="1600" b="1" dirty="0" smtClean="0">
                <a:solidFill>
                  <a:srgbClr val="002060"/>
                </a:solidFill>
              </a:rPr>
              <a:t>картами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и активно ими пользоваться. Если она владеет компьютером, то сможет научиться осуществлять разные платежи через личный кабинет (например, оплачивать коммунальные услуги или платить за телефон и Интернет). Людмила Анатольевна всегда может получить консультацию у коллег или родственников, умеющих обращаться с картами, или в самом банке, где сотрудник объяснит, как пользоваться банковской картой.</a:t>
            </a:r>
          </a:p>
        </p:txBody>
      </p:sp>
      <p:pic>
        <p:nvPicPr>
          <p:cNvPr id="7" name="Рисунок 6" descr="C:\Users\Елена\Desktop\39324900.jpg"/>
          <p:cNvPicPr/>
          <p:nvPr/>
        </p:nvPicPr>
        <p:blipFill>
          <a:blip r:embed="rId2" cstate="print">
            <a:clrChange>
              <a:clrFrom>
                <a:srgbClr val="AFCDDE"/>
              </a:clrFrom>
              <a:clrTo>
                <a:srgbClr val="AFCDDE">
                  <a:alpha val="0"/>
                </a:srgbClr>
              </a:clrTo>
            </a:clrChange>
          </a:blip>
          <a:srcRect t="37838" r="63784" b="22064"/>
          <a:stretch>
            <a:fillRect/>
          </a:stretch>
        </p:blipFill>
        <p:spPr bwMode="auto">
          <a:xfrm>
            <a:off x="5796136" y="836712"/>
            <a:ext cx="216024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0438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3649</TotalTime>
  <Words>626</Words>
  <Application>Microsoft Office PowerPoint</Application>
  <PresentationFormat>Экран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Трек</vt:lpstr>
      <vt:lpstr>Слайд 1</vt:lpstr>
      <vt:lpstr>Польза и риски банковских карт</vt:lpstr>
      <vt:lpstr>Из личного опыта</vt:lpstr>
      <vt:lpstr>Слайд 4</vt:lpstr>
      <vt:lpstr>Слайд 5</vt:lpstr>
      <vt:lpstr>Слайд 6</vt:lpstr>
      <vt:lpstr>Слайд 7</vt:lpstr>
      <vt:lpstr>Слайд 8</vt:lpstr>
      <vt:lpstr>Ситуация</vt:lpstr>
      <vt:lpstr>Практическая задача</vt:lpstr>
      <vt:lpstr>Практическая задача</vt:lpstr>
      <vt:lpstr>Защита личной информации</vt:lpstr>
      <vt:lpstr>Работа в группах</vt:lpstr>
      <vt:lpstr>Защита мини-проектов</vt:lpstr>
      <vt:lpstr>Итог классного часа:</vt:lpstr>
      <vt:lpstr>Всем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Мазанова О.Ю</dc:creator>
  <cp:lastModifiedBy>Елена</cp:lastModifiedBy>
  <cp:revision>62</cp:revision>
  <dcterms:created xsi:type="dcterms:W3CDTF">2019-02-28T08:28:59Z</dcterms:created>
  <dcterms:modified xsi:type="dcterms:W3CDTF">2021-12-15T21:26:42Z</dcterms:modified>
</cp:coreProperties>
</file>