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70" r:id="rId10"/>
    <p:sldId id="268" r:id="rId11"/>
    <p:sldId id="274" r:id="rId12"/>
    <p:sldId id="27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68A4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3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28.11.2018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77\Desktop\МАСТЕР КЛАСС лепбук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936" y="39442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86512" y="5286388"/>
            <a:ext cx="164307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1357290" y="1916832"/>
            <a:ext cx="657229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 Antiqua" pitchFamily="18" charset="0"/>
              </a:rPr>
              <a:t>Мастер – класс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 Antiqua" pitchFamily="18" charset="0"/>
              </a:rPr>
              <a:t>«Изготовление и применение</a:t>
            </a:r>
          </a:p>
          <a:p>
            <a:pPr algn="ctr"/>
            <a:r>
              <a:rPr lang="ru-RU" sz="3200" b="1" dirty="0" smtClean="0">
                <a:solidFill>
                  <a:schemeClr val="tx2"/>
                </a:solidFill>
                <a:latin typeface="Book Antiqua" pitchFamily="18" charset="0"/>
              </a:rPr>
              <a:t> интерактивной папки – ЛЕПБУК»</a:t>
            </a:r>
            <a:endParaRPr lang="ru-RU" sz="3200" b="1" dirty="0">
              <a:solidFill>
                <a:schemeClr val="tx2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785794"/>
            <a:ext cx="471490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1. Картонная папка – основа, сделанная своими руками.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2. Обычная бумага  или цветная для принтера.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3.  Ножницы, клей-карандаш, цветные карандаши, фломастеры, разноцветные ручки, скотч.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4. Все, что придумали, разместить на разных элементах: в кармашках, блокнотиках, мини-книжках, книжках-гармошках, вращающихся кругах, конвертиках разных форм, карточках и т. д.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5.Вырезаем детали, приклеиваем все на свои места. А после этого начинаем занятия с ребенком.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290"/>
            <a:ext cx="89297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Для создания </a:t>
            </a:r>
            <a:r>
              <a:rPr lang="ru-RU" sz="2400" b="1" dirty="0" err="1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лэпбука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 вам понадобятся такие материалы:</a:t>
            </a:r>
            <a:endParaRPr lang="ru-RU" sz="2400" dirty="0" smtClean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5" name="Picture 2" descr="https://www.maam.ru/upload/blogs/detsad-296210-1497694459.jpg"/>
          <p:cNvPicPr>
            <a:picLocks noChangeAspect="1" noChangeArrowheads="1"/>
          </p:cNvPicPr>
          <p:nvPr/>
        </p:nvPicPr>
        <p:blipFill>
          <a:blip r:embed="rId3"/>
          <a:srcRect l="-2564" t="20997" b="7012"/>
          <a:stretch>
            <a:fillRect/>
          </a:stretch>
        </p:blipFill>
        <p:spPr bwMode="auto">
          <a:xfrm>
            <a:off x="5072066" y="1357298"/>
            <a:ext cx="3571900" cy="21431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s://ds03.infourok.ru/uploads/ex/061c/000647ab-6842cab1/hello_html_75c70cf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78202" y="3857604"/>
            <a:ext cx="4665798" cy="3000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дикие животные\hello_html_17e6c7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774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777\Desktop\МАСТЕР КЛАСС лепбук\img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286512" y="5286388"/>
            <a:ext cx="1643074" cy="28575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2786058"/>
            <a:ext cx="664957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 smtClean="0">
                <a:solidFill>
                  <a:schemeClr val="accent1">
                    <a:lumMod val="75000"/>
                  </a:schemeClr>
                </a:solidFill>
                <a:latin typeface="Book Antiqua" pitchFamily="18" charset="0"/>
              </a:rPr>
              <a:t>Спасибо за внимание</a:t>
            </a:r>
            <a:endParaRPr lang="ru-RU" sz="4800" b="1" dirty="0">
              <a:solidFill>
                <a:schemeClr val="accent1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00100" y="714356"/>
            <a:ext cx="785818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Что такое ЛЕПБУК?</a:t>
            </a:r>
          </a:p>
          <a:p>
            <a:pPr algn="ctr"/>
            <a:endParaRPr lang="ru-RU" b="1" dirty="0" smtClean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  <a:p>
            <a:pPr algn="ctr"/>
            <a:r>
              <a:rPr lang="ru-RU" sz="4000" b="1" dirty="0" err="1" smtClean="0">
                <a:solidFill>
                  <a:srgbClr val="FF0000"/>
                </a:solidFill>
                <a:latin typeface="Book Antiqua" pitchFamily="18" charset="0"/>
              </a:rPr>
              <a:t>Лэпбук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 – «наколенная книга» или как её еще называют тематическая или 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интерактивная папка. </a:t>
            </a:r>
          </a:p>
          <a:p>
            <a:pPr algn="ctr"/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Папка с кармашками, окошками, мини-книгами и всевозможными вкладками, в которую помещены материалы на одну тему.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pic>
        <p:nvPicPr>
          <p:cNvPr id="11266" name="Picture 2" descr="https://st2.depositphotos.com/2747043/7480/v/950/depositphotos_74809383-stock-illustration-children-a-boy-and-a.jpg"/>
          <p:cNvPicPr>
            <a:picLocks noChangeAspect="1" noChangeArrowheads="1"/>
          </p:cNvPicPr>
          <p:nvPr/>
        </p:nvPicPr>
        <p:blipFill>
          <a:blip r:embed="rId3"/>
          <a:srcRect t="20133" r="-6071" b="7357"/>
          <a:stretch>
            <a:fillRect/>
          </a:stretch>
        </p:blipFill>
        <p:spPr bwMode="auto">
          <a:xfrm>
            <a:off x="3714744" y="4714884"/>
            <a:ext cx="3714776" cy="20226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Овал 11"/>
          <p:cNvSpPr/>
          <p:nvPr/>
        </p:nvSpPr>
        <p:spPr>
          <a:xfrm>
            <a:off x="6357950" y="3500438"/>
            <a:ext cx="2428892" cy="2357454"/>
          </a:xfrm>
          <a:prstGeom prst="ellips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ook Antiqua" pitchFamily="18" charset="0"/>
              </a:rPr>
              <a:t>Способ повторить пройденный материал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86512" y="1142984"/>
            <a:ext cx="2428892" cy="2357454"/>
          </a:xfrm>
          <a:prstGeom prst="ellipse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Используется для подгрупповой и индивидуальной работы</a:t>
            </a:r>
            <a:endParaRPr lang="ru-RU" sz="1400" dirty="0">
              <a:latin typeface="Book Antiqua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143372" y="4500570"/>
            <a:ext cx="2428892" cy="235745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Заключительный этап самостоятельной и совместной исследовательской работы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928794" y="3500438"/>
            <a:ext cx="2428892" cy="235745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Является интересной формой совместной работы взрослых и детей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928794" y="1142984"/>
            <a:ext cx="2428892" cy="235745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Форма сотрудничества</a:t>
            </a:r>
            <a:endParaRPr lang="ru-RU" sz="1400" dirty="0" smtClean="0">
              <a:latin typeface="Book Antiqua" pitchFamily="18" charset="0"/>
            </a:endParaRPr>
          </a:p>
          <a:p>
            <a:pPr algn="ctr"/>
            <a:r>
              <a:rPr lang="ru-RU" sz="1400" b="1" dirty="0" smtClean="0">
                <a:latin typeface="Book Antiqua" pitchFamily="18" charset="0"/>
              </a:rPr>
              <a:t>с родителями</a:t>
            </a:r>
            <a:endParaRPr lang="ru-RU" sz="1400" dirty="0" smtClean="0">
              <a:latin typeface="Book Antiqua" pitchFamily="18" charset="0"/>
            </a:endParaRPr>
          </a:p>
          <a:p>
            <a:pPr algn="ctr"/>
            <a:endParaRPr lang="ru-RU" sz="20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071934" y="0"/>
            <a:ext cx="2500330" cy="2357430"/>
          </a:xfrm>
          <a:prstGeom prst="ellipse">
            <a:avLst/>
          </a:prstGeom>
          <a:solidFill>
            <a:srgbClr val="00B0F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Особая форма организации учебного материала, которая помогает ребенку систематизировать знания</a:t>
            </a:r>
            <a:endParaRPr lang="ru-RU" sz="1300" b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71934" y="3143248"/>
            <a:ext cx="26432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ЛЕПБУК</a:t>
            </a:r>
            <a:endParaRPr lang="ru-RU" sz="44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2" name="Овал 11"/>
          <p:cNvSpPr/>
          <p:nvPr/>
        </p:nvSpPr>
        <p:spPr>
          <a:xfrm>
            <a:off x="6357950" y="3500438"/>
            <a:ext cx="2428892" cy="2357454"/>
          </a:xfrm>
          <a:prstGeom prst="ellipse">
            <a:avLst/>
          </a:prstGeom>
          <a:solidFill>
            <a:srgbClr val="FFC000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Book Antiqua" pitchFamily="18" charset="0"/>
              </a:rPr>
              <a:t>Разнообразие игровых заданий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286512" y="1142984"/>
            <a:ext cx="2428892" cy="2357454"/>
          </a:xfrm>
          <a:prstGeom prst="ellipse">
            <a:avLst/>
          </a:prstGeom>
          <a:solidFill>
            <a:srgbClr val="FF505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ook Antiqua" pitchFamily="18" charset="0"/>
              </a:rPr>
              <a:t>Возможность добавлять, новые задания в кармашки</a:t>
            </a:r>
            <a:endParaRPr lang="ru-RU" sz="1600" dirty="0">
              <a:latin typeface="Book Antiqua" pitchFamily="18" charset="0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4143372" y="4500570"/>
            <a:ext cx="2428892" cy="2357454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Book Antiqua" pitchFamily="18" charset="0"/>
              </a:rPr>
              <a:t>Интеграцию разных видов деятельности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928794" y="3500438"/>
            <a:ext cx="2428892" cy="2357454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ook Antiqua" pitchFamily="18" charset="0"/>
              </a:rPr>
              <a:t>Компактное хранение большого количества игр и заданий в одной папке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1928794" y="1142984"/>
            <a:ext cx="2428892" cy="2357454"/>
          </a:xfrm>
          <a:prstGeom prst="ellipse">
            <a:avLst/>
          </a:pr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Book Antiqua" pitchFamily="18" charset="0"/>
              </a:rPr>
              <a:t>Вариативность использования игровых заданий</a:t>
            </a:r>
            <a:endParaRPr lang="ru-RU" sz="16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071934" y="0"/>
            <a:ext cx="2500330" cy="2357430"/>
          </a:xfrm>
          <a:prstGeom prst="ellipse">
            <a:avLst/>
          </a:prstGeom>
          <a:solidFill>
            <a:srgbClr val="00B0F0"/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Book Antiqua" pitchFamily="18" charset="0"/>
              </a:rPr>
              <a:t>Возможность учитывать индивидуальные особенности детей</a:t>
            </a:r>
            <a:endParaRPr lang="ru-RU" sz="1300" b="1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000496" y="2928934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ЛЕПБУК</a:t>
            </a:r>
          </a:p>
          <a:p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обеспечивает:</a:t>
            </a:r>
            <a:endParaRPr lang="ru-RU" sz="28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14480" y="428604"/>
            <a:ext cx="7429520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Результат работы детей с ЛЕПБУКОМ: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умение планировать предстоящую деятельность;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договариваться со сверстниками;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распределять обязанности;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искать нужную информацию, обобщать её, систематизировать;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самостоятельно давать объяснения на возникающие вопросы;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принимать собственные решения, опираясь на свои знания и умения;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используя устную речь, выражать свои мысли и желания;</a:t>
            </a:r>
          </a:p>
          <a:p>
            <a:pPr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Book Antiqua" pitchFamily="18" charset="0"/>
              </a:rPr>
              <a:t>представлять результаты своей деятельности и др.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51520" y="1857364"/>
            <a:ext cx="889248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ook Antiqua" pitchFamily="18" charset="0"/>
              </a:rPr>
              <a:t>ЭТАПЫ РАБОТЫ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ook Antiqua" pitchFamily="18" charset="0"/>
              </a:rPr>
              <a:t>ПО ИЗГОТОВЛЕНИЮ </a:t>
            </a: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Book Antiqua" pitchFamily="18" charset="0"/>
              </a:rPr>
              <a:t>ЛЕПБУКА</a:t>
            </a:r>
            <a:endParaRPr lang="ru-RU" sz="4400" dirty="0">
              <a:solidFill>
                <a:srgbClr val="00206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729" y="214290"/>
            <a:ext cx="7000924" cy="71404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I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этап: Выбор темы</a:t>
            </a:r>
          </a:p>
          <a:p>
            <a:endParaRPr lang="ru-RU" b="1" dirty="0" smtClean="0"/>
          </a:p>
          <a:p>
            <a:r>
              <a:rPr lang="ru-RU" sz="3200" dirty="0" smtClean="0">
                <a:latin typeface="Book Antiqua" pitchFamily="18" charset="0"/>
              </a:rPr>
              <a:t>Тема может быть любая в зависимости от интересов детей и их возраста.</a:t>
            </a:r>
          </a:p>
          <a:p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Например:</a:t>
            </a:r>
          </a:p>
          <a:p>
            <a:r>
              <a:rPr lang="ru-RU" sz="3200" dirty="0" smtClean="0">
                <a:latin typeface="Book Antiqua" pitchFamily="18" charset="0"/>
              </a:rPr>
              <a:t>– интересные события;</a:t>
            </a:r>
          </a:p>
          <a:p>
            <a:r>
              <a:rPr lang="ru-RU" sz="3200" dirty="0" smtClean="0">
                <a:latin typeface="Book Antiqua" pitchFamily="18" charset="0"/>
              </a:rPr>
              <a:t>– тематические недели;</a:t>
            </a:r>
          </a:p>
          <a:p>
            <a:r>
              <a:rPr lang="ru-RU" sz="3200" dirty="0" smtClean="0">
                <a:latin typeface="Book Antiqua" pitchFamily="18" charset="0"/>
              </a:rPr>
              <a:t>– решение проблемных ситуаций;</a:t>
            </a:r>
          </a:p>
          <a:p>
            <a:r>
              <a:rPr lang="ru-RU" sz="3200" dirty="0" smtClean="0">
                <a:latin typeface="Book Antiqua" pitchFamily="18" charset="0"/>
              </a:rPr>
              <a:t>– литературные произведения;</a:t>
            </a:r>
          </a:p>
          <a:p>
            <a:r>
              <a:rPr lang="ru-RU" sz="3200" dirty="0" smtClean="0">
                <a:latin typeface="Book Antiqua" pitchFamily="18" charset="0"/>
              </a:rPr>
              <a:t>– проектная деятельность.</a:t>
            </a:r>
          </a:p>
          <a:p>
            <a:endParaRPr lang="ru-RU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42976" y="357166"/>
            <a:ext cx="771530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II </a:t>
            </a:r>
            <a:r>
              <a:rPr lang="ru-RU" sz="44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этап: Составление  плана</a:t>
            </a:r>
          </a:p>
          <a:p>
            <a:pPr algn="ctr"/>
            <a:endParaRPr lang="ru-RU" b="1" dirty="0" smtClean="0"/>
          </a:p>
          <a:p>
            <a:pPr algn="ctr"/>
            <a:endParaRPr lang="ru-RU" b="1" dirty="0" smtClean="0"/>
          </a:p>
          <a:p>
            <a:pPr algn="ctr"/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ПЛАН</a:t>
            </a:r>
          </a:p>
          <a:p>
            <a:pPr algn="ctr"/>
            <a:endParaRPr lang="ru-RU" b="1" dirty="0" smtClean="0"/>
          </a:p>
          <a:p>
            <a:endParaRPr lang="ru-RU" b="1" dirty="0" smtClean="0"/>
          </a:p>
          <a:p>
            <a:endParaRPr lang="ru-RU" b="1" dirty="0" smtClean="0"/>
          </a:p>
          <a:p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4786314" y="2285992"/>
            <a:ext cx="357190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2643174" y="4286256"/>
            <a:ext cx="62151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Что хотел бы узнать?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2643174" y="3000372"/>
            <a:ext cx="47051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Book Antiqua" pitchFamily="18" charset="0"/>
                <a:cs typeface="Arial" pitchFamily="34" charset="0"/>
              </a:rPr>
              <a:t>Что ты знаешь о …?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214546" y="5715016"/>
            <a:ext cx="72152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  <a:latin typeface="Book Antiqua" pitchFamily="18" charset="0"/>
              </a:rPr>
              <a:t>Что сделать, чтобы узнать?</a:t>
            </a:r>
            <a:endParaRPr lang="ru-RU" sz="3600" b="1" dirty="0">
              <a:solidFill>
                <a:schemeClr val="tx2">
                  <a:lumMod val="50000"/>
                </a:schemeClr>
              </a:solidFill>
              <a:latin typeface="Book Antiqua" pitchFamily="18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>
            <a:off x="4786314" y="3643314"/>
            <a:ext cx="357190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>
            <a:off x="4786314" y="5000636"/>
            <a:ext cx="357190" cy="714380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777\Desktop\МАСТЕР КЛАСС лепбук\img3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43042" y="285728"/>
            <a:ext cx="712086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400" b="1" dirty="0" smtClean="0">
                <a:latin typeface="Book Antiqua" pitchFamily="18" charset="0"/>
              </a:rPr>
              <a:t>III </a:t>
            </a:r>
            <a:r>
              <a:rPr lang="ru-RU" sz="4400" b="1" dirty="0" smtClean="0">
                <a:latin typeface="Book Antiqua" pitchFamily="18" charset="0"/>
              </a:rPr>
              <a:t>этап: Создание макета</a:t>
            </a:r>
          </a:p>
          <a:p>
            <a:endParaRPr lang="ru-RU" sz="4400" b="1" dirty="0">
              <a:latin typeface="Book Antiqua" pitchFamily="18" charset="0"/>
            </a:endParaRPr>
          </a:p>
        </p:txBody>
      </p:sp>
      <p:pic>
        <p:nvPicPr>
          <p:cNvPr id="4098" name="Picture 2" descr="https://ds03.infourok.ru/uploads/ex/0520/00023b87-0430f24f/img6.jpg"/>
          <p:cNvPicPr>
            <a:picLocks noChangeAspect="1" noChangeArrowheads="1"/>
          </p:cNvPicPr>
          <p:nvPr/>
        </p:nvPicPr>
        <p:blipFill>
          <a:blip r:embed="rId3"/>
          <a:srcRect l="6709" t="34295" r="53870" b="7554"/>
          <a:stretch>
            <a:fillRect/>
          </a:stretch>
        </p:blipFill>
        <p:spPr bwMode="auto">
          <a:xfrm>
            <a:off x="214281" y="1050534"/>
            <a:ext cx="3857653" cy="29499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s://ds03.infourok.ru/uploads/ex/0520/00023b87-0430f24f/img6.jpg"/>
          <p:cNvPicPr>
            <a:picLocks noChangeAspect="1" noChangeArrowheads="1"/>
          </p:cNvPicPr>
          <p:nvPr/>
        </p:nvPicPr>
        <p:blipFill>
          <a:blip r:embed="rId3"/>
          <a:srcRect l="51459" t="42777" r="4596" b="14514"/>
          <a:stretch>
            <a:fillRect/>
          </a:stretch>
        </p:blipFill>
        <p:spPr bwMode="auto">
          <a:xfrm>
            <a:off x="2357422" y="3929042"/>
            <a:ext cx="5357850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2" name="Picture 6" descr="https://ds02.infourok.ru/uploads/ex/051a/000471e9-34ebc44c/640/img8.jpg"/>
          <p:cNvPicPr>
            <a:picLocks noChangeAspect="1" noChangeArrowheads="1"/>
          </p:cNvPicPr>
          <p:nvPr/>
        </p:nvPicPr>
        <p:blipFill>
          <a:blip r:embed="rId4"/>
          <a:srcRect l="4688" t="18750" r="6249" b="6249"/>
          <a:stretch>
            <a:fillRect/>
          </a:stretch>
        </p:blipFill>
        <p:spPr bwMode="auto">
          <a:xfrm>
            <a:off x="4286248" y="1071546"/>
            <a:ext cx="4572032" cy="2887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</TotalTime>
  <Words>362</Words>
  <Application>Microsoft Office PowerPoint</Application>
  <PresentationFormat>Экран (4:3)</PresentationFormat>
  <Paragraphs>66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777</dc:creator>
  <cp:lastModifiedBy>user</cp:lastModifiedBy>
  <cp:revision>39</cp:revision>
  <dcterms:created xsi:type="dcterms:W3CDTF">2018-11-22T10:13:54Z</dcterms:created>
  <dcterms:modified xsi:type="dcterms:W3CDTF">2018-11-28T11:25:15Z</dcterms:modified>
</cp:coreProperties>
</file>