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0EEC0-14B3-4F98-AF1C-A5B7B36B612D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819AB-9E0D-4BD4-870B-9B97C897C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0EEC0-14B3-4F98-AF1C-A5B7B36B612D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819AB-9E0D-4BD4-870B-9B97C897C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0EEC0-14B3-4F98-AF1C-A5B7B36B612D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819AB-9E0D-4BD4-870B-9B97C897C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0EEC0-14B3-4F98-AF1C-A5B7B36B612D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819AB-9E0D-4BD4-870B-9B97C897C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0EEC0-14B3-4F98-AF1C-A5B7B36B612D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819AB-9E0D-4BD4-870B-9B97C897C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0EEC0-14B3-4F98-AF1C-A5B7B36B612D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819AB-9E0D-4BD4-870B-9B97C897C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0EEC0-14B3-4F98-AF1C-A5B7B36B612D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819AB-9E0D-4BD4-870B-9B97C897C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0EEC0-14B3-4F98-AF1C-A5B7B36B612D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819AB-9E0D-4BD4-870B-9B97C897C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0EEC0-14B3-4F98-AF1C-A5B7B36B612D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819AB-9E0D-4BD4-870B-9B97C897C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0EEC0-14B3-4F98-AF1C-A5B7B36B612D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819AB-9E0D-4BD4-870B-9B97C897C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0EEC0-14B3-4F98-AF1C-A5B7B36B612D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819AB-9E0D-4BD4-870B-9B97C897C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D0EEC0-14B3-4F98-AF1C-A5B7B36B612D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C819AB-9E0D-4BD4-870B-9B97C897C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1" name="Picture 7" descr="C:\Users\user\Desktop\2-page-0_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21179" y="-15884"/>
            <a:ext cx="9165179" cy="6873884"/>
          </a:xfrm>
        </p:spPr>
      </p:pic>
      <p:sp>
        <p:nvSpPr>
          <p:cNvPr id="12" name="Прямоугольник 11"/>
          <p:cNvSpPr/>
          <p:nvPr/>
        </p:nvSpPr>
        <p:spPr>
          <a:xfrm>
            <a:off x="928662" y="357166"/>
            <a:ext cx="7715304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sz="5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sz="6000" b="1" dirty="0" smtClean="0">
                <a:solidFill>
                  <a:schemeClr val="accent6">
                    <a:lumMod val="75000"/>
                  </a:schemeClr>
                </a:solidFill>
              </a:rPr>
              <a:t>Проект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«Книги — удивительный мир»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Рисунок 4" descr="207986_original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9058" y="3429000"/>
            <a:ext cx="4857784" cy="2611456"/>
          </a:xfrm>
          <a:prstGeom prst="rect">
            <a:avLst/>
          </a:prstGeom>
        </p:spPr>
      </p:pic>
      <p:pic>
        <p:nvPicPr>
          <p:cNvPr id="6" name="Рисунок 5" descr="0_6fc02_a6bb2bc1_X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0"/>
            <a:ext cx="2714644" cy="2714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Без названия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43250" y="3063081"/>
            <a:ext cx="2857500" cy="1600200"/>
          </a:xfrm>
        </p:spPr>
      </p:pic>
      <p:pic>
        <p:nvPicPr>
          <p:cNvPr id="4098" name="Picture 2" descr="C:\Users\user\Desktop\2-page-0_3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285728"/>
            <a:ext cx="82153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 Спасибо за внимание</a:t>
            </a: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b="0" dirty="0"/>
          </a:p>
        </p:txBody>
      </p:sp>
      <p:pic>
        <p:nvPicPr>
          <p:cNvPr id="7" name="Рисунок 6" descr="Без названия (1)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5693" y="4143380"/>
            <a:ext cx="4367943" cy="2446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2-page-0_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85852" y="285728"/>
            <a:ext cx="7072362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Паспорт проекта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Вид проекта: </a:t>
            </a:r>
            <a:r>
              <a:rPr lang="ru-RU" sz="3200" dirty="0" smtClean="0"/>
              <a:t>групповой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Продолжительность проекта: </a:t>
            </a:r>
            <a:r>
              <a:rPr lang="ru-RU" sz="3200" dirty="0" smtClean="0"/>
              <a:t>краткосрочный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Тип проекта:</a:t>
            </a:r>
            <a:r>
              <a:rPr lang="ru-RU" sz="3200" dirty="0" smtClean="0"/>
              <a:t> познавательно — речевой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Участники проекта: </a:t>
            </a:r>
            <a:r>
              <a:rPr lang="ru-RU" sz="3200" dirty="0" smtClean="0"/>
              <a:t>дети средней группы, </a:t>
            </a:r>
            <a:r>
              <a:rPr lang="ru-RU" sz="3200" dirty="0" err="1" smtClean="0"/>
              <a:t>воспитатели,родители</a:t>
            </a:r>
            <a:endParaRPr lang="ru-RU" sz="3200" dirty="0" smtClean="0"/>
          </a:p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Срок реализации: 1,5 месяца</a:t>
            </a:r>
          </a:p>
          <a:p>
            <a:pPr algn="ctr"/>
            <a:endParaRPr lang="ru-RU" sz="3200" dirty="0" smtClean="0"/>
          </a:p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/>
            </a:r>
            <a:br>
              <a:rPr lang="ru-RU" sz="3200" dirty="0" smtClean="0">
                <a:solidFill>
                  <a:srgbClr val="FF0000"/>
                </a:solidFill>
              </a:rPr>
            </a:b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50940a59ed3696cac938fc9dece249d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214290"/>
            <a:ext cx="2124657" cy="1958934"/>
          </a:xfrm>
          <a:prstGeom prst="rect">
            <a:avLst/>
          </a:prstGeom>
        </p:spPr>
      </p:pic>
      <p:pic>
        <p:nvPicPr>
          <p:cNvPr id="6" name="Рисунок 5" descr="Без названия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DFEF8"/>
              </a:clrFrom>
              <a:clrTo>
                <a:srgbClr val="FDFE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0958" y="4929198"/>
            <a:ext cx="1643042" cy="1643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2-page-0_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85786" y="857233"/>
            <a:ext cx="792961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Цель проекта:</a:t>
            </a:r>
          </a:p>
          <a:p>
            <a:pPr algn="ctr"/>
            <a:r>
              <a:rPr lang="ru-RU" sz="3600" dirty="0" smtClean="0"/>
              <a:t>Формирование у детей интереса к детской книге через творческую и познавательную деятельность</a:t>
            </a:r>
          </a:p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biblioteka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53491" y="3929066"/>
            <a:ext cx="5204767" cy="2428892"/>
          </a:xfrm>
          <a:prstGeom prst="rect">
            <a:avLst/>
          </a:prstGeom>
        </p:spPr>
      </p:pic>
      <p:pic>
        <p:nvPicPr>
          <p:cNvPr id="6" name="Рисунок 5" descr="39b252321d65e6e1dd0ffc3dec37e157--owl-clipart-owl-art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596" y="142852"/>
            <a:ext cx="1570188" cy="200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2-page-0_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1472" y="285728"/>
            <a:ext cx="8358246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Задачи проекта</a:t>
            </a:r>
          </a:p>
          <a:p>
            <a:pPr algn="ctr"/>
            <a:r>
              <a:rPr lang="ru-RU" sz="2200" dirty="0" smtClean="0"/>
              <a:t>Развивать интерес к литературным произведениям: желание слушать, рассматривать иллюстрации.</a:t>
            </a:r>
          </a:p>
          <a:p>
            <a:pPr algn="ctr"/>
            <a:r>
              <a:rPr lang="ru-RU" sz="2200" dirty="0" smtClean="0"/>
              <a:t>Развивать речь, расширять и активизировать словарный запас.</a:t>
            </a:r>
          </a:p>
          <a:p>
            <a:pPr algn="ctr"/>
            <a:r>
              <a:rPr lang="ru-RU" sz="2200" dirty="0" smtClean="0"/>
              <a:t>Вызвать желание переделывать уже известные сказки за счет изменения концовки, добавляя новых героев и новые действия</a:t>
            </a:r>
          </a:p>
          <a:p>
            <a:pPr algn="ctr"/>
            <a:r>
              <a:rPr lang="ru-RU" sz="2200" dirty="0" smtClean="0"/>
              <a:t>Вызвать желание придумывать свои сюжеты</a:t>
            </a:r>
          </a:p>
          <a:p>
            <a:pPr algn="ctr"/>
            <a:r>
              <a:rPr lang="ru-RU" sz="2200" dirty="0" smtClean="0"/>
              <a:t>Вызвать желание участвовать в театральной деятельности по знакомым произведениям</a:t>
            </a:r>
          </a:p>
          <a:p>
            <a:pPr algn="ctr"/>
            <a:r>
              <a:rPr lang="ru-RU" sz="2200" dirty="0" smtClean="0"/>
              <a:t>Формировать представление у детей о роли книги в жизни человека</a:t>
            </a:r>
          </a:p>
          <a:p>
            <a:pPr algn="ctr"/>
            <a:r>
              <a:rPr lang="ru-RU" sz="2200" dirty="0" smtClean="0"/>
              <a:t>Познакомить с различными жанрами</a:t>
            </a:r>
          </a:p>
          <a:p>
            <a:pPr algn="ctr"/>
            <a:r>
              <a:rPr lang="ru-RU" sz="2200" dirty="0" smtClean="0"/>
              <a:t>Воспитывать любовь и бережное отношение к книге</a:t>
            </a:r>
          </a:p>
          <a:p>
            <a:pPr algn="ctr"/>
            <a:r>
              <a:rPr lang="ru-RU" sz="2200" dirty="0" smtClean="0"/>
              <a:t>Вовлечь родителей в совместную деятельность с детьми. Побудить родителей к развитию читательского интереса у детей, бережного отношения к книге.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2-page-0_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28662" y="285728"/>
            <a:ext cx="78581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1 этап «Подготовительный»</a:t>
            </a:r>
          </a:p>
          <a:p>
            <a:pPr algn="ctr"/>
            <a:r>
              <a:rPr lang="ru-RU" sz="3200" dirty="0" smtClean="0"/>
              <a:t>Подбор материала для чтения детям</a:t>
            </a:r>
          </a:p>
          <a:p>
            <a:pPr algn="ctr"/>
            <a:r>
              <a:rPr lang="ru-RU" sz="3200" dirty="0" smtClean="0"/>
              <a:t>Подбор пословиц и загадок о книге</a:t>
            </a:r>
          </a:p>
          <a:p>
            <a:pPr algn="ctr"/>
            <a:r>
              <a:rPr lang="ru-RU" sz="3200" dirty="0" smtClean="0"/>
              <a:t>Подбор книг по жанрам</a:t>
            </a:r>
          </a:p>
          <a:p>
            <a:pPr algn="ctr"/>
            <a:r>
              <a:rPr lang="ru-RU" sz="3200" dirty="0" smtClean="0"/>
              <a:t>Подбор книг для возможности переделать сюжет</a:t>
            </a:r>
          </a:p>
          <a:p>
            <a:pPr algn="ctr"/>
            <a:r>
              <a:rPr lang="ru-RU" sz="3200" dirty="0" smtClean="0"/>
              <a:t>Подбор пособий для «Книжной полочки»</a:t>
            </a:r>
          </a:p>
          <a:p>
            <a:pPr algn="ctr"/>
            <a:r>
              <a:rPr lang="ru-RU" sz="3200" dirty="0" smtClean="0"/>
              <a:t>Подбор дидактических игр</a:t>
            </a:r>
          </a:p>
          <a:p>
            <a:pPr algn="ctr"/>
            <a:r>
              <a:rPr lang="ru-RU" sz="3200" dirty="0" smtClean="0"/>
              <a:t>Подготовка к инсценировке сказки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kniga177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20" y="4929174"/>
            <a:ext cx="2143140" cy="1928826"/>
          </a:xfrm>
          <a:prstGeom prst="rect">
            <a:avLst/>
          </a:prstGeom>
        </p:spPr>
      </p:pic>
      <p:pic>
        <p:nvPicPr>
          <p:cNvPr id="6" name="Рисунок 5" descr="50940a59ed3696cac938fc9dece249d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5140" y="4632302"/>
            <a:ext cx="2024060" cy="18661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2-page-0_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285728"/>
            <a:ext cx="8786842" cy="589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2 этап «Основной»</a:t>
            </a:r>
          </a:p>
          <a:p>
            <a:pPr algn="ctr"/>
            <a:r>
              <a:rPr lang="ru-RU" sz="2300" dirty="0" smtClean="0"/>
              <a:t>Пополнение книжного уголка</a:t>
            </a:r>
          </a:p>
          <a:p>
            <a:pPr algn="ctr"/>
            <a:r>
              <a:rPr lang="ru-RU" sz="2300" dirty="0" smtClean="0"/>
              <a:t>Беседы</a:t>
            </a:r>
            <a:r>
              <a:rPr lang="ru-RU" sz="2300" dirty="0" smtClean="0">
                <a:solidFill>
                  <a:srgbClr val="FF0000"/>
                </a:solidFill>
              </a:rPr>
              <a:t>: «Книга — лучший друг», «Берегите книги».</a:t>
            </a:r>
          </a:p>
          <a:p>
            <a:pPr algn="ctr"/>
            <a:r>
              <a:rPr lang="ru-RU" sz="2300" dirty="0" smtClean="0"/>
              <a:t>Знакомство с пословицами и загадками</a:t>
            </a:r>
          </a:p>
          <a:p>
            <a:pPr algn="ctr"/>
            <a:r>
              <a:rPr lang="ru-RU" sz="2300" dirty="0" smtClean="0"/>
              <a:t>Знакомство с видами книг</a:t>
            </a:r>
          </a:p>
          <a:p>
            <a:pPr algn="ctr"/>
            <a:r>
              <a:rPr lang="ru-RU" sz="2300" dirty="0" smtClean="0"/>
              <a:t>Просмотр презентаций </a:t>
            </a:r>
            <a:r>
              <a:rPr lang="ru-RU" sz="2300" dirty="0" smtClean="0">
                <a:solidFill>
                  <a:srgbClr val="FF0000"/>
                </a:solidFill>
              </a:rPr>
              <a:t>«Какие бывают книги», «Как нужно беречь книги»</a:t>
            </a:r>
          </a:p>
          <a:p>
            <a:pPr algn="ctr"/>
            <a:r>
              <a:rPr lang="ru-RU" sz="2300" dirty="0" smtClean="0"/>
              <a:t>Трудовая деятельность </a:t>
            </a:r>
            <a:r>
              <a:rPr lang="ru-RU" sz="2300" dirty="0" smtClean="0">
                <a:solidFill>
                  <a:srgbClr val="FF0000"/>
                </a:solidFill>
              </a:rPr>
              <a:t>«</a:t>
            </a:r>
            <a:r>
              <a:rPr lang="ru-RU" sz="2300" dirty="0" err="1" smtClean="0">
                <a:solidFill>
                  <a:srgbClr val="FF0000"/>
                </a:solidFill>
              </a:rPr>
              <a:t>Книжкина</a:t>
            </a:r>
            <a:r>
              <a:rPr lang="ru-RU" sz="2300" dirty="0" smtClean="0">
                <a:solidFill>
                  <a:srgbClr val="FF0000"/>
                </a:solidFill>
              </a:rPr>
              <a:t> мастерская»</a:t>
            </a:r>
          </a:p>
          <a:p>
            <a:pPr algn="ctr"/>
            <a:r>
              <a:rPr lang="ru-RU" sz="2300" dirty="0" smtClean="0"/>
              <a:t>Просмотр мультфильмов</a:t>
            </a:r>
            <a:r>
              <a:rPr lang="ru-RU" sz="2300" dirty="0" smtClean="0">
                <a:solidFill>
                  <a:srgbClr val="FF0000"/>
                </a:solidFill>
              </a:rPr>
              <a:t>:«Гришкины книжки», «Три котенка. Книжки мы не будем обижать», «Вовка в тридевятом царстве».</a:t>
            </a:r>
          </a:p>
          <a:p>
            <a:pPr algn="ctr"/>
            <a:r>
              <a:rPr lang="ru-RU" sz="2300" dirty="0" smtClean="0"/>
              <a:t>Дидактические игры: </a:t>
            </a:r>
            <a:r>
              <a:rPr lang="ru-RU" sz="2300" dirty="0" smtClean="0">
                <a:solidFill>
                  <a:srgbClr val="FF0000"/>
                </a:solidFill>
              </a:rPr>
              <a:t>«Мои любимые сказки»,«Сложи картинку», «Назови сказку по отрывку из текста», «Придумай свой конец сказки», «В гостях у сказки», «Путешествие по сказкам», «У лукоморья», «Ассоциации. Угадай сказку»</a:t>
            </a:r>
          </a:p>
          <a:p>
            <a:pPr algn="ctr"/>
            <a:r>
              <a:rPr lang="ru-RU" sz="2300" dirty="0" smtClean="0"/>
              <a:t>Рассматривание</a:t>
            </a:r>
            <a:r>
              <a:rPr lang="ru-RU" sz="2300" b="1" dirty="0" smtClean="0"/>
              <a:t> </a:t>
            </a:r>
            <a:r>
              <a:rPr lang="ru-RU" sz="2300" dirty="0" smtClean="0"/>
              <a:t>репродукции </a:t>
            </a:r>
            <a:r>
              <a:rPr lang="ru-RU" sz="2300" dirty="0" smtClean="0">
                <a:solidFill>
                  <a:srgbClr val="FF0000"/>
                </a:solidFill>
              </a:rPr>
              <a:t>картины Богданов — Бельский «Новая сказка»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0_6fc02_a6bb2bc1_XL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  <p:pic>
        <p:nvPicPr>
          <p:cNvPr id="2050" name="Picture 2" descr="C:\Users\user\Desktop\2-page-0_3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0"/>
            <a:ext cx="871543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Выставка рисунков </a:t>
            </a:r>
            <a:r>
              <a:rPr lang="ru-RU" sz="2400" dirty="0" smtClean="0">
                <a:solidFill>
                  <a:srgbClr val="FF0000"/>
                </a:solidFill>
              </a:rPr>
              <a:t>«Сказочное дерево»</a:t>
            </a:r>
          </a:p>
          <a:p>
            <a:pPr algn="ctr"/>
            <a:r>
              <a:rPr lang="ru-RU" sz="2400" dirty="0" smtClean="0"/>
              <a:t>Выставка поделок </a:t>
            </a:r>
            <a:r>
              <a:rPr lang="ru-RU" sz="2400" dirty="0" smtClean="0">
                <a:solidFill>
                  <a:srgbClr val="FF0000"/>
                </a:solidFill>
              </a:rPr>
              <a:t>«Волшебный, сказочный лес»</a:t>
            </a:r>
          </a:p>
          <a:p>
            <a:pPr algn="ctr"/>
            <a:r>
              <a:rPr lang="ru-RU" sz="2400" dirty="0" smtClean="0"/>
              <a:t>Ручной труд </a:t>
            </a:r>
            <a:r>
              <a:rPr lang="ru-RU" sz="2400" dirty="0" smtClean="0">
                <a:solidFill>
                  <a:srgbClr val="FF0000"/>
                </a:solidFill>
              </a:rPr>
              <a:t>«Закладки для книг»</a:t>
            </a:r>
          </a:p>
          <a:p>
            <a:pPr algn="ctr"/>
            <a:r>
              <a:rPr lang="ru-RU" sz="2400" dirty="0" smtClean="0"/>
              <a:t>«Сказки на новый лад»</a:t>
            </a:r>
          </a:p>
          <a:p>
            <a:pPr algn="ctr"/>
            <a:r>
              <a:rPr lang="ru-RU" sz="2400" dirty="0" smtClean="0"/>
              <a:t>«Полочка сказок»</a:t>
            </a:r>
          </a:p>
          <a:p>
            <a:pPr algn="ctr"/>
            <a:r>
              <a:rPr lang="ru-RU" sz="2400" dirty="0" smtClean="0"/>
              <a:t>Акция </a:t>
            </a:r>
            <a:r>
              <a:rPr lang="ru-RU" sz="2400" dirty="0" smtClean="0">
                <a:solidFill>
                  <a:srgbClr val="FF0000"/>
                </a:solidFill>
              </a:rPr>
              <a:t>«Подари книгу в больницу»</a:t>
            </a:r>
          </a:p>
          <a:p>
            <a:pPr algn="ctr"/>
            <a:r>
              <a:rPr lang="ru-RU" sz="2400" dirty="0" smtClean="0"/>
              <a:t>Приглашенный гость</a:t>
            </a:r>
            <a:r>
              <a:rPr lang="ru-RU" sz="2400" dirty="0" smtClean="0">
                <a:solidFill>
                  <a:srgbClr val="FF0000"/>
                </a:solidFill>
              </a:rPr>
              <a:t>. Бабушка читает детям сказку «Гуси — лебеди». Знакомит с </a:t>
            </a:r>
            <a:r>
              <a:rPr lang="ru-RU" sz="2400" dirty="0" err="1" smtClean="0">
                <a:solidFill>
                  <a:srgbClr val="FF0000"/>
                </a:solidFill>
              </a:rPr>
              <a:t>прялочкой</a:t>
            </a:r>
            <a:r>
              <a:rPr lang="ru-RU" sz="2400" dirty="0" smtClean="0">
                <a:solidFill>
                  <a:srgbClr val="FF0000"/>
                </a:solidFill>
              </a:rPr>
              <a:t>.</a:t>
            </a:r>
          </a:p>
          <a:p>
            <a:pPr algn="ctr"/>
            <a:r>
              <a:rPr lang="ru-RU" sz="2400" dirty="0" smtClean="0"/>
              <a:t>Театрализованная деятельность </a:t>
            </a:r>
            <a:r>
              <a:rPr lang="ru-RU" sz="2400" dirty="0" smtClean="0">
                <a:solidFill>
                  <a:srgbClr val="FF0000"/>
                </a:solidFill>
              </a:rPr>
              <a:t>«Сказка о глупом мышонке» Экскурсия в библиотеку</a:t>
            </a:r>
            <a:endParaRPr lang="ru-RU" sz="2400" strike="sngStrike" dirty="0" smtClean="0"/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Итог работы: «Мы книгу придумали сами»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b="0" i="0" dirty="0"/>
          </a:p>
        </p:txBody>
      </p:sp>
      <p:pic>
        <p:nvPicPr>
          <p:cNvPr id="7" name="Рисунок 6" descr="0_6fc02_a6bb2bc1_X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3857628"/>
            <a:ext cx="2571768" cy="2571768"/>
          </a:xfrm>
          <a:prstGeom prst="rect">
            <a:avLst/>
          </a:prstGeom>
        </p:spPr>
      </p:pic>
      <p:pic>
        <p:nvPicPr>
          <p:cNvPr id="8" name="Рисунок 7" descr="207986_original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DFDFA"/>
              </a:clrFrom>
              <a:clrTo>
                <a:srgbClr val="FDFD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9190" y="4118774"/>
            <a:ext cx="3571876" cy="2371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bibliotek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57598" y="3436460"/>
            <a:ext cx="1828804" cy="853442"/>
          </a:xfrm>
        </p:spPr>
      </p:pic>
      <p:pic>
        <p:nvPicPr>
          <p:cNvPr id="3074" name="Picture 2" descr="C:\Users\user\Desktop\2-page-0_3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285728"/>
            <a:ext cx="8715404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Работа с родителями</a:t>
            </a:r>
          </a:p>
          <a:p>
            <a:pPr algn="ctr"/>
            <a:r>
              <a:rPr lang="ru-RU" sz="2800" dirty="0" smtClean="0"/>
              <a:t>совместно с ребенком создание книги «Мое интересное лето»</a:t>
            </a:r>
          </a:p>
          <a:p>
            <a:pPr algn="ctr"/>
            <a:r>
              <a:rPr lang="ru-RU" sz="2800" dirty="0" smtClean="0"/>
              <a:t>папка — передвижка «Что читать детям» </a:t>
            </a:r>
          </a:p>
          <a:p>
            <a:pPr algn="ctr"/>
            <a:r>
              <a:rPr lang="ru-RU" sz="2800" dirty="0" smtClean="0"/>
              <a:t>папка «Читая - учусь»</a:t>
            </a:r>
          </a:p>
          <a:p>
            <a:pPr algn="ctr"/>
            <a:r>
              <a:rPr lang="ru-RU" sz="2800" dirty="0" smtClean="0"/>
              <a:t>рекомендации в уголок «</a:t>
            </a:r>
            <a:r>
              <a:rPr lang="ru-RU" sz="2800" dirty="0" err="1" smtClean="0"/>
              <a:t>Сказкотерапия</a:t>
            </a:r>
            <a:r>
              <a:rPr lang="ru-RU" sz="2800" dirty="0" smtClean="0"/>
              <a:t>»</a:t>
            </a:r>
          </a:p>
          <a:p>
            <a:pPr algn="ctr"/>
            <a:r>
              <a:rPr lang="ru-RU" sz="2800" dirty="0" smtClean="0"/>
              <a:t>фотовыставка «Чтение- занятие интересное»</a:t>
            </a:r>
          </a:p>
          <a:p>
            <a:pPr algn="ctr"/>
            <a:r>
              <a:rPr lang="ru-RU" sz="2800" dirty="0" smtClean="0"/>
              <a:t>Анкетирование родителей</a:t>
            </a:r>
            <a:endParaRPr lang="ru-RU" sz="2800" dirty="0"/>
          </a:p>
        </p:txBody>
      </p:sp>
      <p:pic>
        <p:nvPicPr>
          <p:cNvPr id="7" name="Рисунок 6" descr="biblioteka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1670" y="4143379"/>
            <a:ext cx="4857784" cy="22669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Без названия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43250" y="3063081"/>
            <a:ext cx="2857500" cy="1600200"/>
          </a:xfrm>
        </p:spPr>
      </p:pic>
      <p:pic>
        <p:nvPicPr>
          <p:cNvPr id="4098" name="Picture 2" descr="C:\Users\user\Desktop\2-page-0_3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285728"/>
            <a:ext cx="821537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Выводы</a:t>
            </a:r>
          </a:p>
          <a:p>
            <a:pPr algn="ctr"/>
            <a:r>
              <a:rPr lang="ru-RU" sz="2800" dirty="0" smtClean="0"/>
              <a:t>В ходе реализации проекта «Книги — удивительный мир» дети стали любознательными, появился интерес к книгам. Расширился словарный запас. Сделали первые шаги к формированию умения сочинять сказки. Желание привлечь сверстников к чтению. Появилась потребность в семейном чтении</a:t>
            </a:r>
            <a:r>
              <a:rPr lang="ru-RU" dirty="0" smtClean="0"/>
              <a:t>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b="0" dirty="0"/>
          </a:p>
        </p:txBody>
      </p:sp>
      <p:pic>
        <p:nvPicPr>
          <p:cNvPr id="7" name="Рисунок 6" descr="Без названия (1)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5693" y="4143380"/>
            <a:ext cx="4367943" cy="2446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</TotalTime>
  <Words>478</Words>
  <Application>Microsoft Office PowerPoint</Application>
  <PresentationFormat>Экран (4:3)</PresentationFormat>
  <Paragraphs>70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User</dc:creator>
  <cp:lastModifiedBy>Windows User</cp:lastModifiedBy>
  <cp:revision>33</cp:revision>
  <dcterms:created xsi:type="dcterms:W3CDTF">2019-10-19T12:16:56Z</dcterms:created>
  <dcterms:modified xsi:type="dcterms:W3CDTF">2021-10-30T05:34:22Z</dcterms:modified>
</cp:coreProperties>
</file>