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2" r:id="rId2"/>
    <p:sldId id="261" r:id="rId3"/>
    <p:sldId id="262" r:id="rId4"/>
    <p:sldId id="264" r:id="rId5"/>
    <p:sldId id="265" r:id="rId6"/>
    <p:sldId id="266" r:id="rId7"/>
    <p:sldId id="267" r:id="rId8"/>
    <p:sldId id="269" r:id="rId9"/>
    <p:sldId id="270" r:id="rId10"/>
    <p:sldId id="272" r:id="rId11"/>
    <p:sldId id="268" r:id="rId12"/>
    <p:sldId id="271" r:id="rId13"/>
    <p:sldId id="277" r:id="rId14"/>
    <p:sldId id="273" r:id="rId15"/>
    <p:sldId id="274" r:id="rId16"/>
    <p:sldId id="275" r:id="rId17"/>
    <p:sldId id="276" r:id="rId18"/>
    <p:sldId id="278" r:id="rId19"/>
    <p:sldId id="281" r:id="rId20"/>
    <p:sldId id="283" r:id="rId21"/>
    <p:sldId id="284" r:id="rId22"/>
    <p:sldId id="282" r:id="rId23"/>
    <p:sldId id="279" r:id="rId24"/>
    <p:sldId id="280" r:id="rId25"/>
    <p:sldId id="287" r:id="rId26"/>
    <p:sldId id="286" r:id="rId27"/>
    <p:sldId id="285" r:id="rId28"/>
    <p:sldId id="289" r:id="rId29"/>
    <p:sldId id="290" r:id="rId30"/>
    <p:sldId id="291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7B855-D3D8-476B-B5A5-D6BA073EB256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A94CE-CC74-499B-9FF9-B1D3D5A38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484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A94CE-CC74-499B-9FF9-B1D3D5A384A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0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03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35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6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43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69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574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16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71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84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557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68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C10FC-2EA4-4976-B54F-91D5B5DE6395}" type="datetimeFigureOut">
              <a:rPr lang="ru-RU" smtClean="0"/>
              <a:t>28.06.2020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C7909-4BD9-4B9F-AFAE-58117CA89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1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65830" y="620688"/>
            <a:ext cx="76762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,кто хочет много знать,</a:t>
            </a:r>
          </a:p>
          <a:p>
            <a:r>
              <a:rPr lang="ru-RU" sz="4400" b="1" i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сам всё постигать!</a:t>
            </a:r>
            <a:endParaRPr lang="ru-RU" sz="4400" b="1" i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964" y="2456400"/>
            <a:ext cx="6542162" cy="392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21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15816" y="148478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893767"/>
              </p:ext>
            </p:extLst>
          </p:nvPr>
        </p:nvGraphicFramePr>
        <p:xfrm>
          <a:off x="2411938" y="118074"/>
          <a:ext cx="4474226" cy="1551376"/>
        </p:xfrm>
        <a:graphic>
          <a:graphicData uri="http://schemas.openxmlformats.org/drawingml/2006/table">
            <a:tbl>
              <a:tblPr/>
              <a:tblGrid>
                <a:gridCol w="4474226"/>
              </a:tblGrid>
              <a:tr h="15513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123 · 4 = 492 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11938" y="1315507"/>
            <a:ext cx="4330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srgbClr val="000000"/>
                </a:solidFill>
                <a:latin typeface="Times New Roman"/>
                <a:ea typeface="Times New Roman"/>
              </a:rPr>
              <a:t>1,23·4=4,92</a:t>
            </a:r>
            <a:endParaRPr lang="ru-RU" sz="66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206280" y="2274611"/>
            <a:ext cx="768865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796136" y="2274611"/>
            <a:ext cx="768865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187624" y="2852936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умножить десятичную дробь на натуральное число,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надо: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)её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умножить на это число, не обращая внимания на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запятую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полученном произведении отделить запятой справа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столько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цифр, сколько их отделено запятой в десятичной дроби</a:t>
            </a:r>
          </a:p>
        </p:txBody>
      </p:sp>
    </p:spTree>
    <p:extLst>
      <p:ext uri="{BB962C8B-B14F-4D97-AF65-F5344CB8AC3E}">
        <p14:creationId xmlns:p14="http://schemas.microsoft.com/office/powerpoint/2010/main" val="348604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9650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путь пройдет боевая ракетная установка «Катюша», двигаясь равномерно со скоростью  0,9 км/мин за  7 мин?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476073"/>
            <a:ext cx="2715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33CC"/>
                </a:solidFill>
                <a:latin typeface="Times New Roman"/>
                <a:ea typeface="Calibri"/>
              </a:rPr>
              <a:t>Ответ :6,3км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49724"/>
            <a:ext cx="6120680" cy="415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77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404664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Задача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Танк Т-34 направлялся к боевым действием, он ехал  3ч   со скоростью 48, 7 км/ч и 5ч со скоростью 56,6 км/ч. Какой путь прошёл танк за всё это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время?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984484"/>
            <a:ext cx="3125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33CC"/>
                </a:solidFill>
                <a:latin typeface="Times New Roman"/>
                <a:ea typeface="Calibri"/>
              </a:rPr>
              <a:t>Ответ:</a:t>
            </a:r>
            <a:r>
              <a:rPr lang="ru-RU" sz="3200" b="1" dirty="0">
                <a:solidFill>
                  <a:srgbClr val="0033CC"/>
                </a:solidFill>
                <a:latin typeface="Times New Roman"/>
                <a:ea typeface="Calibri"/>
              </a:rPr>
              <a:t>429,1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3200" b="1" i="1" dirty="0" smtClean="0">
                <a:solidFill>
                  <a:srgbClr val="0033CC"/>
                </a:solidFill>
                <a:latin typeface="Times New Roman"/>
                <a:ea typeface="Calibri"/>
              </a:rPr>
              <a:t>км</a:t>
            </a:r>
            <a:endParaRPr lang="ru-RU" sz="3200" b="1" i="1" dirty="0">
              <a:solidFill>
                <a:srgbClr val="0033CC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34616"/>
            <a:ext cx="6624736" cy="341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853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660860"/>
              </p:ext>
            </p:extLst>
          </p:nvPr>
        </p:nvGraphicFramePr>
        <p:xfrm>
          <a:off x="914400" y="1412775"/>
          <a:ext cx="8229600" cy="538179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381798">
                <a:tc>
                  <a:txBody>
                    <a:bodyPr/>
                    <a:lstStyle/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 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Сколько дней и ночей длилась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ВОВ?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70,9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·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2)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Сколько налетов было на Москву?</a:t>
                      </a: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28,2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·5</a:t>
                      </a: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3)Сколько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дней длилась блокада Ленинграда?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11,25·80</a:t>
                      </a: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Сколько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липчан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получили звание Героя Советского Союза в годы Великой Отечественной войны?</a:t>
                      </a: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  43,25·4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Сколько городов были удостоены звания городов-героев?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11760"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1.625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·8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5616" y="116632"/>
            <a:ext cx="770485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1295" lvl="0" indent="-1797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Задача 3.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Выполнив следующие вычисления , вы узнаете   о некоторых фактах и событиях времен ВОВ.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284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876" y="3620742"/>
            <a:ext cx="4459729" cy="297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80911"/>
            <a:ext cx="4019815" cy="262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535902"/>
              </p:ext>
            </p:extLst>
          </p:nvPr>
        </p:nvGraphicFramePr>
        <p:xfrm>
          <a:off x="914400" y="188640"/>
          <a:ext cx="8229600" cy="88665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886650">
                <a:tc>
                  <a:txBody>
                    <a:bodyPr/>
                    <a:lstStyle/>
                    <a:p>
                      <a:pPr marL="201295" indent="-17970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Задача 3.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Выполнив следующие вычисления , вы узнаете   о некоторых фактах и событиях времен ВОВ.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555776" y="155679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87624" y="1234139"/>
            <a:ext cx="7189440" cy="101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4660" lvl="0" indent="-342900">
              <a:lnSpc>
                <a:spcPct val="115000"/>
              </a:lnSpc>
              <a:spcAft>
                <a:spcPts val="1000"/>
              </a:spcAft>
              <a:buFontTx/>
              <a:buAutoNum type="arabicParenR"/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Сколько дней и ночей длилась ВОВ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70,9 · 20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6176" y="2505670"/>
            <a:ext cx="17427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/>
                <a:ea typeface="Calibri"/>
              </a:rPr>
              <a:t>1418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39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6632"/>
            <a:ext cx="838842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1295" lvl="0" indent="-17970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Задача 3.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Выполнив следующие вычисления , вы узнаете   о некоторых фактах и событиях времен ВОВ.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1488"/>
              </p:ext>
            </p:extLst>
          </p:nvPr>
        </p:nvGraphicFramePr>
        <p:xfrm>
          <a:off x="1259632" y="1268760"/>
          <a:ext cx="8229600" cy="96824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2)Сколько 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налетов было на Москву?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28,2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·5 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56354" y="2275950"/>
            <a:ext cx="1223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/>
                <a:ea typeface="Calibri"/>
              </a:rPr>
              <a:t>141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9" y="2252584"/>
            <a:ext cx="4178249" cy="317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4392488" cy="333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92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96601"/>
              </p:ext>
            </p:extLst>
          </p:nvPr>
        </p:nvGraphicFramePr>
        <p:xfrm>
          <a:off x="774188" y="856382"/>
          <a:ext cx="8229600" cy="96824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3)Сколько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дней длилась блокада Ленинграда?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11,25·80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4188" y="25385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Задача 3.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Выполнив следующие вычисления , вы узнаете   о некоторых фактах и событиях времен ВОВ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64288" y="923663"/>
            <a:ext cx="1223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/>
                <a:ea typeface="Calibri"/>
              </a:rPr>
              <a:t>900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41281"/>
            <a:ext cx="6624736" cy="4687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77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806"/>
            <a:ext cx="8388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Задача 3.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Выполнив следующие вычисления , вы узнаете   о некоторых фактах и событиях времен ВОВ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797280"/>
              </p:ext>
            </p:extLst>
          </p:nvPr>
        </p:nvGraphicFramePr>
        <p:xfrm>
          <a:off x="934081" y="859183"/>
          <a:ext cx="8229600" cy="1388872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246690">
                <a:tc>
                  <a:txBody>
                    <a:bodyPr/>
                    <a:lstStyle/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4)Сколько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липчан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получили звание Героя Советского Союза в годы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Великой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Отечественной войны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     43,25·4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21656"/>
              </p:ext>
            </p:extLst>
          </p:nvPr>
        </p:nvGraphicFramePr>
        <p:xfrm>
          <a:off x="6876256" y="1268760"/>
          <a:ext cx="8229600" cy="124650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246500">
                <a:tc>
                  <a:txBody>
                    <a:bodyPr/>
                    <a:lstStyle/>
                    <a:p>
                      <a:pPr marL="11176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ru-RU" sz="5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220" y="2405062"/>
            <a:ext cx="5412132" cy="420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22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531"/>
            <a:ext cx="8244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Задача 3.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Выполнив следующие вычисления , вы узнаете   о некоторых фактах и событиях времен ВОВ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0956" y="1052736"/>
            <a:ext cx="8368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5)Сколько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 были удостоены звания городов-героев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1.625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·8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146284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/>
                <a:ea typeface="Times New Roman"/>
              </a:rPr>
              <a:t>13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606" y="2388157"/>
            <a:ext cx="5671263" cy="4253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18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43266"/>
              </p:ext>
            </p:extLst>
          </p:nvPr>
        </p:nvGraphicFramePr>
        <p:xfrm>
          <a:off x="2699792" y="14001"/>
          <a:ext cx="3970784" cy="560832"/>
        </p:xfrm>
        <a:graphic>
          <a:graphicData uri="http://schemas.openxmlformats.org/drawingml/2006/table">
            <a:tbl>
              <a:tblPr/>
              <a:tblGrid>
                <a:gridCol w="3970784"/>
              </a:tblGrid>
              <a:tr h="0">
                <a:tc>
                  <a:txBody>
                    <a:bodyPr/>
                    <a:lstStyle/>
                    <a:p>
                      <a:pPr marL="201295" indent="-17970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0033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Физкультминутка</a:t>
                      </a:r>
                      <a:endParaRPr lang="ru-RU" sz="3200" dirty="0">
                        <a:solidFill>
                          <a:srgbClr val="0033C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203" y="752172"/>
            <a:ext cx="3033120" cy="227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752171"/>
            <a:ext cx="4256087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429000"/>
            <a:ext cx="550176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66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840264"/>
              </p:ext>
            </p:extLst>
          </p:nvPr>
        </p:nvGraphicFramePr>
        <p:xfrm>
          <a:off x="25152" y="0"/>
          <a:ext cx="9118848" cy="6858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39616"/>
                <a:gridCol w="3039616"/>
                <a:gridCol w="3039616"/>
              </a:tblGrid>
              <a:tr h="17145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,5 - 1,6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    1,8+2,5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0,47-0,27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4-0,8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1,5+5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0,63+0,17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2,6-0,05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3,2-1,4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18+2,5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3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r>
                        <a:rPr lang="ru-RU" sz="3600" b="1" i="0" dirty="0" smtClean="0">
                          <a:effectLst/>
                          <a:latin typeface="Times New Roman"/>
                          <a:ea typeface="Calibri"/>
                        </a:rPr>
                        <a:t>·0</a:t>
                      </a:r>
                      <a:endParaRPr lang="ru-RU" sz="3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1-0,45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r>
                        <a:rPr lang="ru-RU" sz="3600" b="1" i="0" dirty="0" smtClean="0">
                          <a:effectLst/>
                          <a:latin typeface="Times New Roman"/>
                          <a:ea typeface="Calibri"/>
                        </a:rPr>
                        <a:t>·1</a:t>
                      </a:r>
                      <a:endParaRPr lang="ru-RU" sz="3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33" y="51397"/>
            <a:ext cx="3056272" cy="16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253" y="51396"/>
            <a:ext cx="3024345" cy="168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98" y="51396"/>
            <a:ext cx="3024187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2" y="1715795"/>
            <a:ext cx="3040147" cy="1737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178" y="1690358"/>
            <a:ext cx="3014347" cy="176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313" y="1715794"/>
            <a:ext cx="3047700" cy="1737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33" y="3284983"/>
            <a:ext cx="3019786" cy="183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53" y="3427454"/>
            <a:ext cx="3047483" cy="168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313" y="3426874"/>
            <a:ext cx="3047700" cy="1689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895" y="5152999"/>
            <a:ext cx="3220195" cy="170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74" y="5153232"/>
            <a:ext cx="2993923" cy="170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107" y="5094910"/>
            <a:ext cx="2977905" cy="17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1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91880" y="14847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085657"/>
              </p:ext>
            </p:extLst>
          </p:nvPr>
        </p:nvGraphicFramePr>
        <p:xfrm>
          <a:off x="971600" y="980729"/>
          <a:ext cx="3394720" cy="5498084"/>
        </p:xfrm>
        <a:graphic>
          <a:graphicData uri="http://schemas.openxmlformats.org/drawingml/2006/table">
            <a:tbl>
              <a:tblPr/>
              <a:tblGrid>
                <a:gridCol w="3394720"/>
              </a:tblGrid>
              <a:tr h="448538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1.Записать сумму в виде произведения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1,23+1,23+1,23+1,23+1,23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Выбрать верное решение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А) 5,5·7=38,5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Б) 5,5·7=3,85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Выполнить умножение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60 </a:t>
                      </a:r>
                      <a:r>
                        <a:rPr lang="ru-RU" sz="1800" dirty="0">
                          <a:effectLst/>
                          <a:latin typeface="Cambria Math"/>
                          <a:ea typeface="Calibri"/>
                          <a:cs typeface="Cambria Math"/>
                        </a:rPr>
                        <a:t>⋅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0,03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Выполнить умножение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6,72·17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Решить уравнение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:5,6=7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127607"/>
              </p:ext>
            </p:extLst>
          </p:nvPr>
        </p:nvGraphicFramePr>
        <p:xfrm>
          <a:off x="4632338" y="1052736"/>
          <a:ext cx="4176464" cy="542798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398132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1.Записать сумму в виде произведения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2,21+2,21+2,21+2,21+2,21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Выбрать верное решение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А) 8,2·6=49,2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Б) 8,2·6=4,92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3.Выполнить умножение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70 </a:t>
                      </a:r>
                      <a:r>
                        <a:rPr lang="ru-RU" sz="1800" dirty="0">
                          <a:effectLst/>
                          <a:latin typeface="Cambria Math"/>
                          <a:ea typeface="Calibri"/>
                          <a:cs typeface="Cambria Math"/>
                        </a:rPr>
                        <a:t>⋅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0,04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Выполнить умножение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4,71·13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Решить ура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:5,2=8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1800" y="298491"/>
            <a:ext cx="3651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8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91880" y="14847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381986"/>
              </p:ext>
            </p:extLst>
          </p:nvPr>
        </p:nvGraphicFramePr>
        <p:xfrm>
          <a:off x="899592" y="238378"/>
          <a:ext cx="3394720" cy="4845425"/>
        </p:xfrm>
        <a:graphic>
          <a:graphicData uri="http://schemas.openxmlformats.org/drawingml/2006/table">
            <a:tbl>
              <a:tblPr/>
              <a:tblGrid>
                <a:gridCol w="3394720"/>
              </a:tblGrid>
              <a:tr h="484542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1.Записать сумму в виде произведения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1,23+1,23+1,23+1,23+1,23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Выбрать верное решение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А) 5,5·7=38,5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Б) 5,5·7=3,85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Выполнить умножение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60 </a:t>
                      </a:r>
                      <a:r>
                        <a:rPr lang="ru-RU" sz="1400" dirty="0">
                          <a:effectLst/>
                          <a:latin typeface="Cambria Math"/>
                          <a:ea typeface="Calibri"/>
                          <a:cs typeface="Cambria Math"/>
                        </a:rPr>
                        <a:t>⋅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0,03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Выполнить умножение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6,72·17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Решить уравнение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:5,6=7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892630"/>
              </p:ext>
            </p:extLst>
          </p:nvPr>
        </p:nvGraphicFramePr>
        <p:xfrm>
          <a:off x="4572000" y="407656"/>
          <a:ext cx="4176464" cy="4111917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111917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1.Записать сумму в виде произведения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2,21+2,21+2,21+2,21+2,21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Выбрать верное решение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А) 8,2·6=49,2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Б) 8,2·6=4,92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3.Выполнить умножение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70 </a:t>
                      </a:r>
                      <a:r>
                        <a:rPr lang="ru-RU" sz="1400" dirty="0">
                          <a:effectLst/>
                          <a:latin typeface="Cambria Math"/>
                          <a:ea typeface="Calibri"/>
                          <a:cs typeface="Cambria Math"/>
                        </a:rPr>
                        <a:t>⋅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0,04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Выполнить умножение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4,71·13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Решить уравнение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:5,2=8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1800" y="7546"/>
            <a:ext cx="3077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sz="20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681292"/>
              </p:ext>
            </p:extLst>
          </p:nvPr>
        </p:nvGraphicFramePr>
        <p:xfrm>
          <a:off x="1763688" y="4437112"/>
          <a:ext cx="4258816" cy="3573451"/>
        </p:xfrm>
        <a:graphic>
          <a:graphicData uri="http://schemas.openxmlformats.org/drawingml/2006/table">
            <a:tbl>
              <a:tblPr/>
              <a:tblGrid>
                <a:gridCol w="4258816"/>
              </a:tblGrid>
              <a:tr h="357345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вариант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1,23·3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А  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3. 1,8 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4. 114,24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5. 39,2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114,24-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1,23·3-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1,8-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39,2-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021261"/>
              </p:ext>
            </p:extLst>
          </p:nvPr>
        </p:nvGraphicFramePr>
        <p:xfrm>
          <a:off x="5324369" y="4221088"/>
          <a:ext cx="3826768" cy="2636912"/>
        </p:xfrm>
        <a:graphic>
          <a:graphicData uri="http://schemas.openxmlformats.org/drawingml/2006/table">
            <a:tbl>
              <a:tblPr/>
              <a:tblGrid>
                <a:gridCol w="3826768"/>
              </a:tblGrid>
              <a:tr h="26369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вариант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2.21·5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3. 2,8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4. 61,23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5. 41,6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41,6-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 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2,8-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 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61,23-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ГД  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1,23·3-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 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771800" y="134076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465100"/>
              </p:ext>
            </p:extLst>
          </p:nvPr>
        </p:nvGraphicFramePr>
        <p:xfrm>
          <a:off x="3635896" y="116633"/>
          <a:ext cx="1522512" cy="610042"/>
        </p:xfrm>
        <a:graphic>
          <a:graphicData uri="http://schemas.openxmlformats.org/drawingml/2006/table">
            <a:tbl>
              <a:tblPr/>
              <a:tblGrid>
                <a:gridCol w="1522512"/>
              </a:tblGrid>
              <a:tr h="6100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КУРСК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826250" y="3244334"/>
            <a:ext cx="1925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СТАЛИНГРАД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55" y="819100"/>
            <a:ext cx="3600400" cy="235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593" y="799770"/>
            <a:ext cx="3569663" cy="237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69" y="3806945"/>
            <a:ext cx="3886826" cy="265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27" y="3806945"/>
            <a:ext cx="3740394" cy="265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16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835226"/>
              </p:ext>
            </p:extLst>
          </p:nvPr>
        </p:nvGraphicFramePr>
        <p:xfrm>
          <a:off x="755576" y="866329"/>
          <a:ext cx="8229600" cy="307253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0725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годы войны с Липецкой земли ушли на фронт </a:t>
                      </a:r>
                      <a:r>
                        <a:rPr lang="ru-RU" sz="2400" b="1" u="sng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(1)</a:t>
                      </a:r>
                      <a:r>
                        <a:rPr lang="ru-RU" sz="24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тыс</a:t>
                      </a:r>
                      <a:r>
                        <a:rPr lang="ru-RU" sz="24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человек, и каждый второй отдал жизнь за Победу. На борьбу с немецко-фашистскими захватчиками было мобилизовано из города Липецка и Липецкого района почти </a:t>
                      </a:r>
                      <a:r>
                        <a:rPr lang="ru-RU" sz="2400" b="1" u="sng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(2)</a:t>
                      </a: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Из них погиб каждый третий.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 rot="10800000" flipV="1">
            <a:off x="871126" y="2706653"/>
            <a:ext cx="77947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 В 1941 и 1942 годах Липецк был прифронтовым городом. В это время на территории нынешней Липецкой области располагалось свыше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(3)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госпиталей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491192"/>
              </p:ext>
            </p:extLst>
          </p:nvPr>
        </p:nvGraphicFramePr>
        <p:xfrm>
          <a:off x="871126" y="44624"/>
          <a:ext cx="8229600" cy="472311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72311"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71126" y="404664"/>
            <a:ext cx="7333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Решить задачи и вставить пропущенные значения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9393"/>
              </p:ext>
            </p:extLst>
          </p:nvPr>
        </p:nvGraphicFramePr>
        <p:xfrm>
          <a:off x="1763689" y="4149079"/>
          <a:ext cx="6420958" cy="2762910"/>
        </p:xfrm>
        <a:graphic>
          <a:graphicData uri="http://schemas.openxmlformats.org/drawingml/2006/table">
            <a:tbl>
              <a:tblPr firstRow="1" firstCol="1" bandRow="1"/>
              <a:tblGrid>
                <a:gridCol w="360039"/>
                <a:gridCol w="6060919"/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Выполнить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умножение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298,8-3,9·12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Найдите значение выражения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25,3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+31,1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+1,1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,если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=800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Решите уравнение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15,6:х+0,922=1 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20749" y="744935"/>
            <a:ext cx="1213565" cy="547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252тыс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24705" y="204898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46000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2040" y="3562908"/>
            <a:ext cx="648072" cy="344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6819"/>
            <a:ext cx="4012929" cy="285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506" y="4017946"/>
            <a:ext cx="4375494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06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079213"/>
              </p:ext>
            </p:extLst>
          </p:nvPr>
        </p:nvGraphicFramePr>
        <p:xfrm>
          <a:off x="777574" y="92736"/>
          <a:ext cx="8229600" cy="110908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10908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группа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65207" y="416448"/>
            <a:ext cx="74879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Решить задачи и вставить пропущенные значения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040341"/>
              </p:ext>
            </p:extLst>
          </p:nvPr>
        </p:nvGraphicFramePr>
        <p:xfrm>
          <a:off x="799278" y="908348"/>
          <a:ext cx="7139136" cy="3973893"/>
        </p:xfrm>
        <a:graphic>
          <a:graphicData uri="http://schemas.openxmlformats.org/drawingml/2006/table">
            <a:tbl>
              <a:tblPr/>
              <a:tblGrid>
                <a:gridCol w="7139136"/>
              </a:tblGrid>
              <a:tr h="397389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Значительный вклад в разгром немецких захватчиков внесло население нашей области. На территории области были сформированы: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1F497D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1-й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 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танковый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корпус под руководством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М.Е.Катукова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365F9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000" b="1" u="sng" dirty="0" smtClean="0">
                          <a:solidFill>
                            <a:srgbClr val="365F9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 </a:t>
                      </a:r>
                      <a:r>
                        <a:rPr lang="ru-RU" sz="2000" b="1" u="none" dirty="0" smtClean="0">
                          <a:solidFill>
                            <a:srgbClr val="365F9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000" b="1" u="none" baseline="0" dirty="0" smtClean="0">
                          <a:solidFill>
                            <a:srgbClr val="365F9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2000" b="1" u="sng" baseline="0" dirty="0" smtClean="0">
                          <a:solidFill>
                            <a:srgbClr val="365F9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минометный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полк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1F497D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(2</a:t>
                      </a:r>
                      <a:r>
                        <a:rPr lang="ru-RU" sz="2000" b="1" u="sng" dirty="0" smtClean="0">
                          <a:solidFill>
                            <a:srgbClr val="1F497D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 -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истребительный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Севастопольский Краснознаменный ордена Суворова III степени авиационный полк </a:t>
                      </a:r>
                      <a:endParaRPr lang="ru-RU" sz="2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 smtClean="0">
                          <a:solidFill>
                            <a:srgbClr val="1F497D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</a:t>
                      </a:r>
                      <a:r>
                        <a:rPr lang="ru-RU" sz="2000" b="1" dirty="0" smtClean="0">
                          <a:solidFill>
                            <a:srgbClr val="1F497D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-   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авиационный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истребительный полк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Полк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прошел боевой путь от Липецка до Варшавы, участвовал в боях на Курской дуге, в операции "Багратион" по освобождению Белоруссии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94777"/>
              </p:ext>
            </p:extLst>
          </p:nvPr>
        </p:nvGraphicFramePr>
        <p:xfrm>
          <a:off x="1451154" y="4581129"/>
          <a:ext cx="5929158" cy="2316705"/>
        </p:xfrm>
        <a:graphic>
          <a:graphicData uri="http://schemas.openxmlformats.org/drawingml/2006/table">
            <a:tbl>
              <a:tblPr firstRow="1" firstCol="1" bandRow="1"/>
              <a:tblGrid>
                <a:gridCol w="274655"/>
                <a:gridCol w="5654503"/>
              </a:tblGrid>
              <a:tr h="7200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Выполнить умножение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493,22-0,74·3 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Найдите значение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выражения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15,6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+1,2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+3,3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,если 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=20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Решите уравнение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15,6:х+0,922=1 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75090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491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75090" y="2852936"/>
            <a:ext cx="6620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402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2104" y="3573016"/>
            <a:ext cx="6620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591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Picture 3" descr="http://www.pobeda1945.su/upld/photoes/e21067bad7401494c61831a5876488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74397"/>
            <a:ext cx="27354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https://fs00.infourok.ru/images/doc/270/275664/img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" t="23224" r="4073" b="10707"/>
          <a:stretch/>
        </p:blipFill>
        <p:spPr bwMode="auto">
          <a:xfrm>
            <a:off x="1172219" y="4520480"/>
            <a:ext cx="4345101" cy="230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03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814550"/>
              </p:ext>
            </p:extLst>
          </p:nvPr>
        </p:nvGraphicFramePr>
        <p:xfrm>
          <a:off x="899592" y="16559"/>
          <a:ext cx="2674640" cy="610042"/>
        </p:xfrm>
        <a:graphic>
          <a:graphicData uri="http://schemas.openxmlformats.org/drawingml/2006/table">
            <a:tbl>
              <a:tblPr/>
              <a:tblGrid>
                <a:gridCol w="2674640"/>
              </a:tblGrid>
              <a:tr h="610042"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группа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476671"/>
            <a:ext cx="8388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Решить задачи и вставить пропущенные значения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852342"/>
              </p:ext>
            </p:extLst>
          </p:nvPr>
        </p:nvGraphicFramePr>
        <p:xfrm>
          <a:off x="899592" y="1196752"/>
          <a:ext cx="8064896" cy="2870200"/>
        </p:xfrm>
        <a:graphic>
          <a:graphicData uri="http://schemas.openxmlformats.org/drawingml/2006/table">
            <a:tbl>
              <a:tblPr/>
              <a:tblGrid>
                <a:gridCol w="8064896"/>
              </a:tblGrid>
              <a:tr h="24482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Лебедяни создается истребительский батальон: в случае отступления частей Красной Армии он готовился к ведению партизанской войны. Но до этого дело не дошло. Наш земляк из деревни Озерки Иван Гришин, командуя батальоном, в сентябре 1943 года при форсировании реки Днепр переправился на правый берег, захватил плацдарм, обеспечив переправу нашим частям.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Звание Героя Советского Союза получили </a:t>
                      </a:r>
                      <a:r>
                        <a:rPr lang="ru-RU" sz="20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лебедянцы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b="0" u="sng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ru-RU" sz="2000" b="0" u="sng" dirty="0" smtClean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человек</a:t>
                      </a:r>
                      <a:r>
                        <a:rPr lang="ru-RU" sz="2000" b="0" u="sng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2000" b="0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Около </a:t>
                      </a:r>
                      <a:r>
                        <a:rPr lang="ru-RU" sz="2000" b="0" u="sng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ru-RU" sz="2000" b="0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тысяч </a:t>
                      </a:r>
                      <a:r>
                        <a:rPr lang="ru-RU" sz="20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лебедянцев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награждены орденами и медалями на фронте, а около  </a:t>
                      </a:r>
                      <a:r>
                        <a:rPr lang="ru-RU" sz="2000" b="0" u="sng" dirty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(6</a:t>
                      </a:r>
                      <a:r>
                        <a:rPr lang="ru-RU" sz="2000" b="0" u="sng" dirty="0" smtClean="0">
                          <a:solidFill>
                            <a:srgbClr val="365F9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    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тысяч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– за доблестный труд в тылу.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940848"/>
              </p:ext>
            </p:extLst>
          </p:nvPr>
        </p:nvGraphicFramePr>
        <p:xfrm>
          <a:off x="1619672" y="4365104"/>
          <a:ext cx="6096000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325755"/>
                <a:gridCol w="5770245"/>
              </a:tblGrid>
              <a:tr h="0"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Выполнить умножение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11,4-0,85·4 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Найдите значение выражения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15,6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+1,2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+3,3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,если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=20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Решите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уравнение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83,48-97,8:х=67,18 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948264" y="3212976"/>
            <a:ext cx="5760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3501008"/>
            <a:ext cx="386261" cy="289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790496"/>
            <a:ext cx="576064" cy="28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192172"/>
            <a:ext cx="3933651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151" y="4252501"/>
            <a:ext cx="3409998" cy="256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61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190"/>
            <a:ext cx="8415595" cy="6819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90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13937"/>
              </p:ext>
            </p:extLst>
          </p:nvPr>
        </p:nvGraphicFramePr>
        <p:xfrm>
          <a:off x="1259632" y="1628800"/>
          <a:ext cx="7488832" cy="2777744"/>
        </p:xfrm>
        <a:graphic>
          <a:graphicData uri="http://schemas.openxmlformats.org/drawingml/2006/table">
            <a:tbl>
              <a:tblPr/>
              <a:tblGrid>
                <a:gridCol w="7488832"/>
              </a:tblGrid>
              <a:tr h="2564077"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Ребята, продолжите фразу 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“Сегодня на уроке я узнал…”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“Сегодня на уроке я научился…”</a:t>
                      </a:r>
                      <a:b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</a:b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“Сегодня на уроке я повторил…”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59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18961" y="217623"/>
            <a:ext cx="4081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 Победы!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1"/>
            <a:ext cx="8388424" cy="478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1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233633"/>
              </p:ext>
            </p:extLst>
          </p:nvPr>
        </p:nvGraphicFramePr>
        <p:xfrm>
          <a:off x="1331640" y="105782"/>
          <a:ext cx="8229600" cy="303789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037890"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Пусть будет мир пусть небо будет голубым,</a:t>
                      </a:r>
                      <a:endParaRPr lang="ru-RU" sz="24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Пусть в небе не клубится дым,</a:t>
                      </a:r>
                      <a:endParaRPr lang="ru-RU" sz="24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Пусть пушки грозные молчат и пулеметы не строчат,</a:t>
                      </a:r>
                      <a:endParaRPr lang="ru-RU" sz="24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Чтоб жили люди, города. Мир нужен на земле всегда.</a:t>
                      </a:r>
                      <a:endParaRPr lang="ru-RU" sz="24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492896"/>
            <a:ext cx="639740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31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87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472"/>
            <a:ext cx="7972099" cy="661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93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https://cache3.youla.io/files/images/720_720_out/5c/99/5c9958b1dbdf0fc00c3cdc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92378"/>
            <a:ext cx="877736" cy="77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2.mes-coloriages-preferes.biz/colorino/Images/Large/Nature-Etoile-68990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71" y="5967892"/>
            <a:ext cx="736570" cy="75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img2.freepng.ru/20180424/ajw/kisspng-star-clip-art-green-starlight-5aded9478d0ef6.45653273152455405557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967892"/>
            <a:ext cx="741332" cy="74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3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93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779229"/>
              </p:ext>
            </p:extLst>
          </p:nvPr>
        </p:nvGraphicFramePr>
        <p:xfrm>
          <a:off x="1979712" y="1844824"/>
          <a:ext cx="8301608" cy="2740422"/>
        </p:xfrm>
        <a:graphic>
          <a:graphicData uri="http://schemas.openxmlformats.org/drawingml/2006/table">
            <a:tbl>
              <a:tblPr/>
              <a:tblGrid>
                <a:gridCol w="8301608"/>
              </a:tblGrid>
              <a:tr h="2740422">
                <a:tc>
                  <a:txBody>
                    <a:bodyPr/>
                    <a:lstStyle/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Домашнее задание 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П.34, №481, №</a:t>
                      </a:r>
                      <a:r>
                        <a:rPr lang="ru-RU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482</a:t>
                      </a:r>
                      <a:r>
                        <a:rPr lang="ru-RU" sz="360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№</a:t>
                      </a: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483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84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34507"/>
            <a:ext cx="4644008" cy="329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1" y="3203773"/>
            <a:ext cx="4796318" cy="3628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1646" y="3501008"/>
            <a:ext cx="8643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урок – это путешествие во времени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870179" cy="320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179" y="0"/>
            <a:ext cx="5273821" cy="369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50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8550" y="0"/>
            <a:ext cx="7488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/>
                <a:ea typeface="Calibri"/>
              </a:rPr>
              <a:t>Задача.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Боевые </a:t>
            </a:r>
            <a:r>
              <a:rPr lang="ru-RU" sz="2400" dirty="0">
                <a:latin typeface="Times New Roman"/>
                <a:ea typeface="Calibri"/>
              </a:rPr>
              <a:t>действия в тылу врага развернулись на местности протяженностью около 8 км по фронту и 8 км в глубину. Каков периметр  военных </a:t>
            </a:r>
            <a:r>
              <a:rPr lang="ru-RU" sz="2400" dirty="0" smtClean="0">
                <a:latin typeface="Times New Roman"/>
                <a:ea typeface="Calibri"/>
              </a:rPr>
              <a:t>действий?</a:t>
            </a:r>
            <a:r>
              <a:rPr lang="ru-RU" sz="2400" dirty="0" smtClean="0">
                <a:ea typeface="Calibri"/>
                <a:cs typeface="Times New Roman"/>
              </a:rPr>
              <a:t>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81020" y="1569660"/>
            <a:ext cx="7263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1 способ .Решение </a:t>
            </a:r>
          </a:p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1)8+8+8+8=32 (км)-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</a:rPr>
              <a:t>периметр  военных действий</a:t>
            </a:r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 </a:t>
            </a:r>
          </a:p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</a:rPr>
              <a:t>Ответ :32 км</a:t>
            </a:r>
          </a:p>
          <a:p>
            <a:pPr lvl="0"/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 2 способ .Решение </a:t>
            </a:r>
          </a:p>
          <a:p>
            <a:pPr lvl="0"/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1) 8·4=32( км)-периметр 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</a:rPr>
              <a:t>военных действий </a:t>
            </a:r>
          </a:p>
          <a:p>
            <a:pPr lvl="0"/>
            <a:r>
              <a:rPr lang="ru-RU" sz="2400" b="1" dirty="0">
                <a:solidFill>
                  <a:srgbClr val="0033CC"/>
                </a:solidFill>
                <a:latin typeface="Times New Roman"/>
              </a:rPr>
              <a:t>Ответ :32 км</a:t>
            </a:r>
          </a:p>
          <a:p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944379"/>
            <a:ext cx="4032448" cy="282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69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95767"/>
              </p:ext>
            </p:extLst>
          </p:nvPr>
        </p:nvGraphicFramePr>
        <p:xfrm>
          <a:off x="1115616" y="29700"/>
          <a:ext cx="8028384" cy="2664296"/>
        </p:xfrm>
        <a:graphic>
          <a:graphicData uri="http://schemas.openxmlformats.org/drawingml/2006/table">
            <a:tbl>
              <a:tblPr/>
              <a:tblGrid>
                <a:gridCol w="8028384"/>
              </a:tblGrid>
              <a:tr h="26642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Сапёрам нужно разминировать поле в форме квадрата со стороной  1,23 км. Найдите периметр этого поля, применив действие сложения.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42406" y="1844824"/>
            <a:ext cx="67374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Решение </a:t>
            </a:r>
          </a:p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</a:rPr>
              <a:t>1.23+1,23+1,23+1,23 =</a:t>
            </a:r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4,92 (км) - периметр поля</a:t>
            </a:r>
          </a:p>
          <a:p>
            <a:r>
              <a:rPr lang="ru-RU" sz="2400" b="1" dirty="0" smtClean="0">
                <a:solidFill>
                  <a:srgbClr val="0033CC"/>
                </a:solidFill>
                <a:latin typeface="Times New Roman"/>
              </a:rPr>
              <a:t>Ответ: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</a:rPr>
              <a:t> 4,92 </a:t>
            </a:r>
            <a:r>
              <a:rPr lang="ru-RU" sz="2400" b="1" dirty="0" smtClean="0">
                <a:solidFill>
                  <a:srgbClr val="0033CC"/>
                </a:solidFill>
                <a:latin typeface="Times New Roman"/>
                <a:ea typeface="Calibri"/>
              </a:rPr>
              <a:t>км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242" y="3196583"/>
            <a:ext cx="5131201" cy="333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05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27784" y="1146810"/>
            <a:ext cx="34836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/>
                <a:ea typeface="Calibri"/>
              </a:rPr>
              <a:t>1,23·4=</a:t>
            </a:r>
            <a:r>
              <a:rPr lang="ru-RU" sz="6600" b="1" dirty="0" smtClean="0">
                <a:solidFill>
                  <a:srgbClr val="C00000"/>
                </a:solidFill>
                <a:latin typeface="Times New Roman"/>
                <a:ea typeface="Calibri"/>
              </a:rPr>
              <a:t>?</a:t>
            </a:r>
            <a:r>
              <a:rPr lang="ru-RU" sz="6600" dirty="0" smtClean="0">
                <a:latin typeface="Times New Roman"/>
                <a:ea typeface="Calibri"/>
              </a:rPr>
              <a:t> 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1011916" y="3212976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sz="4000" b="1" i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4000" b="1" i="1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 </a:t>
            </a:r>
            <a:r>
              <a:rPr lang="ru-RU" sz="4000" b="1" i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умножить десятичную дробь на натуральное число</a:t>
            </a:r>
            <a:r>
              <a:rPr lang="ru-RU" sz="4000" i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4000" b="1" i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52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1600" y="2060848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CC"/>
                </a:solidFill>
                <a:latin typeface="Times New Roman"/>
                <a:ea typeface="Calibri"/>
              </a:rPr>
              <a:t>Тему урока: </a:t>
            </a:r>
          </a:p>
          <a:p>
            <a:pPr algn="ctr"/>
            <a:r>
              <a:rPr lang="ru-RU" sz="4000" b="1" dirty="0" smtClean="0">
                <a:solidFill>
                  <a:srgbClr val="0033CC"/>
                </a:solidFill>
                <a:latin typeface="Times New Roman"/>
                <a:ea typeface="Calibri"/>
              </a:rPr>
              <a:t>«</a:t>
            </a:r>
            <a:r>
              <a:rPr lang="ru-RU" sz="40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У</a:t>
            </a:r>
            <a:r>
              <a:rPr lang="ru-RU" sz="4000" b="1" dirty="0" smtClean="0">
                <a:solidFill>
                  <a:srgbClr val="0033CC"/>
                </a:solidFill>
                <a:latin typeface="Times New Roman"/>
                <a:ea typeface="Calibri"/>
              </a:rPr>
              <a:t>множение </a:t>
            </a:r>
            <a:r>
              <a:rPr lang="ru-RU" sz="4000" b="1" dirty="0">
                <a:solidFill>
                  <a:srgbClr val="0033CC"/>
                </a:solidFill>
                <a:latin typeface="Times New Roman"/>
                <a:ea typeface="Calibri"/>
              </a:rPr>
              <a:t>десятичных дробей на натуральное число»</a:t>
            </a:r>
            <a:endParaRPr lang="ru-RU" sz="40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29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557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3648" y="1996480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latin typeface="Times New Roman"/>
                <a:ea typeface="Times New Roman"/>
              </a:rPr>
              <a:t>Цель урока: </a:t>
            </a:r>
          </a:p>
          <a:p>
            <a:r>
              <a:rPr lang="ru-RU" sz="4000" b="1" i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научиться </a:t>
            </a:r>
            <a:r>
              <a:rPr lang="ru-RU" sz="4000" b="1" i="1" dirty="0">
                <a:solidFill>
                  <a:srgbClr val="0033CC"/>
                </a:solidFill>
                <a:latin typeface="Times New Roman"/>
                <a:ea typeface="Times New Roman"/>
              </a:rPr>
              <a:t>умножать десятичную дробь на натуральное число</a:t>
            </a:r>
            <a:endParaRPr lang="ru-RU" sz="40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17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904</Words>
  <Application>Microsoft Office PowerPoint</Application>
  <PresentationFormat>Экран (4:3)</PresentationFormat>
  <Paragraphs>208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Лазутина Светлана</cp:lastModifiedBy>
  <cp:revision>45</cp:revision>
  <dcterms:created xsi:type="dcterms:W3CDTF">2015-08-02T12:22:24Z</dcterms:created>
  <dcterms:modified xsi:type="dcterms:W3CDTF">2020-06-28T08:01:20Z</dcterms:modified>
</cp:coreProperties>
</file>