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2"/>
  </p:notesMasterIdLst>
  <p:sldIdLst>
    <p:sldId id="256" r:id="rId2"/>
    <p:sldId id="257" r:id="rId3"/>
    <p:sldId id="304" r:id="rId4"/>
    <p:sldId id="302" r:id="rId5"/>
    <p:sldId id="309" r:id="rId6"/>
    <p:sldId id="286" r:id="rId7"/>
    <p:sldId id="283" r:id="rId8"/>
    <p:sldId id="310" r:id="rId9"/>
    <p:sldId id="285" r:id="rId10"/>
    <p:sldId id="292" r:id="rId11"/>
    <p:sldId id="293" r:id="rId12"/>
    <p:sldId id="294" r:id="rId13"/>
    <p:sldId id="295" r:id="rId14"/>
    <p:sldId id="296" r:id="rId15"/>
    <p:sldId id="271" r:id="rId16"/>
    <p:sldId id="297" r:id="rId17"/>
    <p:sldId id="298" r:id="rId18"/>
    <p:sldId id="265" r:id="rId19"/>
    <p:sldId id="268" r:id="rId20"/>
    <p:sldId id="303" r:id="rId21"/>
    <p:sldId id="287" r:id="rId22"/>
    <p:sldId id="307" r:id="rId23"/>
    <p:sldId id="289" r:id="rId24"/>
    <p:sldId id="279" r:id="rId25"/>
    <p:sldId id="275" r:id="rId26"/>
    <p:sldId id="276" r:id="rId27"/>
    <p:sldId id="280" r:id="rId28"/>
    <p:sldId id="306" r:id="rId29"/>
    <p:sldId id="311" r:id="rId30"/>
    <p:sldId id="277" r:id="rId3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Rg st="1" end="31"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5EFF8"/>
    <a:srgbClr val="F7FAF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1757" autoAdjust="0"/>
    <p:restoredTop sz="94485" autoAdjust="0"/>
  </p:normalViewPr>
  <p:slideViewPr>
    <p:cSldViewPr snapToGrid="0">
      <p:cViewPr varScale="1">
        <p:scale>
          <a:sx n="75" d="100"/>
          <a:sy n="75" d="100"/>
        </p:scale>
        <p:origin x="60" y="6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-2454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&#1050;&#1085;&#1080;&#1075;&#1072;1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&#1050;&#1085;&#1080;&#1075;&#1072;1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средний балл по школе</c:v>
                </c:pt>
              </c:strCache>
            </c:strRef>
          </c:tx>
          <c:invertIfNegative val="0"/>
          <c:dPt>
            <c:idx val="0"/>
            <c:invertIfNegative val="0"/>
            <c:bubble3D val="0"/>
            <c:spPr>
              <a:solidFill>
                <a:srgbClr val="FF0000"/>
              </a:solidFill>
            </c:spPr>
          </c:dPt>
          <c:dPt>
            <c:idx val="1"/>
            <c:invertIfNegative val="0"/>
            <c:bubble3D val="0"/>
            <c:spPr>
              <a:solidFill>
                <a:srgbClr val="FF0000"/>
              </a:solidFill>
            </c:spPr>
          </c:dPt>
          <c:dPt>
            <c:idx val="2"/>
            <c:invertIfNegative val="0"/>
            <c:bubble3D val="0"/>
            <c:spPr>
              <a:solidFill>
                <a:srgbClr val="FF0000"/>
              </a:solidFill>
            </c:spPr>
          </c:dPt>
          <c:dPt>
            <c:idx val="3"/>
            <c:invertIfNegative val="0"/>
            <c:bubble3D val="0"/>
            <c:spPr>
              <a:solidFill>
                <a:srgbClr val="FF0000"/>
              </a:solidFill>
            </c:spPr>
          </c:dPt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6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Лист1!$A$2:$A$5</c:f>
              <c:strCache>
                <c:ptCount val="4"/>
                <c:pt idx="0">
                  <c:v>2015-2016</c:v>
                </c:pt>
                <c:pt idx="1">
                  <c:v>2016-2017</c:v>
                </c:pt>
                <c:pt idx="2">
                  <c:v>2017-2018</c:v>
                </c:pt>
                <c:pt idx="3">
                  <c:v>2018-2019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65.2</c:v>
                </c:pt>
                <c:pt idx="1">
                  <c:v>51</c:v>
                </c:pt>
                <c:pt idx="2">
                  <c:v>65</c:v>
                </c:pt>
                <c:pt idx="3">
                  <c:v>76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средний балл по НСО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6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Лист1!$A$2:$A$5</c:f>
              <c:strCache>
                <c:ptCount val="4"/>
                <c:pt idx="0">
                  <c:v>2015-2016</c:v>
                </c:pt>
                <c:pt idx="1">
                  <c:v>2016-2017</c:v>
                </c:pt>
                <c:pt idx="2">
                  <c:v>2017-2018</c:v>
                </c:pt>
                <c:pt idx="3">
                  <c:v>2018-2019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  <c:pt idx="0">
                  <c:v>55.6</c:v>
                </c:pt>
                <c:pt idx="1">
                  <c:v>57.5</c:v>
                </c:pt>
                <c:pt idx="2">
                  <c:v>59.6</c:v>
                </c:pt>
                <c:pt idx="3">
                  <c:v>61.6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средний балл по РФ</c:v>
                </c:pt>
              </c:strCache>
            </c:strRef>
          </c:tx>
          <c:spPr>
            <a:solidFill>
              <a:srgbClr val="00B0F0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6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Лист1!$A$2:$A$5</c:f>
              <c:strCache>
                <c:ptCount val="4"/>
                <c:pt idx="0">
                  <c:v>2015-2016</c:v>
                </c:pt>
                <c:pt idx="1">
                  <c:v>2016-2017</c:v>
                </c:pt>
                <c:pt idx="2">
                  <c:v>2017-2018</c:v>
                </c:pt>
                <c:pt idx="3">
                  <c:v>2018-2019</c:v>
                </c:pt>
              </c:strCache>
            </c:strRef>
          </c:cat>
          <c:val>
            <c:numRef>
              <c:f>Лист1!$D$2:$D$5</c:f>
              <c:numCache>
                <c:formatCode>General</c:formatCode>
                <c:ptCount val="4"/>
                <c:pt idx="0">
                  <c:v>53.6</c:v>
                </c:pt>
                <c:pt idx="1">
                  <c:v>59.2</c:v>
                </c:pt>
                <c:pt idx="2">
                  <c:v>58.4</c:v>
                </c:pt>
                <c:pt idx="3">
                  <c:v>62.4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53576552"/>
        <c:axId val="300968528"/>
      </c:barChart>
      <c:catAx>
        <c:axId val="253576552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txPr>
          <a:bodyPr/>
          <a:lstStyle/>
          <a:p>
            <a:pPr>
              <a:defRPr sz="1800"/>
            </a:pPr>
            <a:endParaRPr lang="ru-RU"/>
          </a:p>
        </c:txPr>
        <c:crossAx val="300968528"/>
        <c:crosses val="autoZero"/>
        <c:auto val="1"/>
        <c:lblAlgn val="ctr"/>
        <c:lblOffset val="100"/>
        <c:noMultiLvlLbl val="0"/>
      </c:catAx>
      <c:valAx>
        <c:axId val="300968528"/>
        <c:scaling>
          <c:orientation val="minMax"/>
        </c:scaling>
        <c:delete val="0"/>
        <c:axPos val="l"/>
        <c:majorGridlines/>
        <c:numFmt formatCode="General" sourceLinked="1"/>
        <c:majorTickMark val="none"/>
        <c:minorTickMark val="none"/>
        <c:tickLblPos val="nextTo"/>
        <c:crossAx val="253576552"/>
        <c:crosses val="autoZero"/>
        <c:crossBetween val="between"/>
      </c:valAx>
    </c:plotArea>
    <c:legend>
      <c:legendPos val="r"/>
      <c:overlay val="0"/>
    </c:legend>
    <c:plotVisOnly val="1"/>
    <c:dispBlanksAs val="gap"/>
    <c:showDLblsOverMax val="0"/>
  </c:chart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Лист1!$B$8</c:f>
              <c:strCache>
                <c:ptCount val="1"/>
                <c:pt idx="0">
                  <c:v>средний балл по школе</c:v>
                </c:pt>
              </c:strCache>
            </c:strRef>
          </c:tx>
          <c:spPr>
            <a:solidFill>
              <a:srgbClr val="FF0000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6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Лист1!$A$9:$A$12</c:f>
              <c:strCache>
                <c:ptCount val="4"/>
                <c:pt idx="0">
                  <c:v>2015-2016</c:v>
                </c:pt>
                <c:pt idx="1">
                  <c:v>2016-2017</c:v>
                </c:pt>
                <c:pt idx="2">
                  <c:v>2017-2018</c:v>
                </c:pt>
                <c:pt idx="3">
                  <c:v>2018-2019</c:v>
                </c:pt>
              </c:strCache>
            </c:strRef>
          </c:cat>
          <c:val>
            <c:numRef>
              <c:f>Лист1!$B$9:$B$12</c:f>
              <c:numCache>
                <c:formatCode>General</c:formatCode>
                <c:ptCount val="4"/>
                <c:pt idx="0">
                  <c:v>4.3</c:v>
                </c:pt>
                <c:pt idx="1">
                  <c:v>5</c:v>
                </c:pt>
                <c:pt idx="2">
                  <c:v>4.8</c:v>
                </c:pt>
                <c:pt idx="3">
                  <c:v>4.7</c:v>
                </c:pt>
              </c:numCache>
            </c:numRef>
          </c:val>
        </c:ser>
        <c:ser>
          <c:idx val="1"/>
          <c:order val="1"/>
          <c:tx>
            <c:strRef>
              <c:f>Лист1!$C$8</c:f>
              <c:strCache>
                <c:ptCount val="1"/>
                <c:pt idx="0">
                  <c:v>средний балл по НСО</c:v>
                </c:pt>
              </c:strCache>
            </c:strRef>
          </c:tx>
          <c:spPr>
            <a:solidFill>
              <a:srgbClr val="0070C0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6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Лист1!$A$9:$A$12</c:f>
              <c:strCache>
                <c:ptCount val="4"/>
                <c:pt idx="0">
                  <c:v>2015-2016</c:v>
                </c:pt>
                <c:pt idx="1">
                  <c:v>2016-2017</c:v>
                </c:pt>
                <c:pt idx="2">
                  <c:v>2017-2018</c:v>
                </c:pt>
                <c:pt idx="3">
                  <c:v>2018-2019</c:v>
                </c:pt>
              </c:strCache>
            </c:strRef>
          </c:cat>
          <c:val>
            <c:numRef>
              <c:f>Лист1!$C$9:$C$12</c:f>
              <c:numCache>
                <c:formatCode>General</c:formatCode>
                <c:ptCount val="4"/>
                <c:pt idx="0">
                  <c:v>3.8</c:v>
                </c:pt>
                <c:pt idx="1">
                  <c:v>4</c:v>
                </c:pt>
                <c:pt idx="2">
                  <c:v>4.5999999999999996</c:v>
                </c:pt>
                <c:pt idx="3">
                  <c:v>4.5999999999999996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302326512"/>
        <c:axId val="302330992"/>
      </c:barChart>
      <c:catAx>
        <c:axId val="302326512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600"/>
            </a:pPr>
            <a:endParaRPr lang="ru-RU"/>
          </a:p>
        </c:txPr>
        <c:crossAx val="302330992"/>
        <c:crosses val="autoZero"/>
        <c:auto val="1"/>
        <c:lblAlgn val="ctr"/>
        <c:lblOffset val="100"/>
        <c:noMultiLvlLbl val="0"/>
      </c:catAx>
      <c:valAx>
        <c:axId val="30233099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302326512"/>
        <c:crosses val="autoZero"/>
        <c:crossBetween val="between"/>
      </c:valAx>
    </c:plotArea>
    <c:legend>
      <c:legendPos val="r"/>
      <c:overlay val="0"/>
      <c:txPr>
        <a:bodyPr/>
        <a:lstStyle/>
        <a:p>
          <a:pPr>
            <a:defRPr sz="1600"/>
          </a:pPr>
          <a:endParaRPr lang="ru-RU"/>
        </a:p>
      </c:txPr>
    </c:legend>
    <c:plotVisOnly val="1"/>
    <c:dispBlanksAs val="gap"/>
    <c:showDLblsOverMax val="0"/>
  </c:chart>
  <c:externalData r:id="rId1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B91C226-C6F7-4A56-9175-A115747FBF05}" type="doc">
      <dgm:prSet loTypeId="urn:microsoft.com/office/officeart/2005/8/layout/radial1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C2D929E3-A681-420A-9A45-8416F6EFF9E6}">
      <dgm:prSet phldrT="[Текст]"/>
      <dgm:spPr>
        <a:solidFill>
          <a:schemeClr val="bg1"/>
        </a:solidFill>
        <a:ln>
          <a:solidFill>
            <a:schemeClr val="tx1"/>
          </a:solidFill>
        </a:ln>
      </dgm:spPr>
      <dgm:t>
        <a:bodyPr/>
        <a:lstStyle/>
        <a:p>
          <a:r>
            <a:rPr lang="ru-RU" dirty="0" smtClean="0">
              <a:solidFill>
                <a:srgbClr val="00206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rPr>
            <a:t>Преимущества интерактивных методов обучения </a:t>
          </a:r>
          <a:endParaRPr lang="ru-RU" dirty="0"/>
        </a:p>
      </dgm:t>
    </dgm:pt>
    <dgm:pt modelId="{46A9B066-7813-4758-820E-F6348FD5D7AE}" type="parTrans" cxnId="{12205856-A41C-4F0B-8B14-8376EF314EE3}">
      <dgm:prSet/>
      <dgm:spPr/>
      <dgm:t>
        <a:bodyPr/>
        <a:lstStyle/>
        <a:p>
          <a:endParaRPr lang="ru-RU"/>
        </a:p>
      </dgm:t>
    </dgm:pt>
    <dgm:pt modelId="{425B330E-2DC1-4638-9AE4-C6E54AC56F10}" type="sibTrans" cxnId="{12205856-A41C-4F0B-8B14-8376EF314EE3}">
      <dgm:prSet/>
      <dgm:spPr/>
      <dgm:t>
        <a:bodyPr/>
        <a:lstStyle/>
        <a:p>
          <a:endParaRPr lang="ru-RU"/>
        </a:p>
      </dgm:t>
    </dgm:pt>
    <dgm:pt modelId="{3A7A59CD-6868-4F31-A817-7F9565A92986}">
      <dgm:prSet phldrT="[Текст]" custT="1"/>
      <dgm:spPr>
        <a:solidFill>
          <a:srgbClr val="FFFF00"/>
        </a:solidFill>
      </dgm:spPr>
      <dgm:t>
        <a:bodyPr/>
        <a:lstStyle/>
        <a:p>
          <a:r>
            <a:rPr lang="ru-RU" sz="1600" dirty="0" smtClean="0">
              <a:solidFill>
                <a:srgbClr val="00206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rPr>
            <a:t>Формирование и развитие у школьников способностей и умений</a:t>
          </a:r>
          <a:endParaRPr lang="ru-RU" sz="1600" dirty="0"/>
        </a:p>
      </dgm:t>
    </dgm:pt>
    <dgm:pt modelId="{48707D45-94CD-41BB-A0A2-DD9B68BEA436}" type="parTrans" cxnId="{163BADA7-CC32-4173-AF96-9B6E49B05273}">
      <dgm:prSet/>
      <dgm:spPr/>
      <dgm:t>
        <a:bodyPr/>
        <a:lstStyle/>
        <a:p>
          <a:endParaRPr lang="ru-RU"/>
        </a:p>
      </dgm:t>
    </dgm:pt>
    <dgm:pt modelId="{E01350CE-B024-4B41-BC74-825BCFA0B794}" type="sibTrans" cxnId="{163BADA7-CC32-4173-AF96-9B6E49B05273}">
      <dgm:prSet/>
      <dgm:spPr/>
      <dgm:t>
        <a:bodyPr/>
        <a:lstStyle/>
        <a:p>
          <a:endParaRPr lang="ru-RU"/>
        </a:p>
      </dgm:t>
    </dgm:pt>
    <dgm:pt modelId="{D881CD13-CB04-4B0E-B11C-E495BEE5FA91}">
      <dgm:prSet phldrT="[Текст]" custT="1"/>
      <dgm:spPr>
        <a:solidFill>
          <a:srgbClr val="FFFF00"/>
        </a:solidFill>
      </dgm:spPr>
      <dgm:t>
        <a:bodyPr/>
        <a:lstStyle/>
        <a:p>
          <a:r>
            <a:rPr lang="ru-RU" sz="1600" dirty="0" smtClean="0">
              <a:solidFill>
                <a:srgbClr val="00206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rPr>
            <a:t>Межличностное познавательное общение</a:t>
          </a:r>
          <a:endParaRPr lang="ru-RU" sz="1600" dirty="0"/>
        </a:p>
      </dgm:t>
    </dgm:pt>
    <dgm:pt modelId="{730A1670-72AB-4557-903D-AF9EB1F176DA}" type="parTrans" cxnId="{9FFB01A6-4F4F-4702-858E-A14FDB720853}">
      <dgm:prSet/>
      <dgm:spPr/>
      <dgm:t>
        <a:bodyPr/>
        <a:lstStyle/>
        <a:p>
          <a:endParaRPr lang="ru-RU"/>
        </a:p>
      </dgm:t>
    </dgm:pt>
    <dgm:pt modelId="{B1219C3F-6184-4C77-9026-3B9973E4FE0D}" type="sibTrans" cxnId="{9FFB01A6-4F4F-4702-858E-A14FDB720853}">
      <dgm:prSet/>
      <dgm:spPr/>
      <dgm:t>
        <a:bodyPr/>
        <a:lstStyle/>
        <a:p>
          <a:endParaRPr lang="ru-RU"/>
        </a:p>
      </dgm:t>
    </dgm:pt>
    <dgm:pt modelId="{8543E06F-73A8-4890-87EE-770C494FC79B}">
      <dgm:prSet phldrT="[Текст]" custT="1"/>
      <dgm:spPr>
        <a:solidFill>
          <a:srgbClr val="FFFF00"/>
        </a:solidFill>
      </dgm:spPr>
      <dgm:t>
        <a:bodyPr/>
        <a:lstStyle/>
        <a:p>
          <a:r>
            <a:rPr lang="ru-RU" sz="1600" dirty="0" smtClean="0">
              <a:solidFill>
                <a:srgbClr val="00206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rPr>
            <a:t>Качественное восприятие и усвоение учебного материала</a:t>
          </a:r>
          <a:endParaRPr lang="ru-RU" sz="1600" dirty="0">
            <a:solidFill>
              <a:sysClr val="windowText" lastClr="000000"/>
            </a:solidFill>
          </a:endParaRPr>
        </a:p>
      </dgm:t>
    </dgm:pt>
    <dgm:pt modelId="{5805C9CA-CFD7-4F08-A6B7-9403C99263AE}" type="parTrans" cxnId="{8F998E1F-2020-4150-BA10-B2A21F0F9DD1}">
      <dgm:prSet/>
      <dgm:spPr/>
      <dgm:t>
        <a:bodyPr/>
        <a:lstStyle/>
        <a:p>
          <a:endParaRPr lang="ru-RU"/>
        </a:p>
      </dgm:t>
    </dgm:pt>
    <dgm:pt modelId="{56E1B031-9677-46D5-A196-526EE0BEAB1B}" type="sibTrans" cxnId="{8F998E1F-2020-4150-BA10-B2A21F0F9DD1}">
      <dgm:prSet/>
      <dgm:spPr/>
      <dgm:t>
        <a:bodyPr/>
        <a:lstStyle/>
        <a:p>
          <a:endParaRPr lang="ru-RU"/>
        </a:p>
      </dgm:t>
    </dgm:pt>
    <dgm:pt modelId="{6F7CA422-35C6-459D-A0D1-138AE77FE092}">
      <dgm:prSet phldrT="[Текст]" custT="1"/>
      <dgm:spPr>
        <a:solidFill>
          <a:srgbClr val="FFFF00"/>
        </a:solidFill>
      </dgm:spPr>
      <dgm:t>
        <a:bodyPr/>
        <a:lstStyle/>
        <a:p>
          <a:r>
            <a:rPr lang="ru-RU" sz="1600" dirty="0" smtClean="0">
              <a:solidFill>
                <a:srgbClr val="00206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rPr>
            <a:t>Главная действующая фигура на уроке – учащийся</a:t>
          </a:r>
          <a:endParaRPr lang="ru-RU" sz="1600" dirty="0"/>
        </a:p>
      </dgm:t>
    </dgm:pt>
    <dgm:pt modelId="{2B337916-E97F-4596-8FEB-75E7FB503627}" type="parTrans" cxnId="{0358DD19-A57D-4AC9-B2B1-184065655F30}">
      <dgm:prSet/>
      <dgm:spPr/>
      <dgm:t>
        <a:bodyPr/>
        <a:lstStyle/>
        <a:p>
          <a:endParaRPr lang="ru-RU"/>
        </a:p>
      </dgm:t>
    </dgm:pt>
    <dgm:pt modelId="{99A81D90-1C54-487C-8B58-6A2E65533259}" type="sibTrans" cxnId="{0358DD19-A57D-4AC9-B2B1-184065655F30}">
      <dgm:prSet/>
      <dgm:spPr/>
      <dgm:t>
        <a:bodyPr/>
        <a:lstStyle/>
        <a:p>
          <a:endParaRPr lang="ru-RU"/>
        </a:p>
      </dgm:t>
    </dgm:pt>
    <dgm:pt modelId="{6FED30E6-8B5D-477E-B824-BC4A9BD26219}" type="pres">
      <dgm:prSet presAssocID="{AB91C226-C6F7-4A56-9175-A115747FBF05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609A2B84-397E-4020-B809-2D9617C8F7B7}" type="pres">
      <dgm:prSet presAssocID="{C2D929E3-A681-420A-9A45-8416F6EFF9E6}" presName="centerShape" presStyleLbl="node0" presStyleIdx="0" presStyleCnt="1" custScaleX="142340" custScaleY="121373"/>
      <dgm:spPr/>
      <dgm:t>
        <a:bodyPr/>
        <a:lstStyle/>
        <a:p>
          <a:endParaRPr lang="ru-RU"/>
        </a:p>
      </dgm:t>
    </dgm:pt>
    <dgm:pt modelId="{3B0A93AD-70A3-40EB-A9B6-6DAFC6E65C2B}" type="pres">
      <dgm:prSet presAssocID="{5805C9CA-CFD7-4F08-A6B7-9403C99263AE}" presName="Name9" presStyleLbl="parChTrans1D2" presStyleIdx="0" presStyleCnt="4"/>
      <dgm:spPr/>
      <dgm:t>
        <a:bodyPr/>
        <a:lstStyle/>
        <a:p>
          <a:endParaRPr lang="ru-RU"/>
        </a:p>
      </dgm:t>
    </dgm:pt>
    <dgm:pt modelId="{0948DA58-C951-47F4-B2C5-501E7AD95EE3}" type="pres">
      <dgm:prSet presAssocID="{5805C9CA-CFD7-4F08-A6B7-9403C99263AE}" presName="connTx" presStyleLbl="parChTrans1D2" presStyleIdx="0" presStyleCnt="4"/>
      <dgm:spPr/>
      <dgm:t>
        <a:bodyPr/>
        <a:lstStyle/>
        <a:p>
          <a:endParaRPr lang="ru-RU"/>
        </a:p>
      </dgm:t>
    </dgm:pt>
    <dgm:pt modelId="{376381E7-6F6B-4E26-B729-FB4E80A63445}" type="pres">
      <dgm:prSet presAssocID="{8543E06F-73A8-4890-87EE-770C494FC79B}" presName="node" presStyleLbl="node1" presStyleIdx="0" presStyleCnt="4" custScaleX="16504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AF2CE55-9598-4773-84D5-9BA6FF52A145}" type="pres">
      <dgm:prSet presAssocID="{48707D45-94CD-41BB-A0A2-DD9B68BEA436}" presName="Name9" presStyleLbl="parChTrans1D2" presStyleIdx="1" presStyleCnt="4"/>
      <dgm:spPr/>
      <dgm:t>
        <a:bodyPr/>
        <a:lstStyle/>
        <a:p>
          <a:endParaRPr lang="ru-RU"/>
        </a:p>
      </dgm:t>
    </dgm:pt>
    <dgm:pt modelId="{475A01A2-BEFC-4B03-8AC5-633C2A5BAB71}" type="pres">
      <dgm:prSet presAssocID="{48707D45-94CD-41BB-A0A2-DD9B68BEA436}" presName="connTx" presStyleLbl="parChTrans1D2" presStyleIdx="1" presStyleCnt="4"/>
      <dgm:spPr/>
      <dgm:t>
        <a:bodyPr/>
        <a:lstStyle/>
        <a:p>
          <a:endParaRPr lang="ru-RU"/>
        </a:p>
      </dgm:t>
    </dgm:pt>
    <dgm:pt modelId="{D4D5DEC7-E71F-47EC-8F80-7C52F1E5DC97}" type="pres">
      <dgm:prSet presAssocID="{3A7A59CD-6868-4F31-A817-7F9565A92986}" presName="node" presStyleLbl="node1" presStyleIdx="1" presStyleCnt="4" custScaleX="165046" custRadScaleRad="141412" custRadScaleInc="123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0181B28-FCAC-49B2-9DD3-E2A52C1C2E0F}" type="pres">
      <dgm:prSet presAssocID="{2B337916-E97F-4596-8FEB-75E7FB503627}" presName="Name9" presStyleLbl="parChTrans1D2" presStyleIdx="2" presStyleCnt="4"/>
      <dgm:spPr/>
      <dgm:t>
        <a:bodyPr/>
        <a:lstStyle/>
        <a:p>
          <a:endParaRPr lang="ru-RU"/>
        </a:p>
      </dgm:t>
    </dgm:pt>
    <dgm:pt modelId="{AF6B64C6-65DF-4408-9CB3-F4FDACB8886A}" type="pres">
      <dgm:prSet presAssocID="{2B337916-E97F-4596-8FEB-75E7FB503627}" presName="connTx" presStyleLbl="parChTrans1D2" presStyleIdx="2" presStyleCnt="4"/>
      <dgm:spPr/>
      <dgm:t>
        <a:bodyPr/>
        <a:lstStyle/>
        <a:p>
          <a:endParaRPr lang="ru-RU"/>
        </a:p>
      </dgm:t>
    </dgm:pt>
    <dgm:pt modelId="{27931899-0FDD-4B1A-BEEE-C17249A6F876}" type="pres">
      <dgm:prSet presAssocID="{6F7CA422-35C6-459D-A0D1-138AE77FE092}" presName="node" presStyleLbl="node1" presStyleIdx="2" presStyleCnt="4" custScaleX="16504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CABF4AA-1068-4C76-9B56-576AC6AE326F}" type="pres">
      <dgm:prSet presAssocID="{730A1670-72AB-4557-903D-AF9EB1F176DA}" presName="Name9" presStyleLbl="parChTrans1D2" presStyleIdx="3" presStyleCnt="4"/>
      <dgm:spPr/>
      <dgm:t>
        <a:bodyPr/>
        <a:lstStyle/>
        <a:p>
          <a:endParaRPr lang="ru-RU"/>
        </a:p>
      </dgm:t>
    </dgm:pt>
    <dgm:pt modelId="{744C21C3-CBFE-4C1B-B926-CFA1114510D3}" type="pres">
      <dgm:prSet presAssocID="{730A1670-72AB-4557-903D-AF9EB1F176DA}" presName="connTx" presStyleLbl="parChTrans1D2" presStyleIdx="3" presStyleCnt="4"/>
      <dgm:spPr/>
      <dgm:t>
        <a:bodyPr/>
        <a:lstStyle/>
        <a:p>
          <a:endParaRPr lang="ru-RU"/>
        </a:p>
      </dgm:t>
    </dgm:pt>
    <dgm:pt modelId="{BB426645-EBD4-4151-BE2B-9D46AFFE26DB}" type="pres">
      <dgm:prSet presAssocID="{D881CD13-CB04-4B0E-B11C-E495BEE5FA91}" presName="node" presStyleLbl="node1" presStyleIdx="3" presStyleCnt="4" custScaleX="165046" custRadScaleRad="143342" custRadScaleInc="-444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53C8D017-790C-4C8C-81FA-9EAC8B6DEBE8}" type="presOf" srcId="{5805C9CA-CFD7-4F08-A6B7-9403C99263AE}" destId="{3B0A93AD-70A3-40EB-A9B6-6DAFC6E65C2B}" srcOrd="0" destOrd="0" presId="urn:microsoft.com/office/officeart/2005/8/layout/radial1"/>
    <dgm:cxn modelId="{57E83965-B283-44F2-A1B0-28C283A2FFE9}" type="presOf" srcId="{D881CD13-CB04-4B0E-B11C-E495BEE5FA91}" destId="{BB426645-EBD4-4151-BE2B-9D46AFFE26DB}" srcOrd="0" destOrd="0" presId="urn:microsoft.com/office/officeart/2005/8/layout/radial1"/>
    <dgm:cxn modelId="{15C343AB-4C4F-4FE0-8EED-6D91B759219E}" type="presOf" srcId="{48707D45-94CD-41BB-A0A2-DD9B68BEA436}" destId="{475A01A2-BEFC-4B03-8AC5-633C2A5BAB71}" srcOrd="1" destOrd="0" presId="urn:microsoft.com/office/officeart/2005/8/layout/radial1"/>
    <dgm:cxn modelId="{83505A63-1D5E-4BEA-8595-97E6E3089E05}" type="presOf" srcId="{730A1670-72AB-4557-903D-AF9EB1F176DA}" destId="{744C21C3-CBFE-4C1B-B926-CFA1114510D3}" srcOrd="1" destOrd="0" presId="urn:microsoft.com/office/officeart/2005/8/layout/radial1"/>
    <dgm:cxn modelId="{163BADA7-CC32-4173-AF96-9B6E49B05273}" srcId="{C2D929E3-A681-420A-9A45-8416F6EFF9E6}" destId="{3A7A59CD-6868-4F31-A817-7F9565A92986}" srcOrd="1" destOrd="0" parTransId="{48707D45-94CD-41BB-A0A2-DD9B68BEA436}" sibTransId="{E01350CE-B024-4B41-BC74-825BCFA0B794}"/>
    <dgm:cxn modelId="{A0E3035C-4C21-4D29-9D09-C63714329C3A}" type="presOf" srcId="{48707D45-94CD-41BB-A0A2-DD9B68BEA436}" destId="{9AF2CE55-9598-4773-84D5-9BA6FF52A145}" srcOrd="0" destOrd="0" presId="urn:microsoft.com/office/officeart/2005/8/layout/radial1"/>
    <dgm:cxn modelId="{97C790F3-E346-4281-84B5-2B56F56581CC}" type="presOf" srcId="{6F7CA422-35C6-459D-A0D1-138AE77FE092}" destId="{27931899-0FDD-4B1A-BEEE-C17249A6F876}" srcOrd="0" destOrd="0" presId="urn:microsoft.com/office/officeart/2005/8/layout/radial1"/>
    <dgm:cxn modelId="{B2F8DEA2-A51F-4BB3-9283-2EABE9CB7DDE}" type="presOf" srcId="{5805C9CA-CFD7-4F08-A6B7-9403C99263AE}" destId="{0948DA58-C951-47F4-B2C5-501E7AD95EE3}" srcOrd="1" destOrd="0" presId="urn:microsoft.com/office/officeart/2005/8/layout/radial1"/>
    <dgm:cxn modelId="{12205856-A41C-4F0B-8B14-8376EF314EE3}" srcId="{AB91C226-C6F7-4A56-9175-A115747FBF05}" destId="{C2D929E3-A681-420A-9A45-8416F6EFF9E6}" srcOrd="0" destOrd="0" parTransId="{46A9B066-7813-4758-820E-F6348FD5D7AE}" sibTransId="{425B330E-2DC1-4638-9AE4-C6E54AC56F10}"/>
    <dgm:cxn modelId="{9FFB01A6-4F4F-4702-858E-A14FDB720853}" srcId="{C2D929E3-A681-420A-9A45-8416F6EFF9E6}" destId="{D881CD13-CB04-4B0E-B11C-E495BEE5FA91}" srcOrd="3" destOrd="0" parTransId="{730A1670-72AB-4557-903D-AF9EB1F176DA}" sibTransId="{B1219C3F-6184-4C77-9026-3B9973E4FE0D}"/>
    <dgm:cxn modelId="{1F4DECDF-3C05-495F-977C-FCB89622444A}" type="presOf" srcId="{AB91C226-C6F7-4A56-9175-A115747FBF05}" destId="{6FED30E6-8B5D-477E-B824-BC4A9BD26219}" srcOrd="0" destOrd="0" presId="urn:microsoft.com/office/officeart/2005/8/layout/radial1"/>
    <dgm:cxn modelId="{75A56D06-4D65-4D24-AF40-D74D1F132AFE}" type="presOf" srcId="{730A1670-72AB-4557-903D-AF9EB1F176DA}" destId="{0CABF4AA-1068-4C76-9B56-576AC6AE326F}" srcOrd="0" destOrd="0" presId="urn:microsoft.com/office/officeart/2005/8/layout/radial1"/>
    <dgm:cxn modelId="{C4B9F463-5304-4FB4-861A-AB54D3F8C9F8}" type="presOf" srcId="{2B337916-E97F-4596-8FEB-75E7FB503627}" destId="{40181B28-FCAC-49B2-9DD3-E2A52C1C2E0F}" srcOrd="0" destOrd="0" presId="urn:microsoft.com/office/officeart/2005/8/layout/radial1"/>
    <dgm:cxn modelId="{8F998E1F-2020-4150-BA10-B2A21F0F9DD1}" srcId="{C2D929E3-A681-420A-9A45-8416F6EFF9E6}" destId="{8543E06F-73A8-4890-87EE-770C494FC79B}" srcOrd="0" destOrd="0" parTransId="{5805C9CA-CFD7-4F08-A6B7-9403C99263AE}" sibTransId="{56E1B031-9677-46D5-A196-526EE0BEAB1B}"/>
    <dgm:cxn modelId="{70E90634-009D-46D3-9535-71BDD8AB371A}" type="presOf" srcId="{2B337916-E97F-4596-8FEB-75E7FB503627}" destId="{AF6B64C6-65DF-4408-9CB3-F4FDACB8886A}" srcOrd="1" destOrd="0" presId="urn:microsoft.com/office/officeart/2005/8/layout/radial1"/>
    <dgm:cxn modelId="{2779CA89-0AC7-4A91-8550-96EF6F212EB3}" type="presOf" srcId="{C2D929E3-A681-420A-9A45-8416F6EFF9E6}" destId="{609A2B84-397E-4020-B809-2D9617C8F7B7}" srcOrd="0" destOrd="0" presId="urn:microsoft.com/office/officeart/2005/8/layout/radial1"/>
    <dgm:cxn modelId="{FC351A55-C04A-4846-A608-8C1A7C22AE71}" type="presOf" srcId="{8543E06F-73A8-4890-87EE-770C494FC79B}" destId="{376381E7-6F6B-4E26-B729-FB4E80A63445}" srcOrd="0" destOrd="0" presId="urn:microsoft.com/office/officeart/2005/8/layout/radial1"/>
    <dgm:cxn modelId="{14F75A20-BC52-4C61-996C-ECAFF4A1EAA6}" type="presOf" srcId="{3A7A59CD-6868-4F31-A817-7F9565A92986}" destId="{D4D5DEC7-E71F-47EC-8F80-7C52F1E5DC97}" srcOrd="0" destOrd="0" presId="urn:microsoft.com/office/officeart/2005/8/layout/radial1"/>
    <dgm:cxn modelId="{0358DD19-A57D-4AC9-B2B1-184065655F30}" srcId="{C2D929E3-A681-420A-9A45-8416F6EFF9E6}" destId="{6F7CA422-35C6-459D-A0D1-138AE77FE092}" srcOrd="2" destOrd="0" parTransId="{2B337916-E97F-4596-8FEB-75E7FB503627}" sibTransId="{99A81D90-1C54-487C-8B58-6A2E65533259}"/>
    <dgm:cxn modelId="{5D8A2A34-0BDD-4409-9FA9-F0A0D8A85E7C}" type="presParOf" srcId="{6FED30E6-8B5D-477E-B824-BC4A9BD26219}" destId="{609A2B84-397E-4020-B809-2D9617C8F7B7}" srcOrd="0" destOrd="0" presId="urn:microsoft.com/office/officeart/2005/8/layout/radial1"/>
    <dgm:cxn modelId="{AE13FE5D-8604-4BB2-8FD0-05F2F5962B5C}" type="presParOf" srcId="{6FED30E6-8B5D-477E-B824-BC4A9BD26219}" destId="{3B0A93AD-70A3-40EB-A9B6-6DAFC6E65C2B}" srcOrd="1" destOrd="0" presId="urn:microsoft.com/office/officeart/2005/8/layout/radial1"/>
    <dgm:cxn modelId="{6F7BD5E9-DE3D-46A2-BE12-5EDAE7498C52}" type="presParOf" srcId="{3B0A93AD-70A3-40EB-A9B6-6DAFC6E65C2B}" destId="{0948DA58-C951-47F4-B2C5-501E7AD95EE3}" srcOrd="0" destOrd="0" presId="urn:microsoft.com/office/officeart/2005/8/layout/radial1"/>
    <dgm:cxn modelId="{37DC1EAB-6843-4A11-A5FE-50C9E81EC3F1}" type="presParOf" srcId="{6FED30E6-8B5D-477E-B824-BC4A9BD26219}" destId="{376381E7-6F6B-4E26-B729-FB4E80A63445}" srcOrd="2" destOrd="0" presId="urn:microsoft.com/office/officeart/2005/8/layout/radial1"/>
    <dgm:cxn modelId="{B9621FC9-A978-41A8-9981-07905FB83B43}" type="presParOf" srcId="{6FED30E6-8B5D-477E-B824-BC4A9BD26219}" destId="{9AF2CE55-9598-4773-84D5-9BA6FF52A145}" srcOrd="3" destOrd="0" presId="urn:microsoft.com/office/officeart/2005/8/layout/radial1"/>
    <dgm:cxn modelId="{D29FE901-C39D-45CF-B3DD-CB2196176D5E}" type="presParOf" srcId="{9AF2CE55-9598-4773-84D5-9BA6FF52A145}" destId="{475A01A2-BEFC-4B03-8AC5-633C2A5BAB71}" srcOrd="0" destOrd="0" presId="urn:microsoft.com/office/officeart/2005/8/layout/radial1"/>
    <dgm:cxn modelId="{D2BDB47E-999A-446A-A486-5C6F4E03E204}" type="presParOf" srcId="{6FED30E6-8B5D-477E-B824-BC4A9BD26219}" destId="{D4D5DEC7-E71F-47EC-8F80-7C52F1E5DC97}" srcOrd="4" destOrd="0" presId="urn:microsoft.com/office/officeart/2005/8/layout/radial1"/>
    <dgm:cxn modelId="{F6EBD2D9-8319-4E41-856A-3C378607F8CB}" type="presParOf" srcId="{6FED30E6-8B5D-477E-B824-BC4A9BD26219}" destId="{40181B28-FCAC-49B2-9DD3-E2A52C1C2E0F}" srcOrd="5" destOrd="0" presId="urn:microsoft.com/office/officeart/2005/8/layout/radial1"/>
    <dgm:cxn modelId="{C582ED5C-FEF3-4718-B917-3C4DDED8EA88}" type="presParOf" srcId="{40181B28-FCAC-49B2-9DD3-E2A52C1C2E0F}" destId="{AF6B64C6-65DF-4408-9CB3-F4FDACB8886A}" srcOrd="0" destOrd="0" presId="urn:microsoft.com/office/officeart/2005/8/layout/radial1"/>
    <dgm:cxn modelId="{6C17B00C-E1FA-4253-9FF7-22FB2E50D060}" type="presParOf" srcId="{6FED30E6-8B5D-477E-B824-BC4A9BD26219}" destId="{27931899-0FDD-4B1A-BEEE-C17249A6F876}" srcOrd="6" destOrd="0" presId="urn:microsoft.com/office/officeart/2005/8/layout/radial1"/>
    <dgm:cxn modelId="{954A9FE8-E56E-431B-BAC0-9A3819EB6B7F}" type="presParOf" srcId="{6FED30E6-8B5D-477E-B824-BC4A9BD26219}" destId="{0CABF4AA-1068-4C76-9B56-576AC6AE326F}" srcOrd="7" destOrd="0" presId="urn:microsoft.com/office/officeart/2005/8/layout/radial1"/>
    <dgm:cxn modelId="{FE59FAE0-79A1-4992-B952-DA766993B200}" type="presParOf" srcId="{0CABF4AA-1068-4C76-9B56-576AC6AE326F}" destId="{744C21C3-CBFE-4C1B-B926-CFA1114510D3}" srcOrd="0" destOrd="0" presId="urn:microsoft.com/office/officeart/2005/8/layout/radial1"/>
    <dgm:cxn modelId="{A417A4BD-6CA5-4E89-86DC-4CC02D28F0C0}" type="presParOf" srcId="{6FED30E6-8B5D-477E-B824-BC4A9BD26219}" destId="{BB426645-EBD4-4151-BE2B-9D46AFFE26DB}" srcOrd="8" destOrd="0" presId="urn:microsoft.com/office/officeart/2005/8/layout/radial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1">
  <dgm:title val=""/>
  <dgm:desc val=""/>
  <dgm:catLst>
    <dgm:cat type="relationship" pri="22000"/>
    <dgm:cat type="cycle" pri="1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4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5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op="equ"/>
      <dgm:constr type="sp" refType="w" refFor="ch" refForName="node" fact="0.3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connTx" val="55"/>
      <dgm:constr type="primFontSz" for="des" forName="connTx" refType="primFontSz" refFor="ch" refForName="centerShape" op="lte" fact="0.8"/>
    </dgm:constrLst>
    <dgm:ruleLst/>
    <dgm:forEach name="Name6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</dgm:constrLst>
        <dgm:ruleLst>
          <dgm:rule type="primFontSz" val="5" fact="NaN" max="NaN"/>
        </dgm:ruleLst>
      </dgm:layoutNode>
      <dgm:forEach name="Name7" axis="ch">
        <dgm:forEach name="Name8" axis="self" ptType="parTrans">
          <dgm:layoutNode name="Name9">
            <dgm:alg type="conn">
              <dgm:param type="dim" val="1D"/>
              <dgm:param type="begPts" val="auto"/>
              <dgm:param type="endPts" val="auto"/>
              <dgm:param type="begSty" val="noArr"/>
              <dgm:param type="endSty" val="no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connDist"/>
              <dgm:constr type="userA" for="ch" refType="connDist"/>
              <dgm:constr type="w" val="1"/>
              <dgm:constr type="h" val="5"/>
              <dgm:constr type="begPad"/>
              <dgm:constr type="endPad"/>
            </dgm:constrLst>
            <dgm:ruleLst/>
            <dgm:layoutNode name="connTx">
              <dgm:alg type="tx">
                <dgm:param type="autoTxRot" val="grav"/>
              </dgm:alg>
              <dgm:shape xmlns:r="http://schemas.openxmlformats.org/officeDocument/2006/relationships" type="rect" r:blip="" hideGeom="1">
                <dgm:adjLst/>
              </dgm:shape>
              <dgm:presOf axis="self"/>
              <dgm:constrLst>
                <dgm:constr type="userA"/>
                <dgm:constr type="w" refType="userA" fact="0.05"/>
                <dgm:constr type="h" refType="userA" fact="0.05"/>
                <dgm:constr type="lMarg" val="1"/>
                <dgm:constr type="rMarg" val="1"/>
                <dgm:constr type="tMarg"/>
                <dgm:constr type="bMarg"/>
              </dgm:constrLst>
              <dgm:ruleLst>
                <dgm:rule type="w" val="NaN" fact="0.8" max="NaN"/>
                <dgm:rule type="h" val="NaN" fact="1" max="NaN"/>
                <dgm:rule type="primFontSz" val="5" fact="NaN" max="NaN"/>
              </dgm:ruleLst>
            </dgm:layoutNode>
          </dgm:layoutNode>
        </dgm:forEach>
        <dgm:forEach name="Name10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61.emf"/><Relationship Id="rId2" Type="http://schemas.openxmlformats.org/officeDocument/2006/relationships/image" Target="../media/image60.emf"/><Relationship Id="rId1" Type="http://schemas.openxmlformats.org/officeDocument/2006/relationships/image" Target="../media/image59.emf"/><Relationship Id="rId6" Type="http://schemas.openxmlformats.org/officeDocument/2006/relationships/image" Target="../media/image64.emf"/><Relationship Id="rId5" Type="http://schemas.openxmlformats.org/officeDocument/2006/relationships/image" Target="../media/image63.emf"/><Relationship Id="rId4" Type="http://schemas.openxmlformats.org/officeDocument/2006/relationships/image" Target="../media/image62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B875341-ED39-4613-9D18-70141809D1F2}" type="datetimeFigureOut">
              <a:rPr lang="ru-RU" smtClean="0"/>
              <a:pPr/>
              <a:t>28.02.2021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66C365-F75C-4CAA-A250-FF0F49AC536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109498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DE627ED-8A3E-49C2-95C0-CC720EFEF5A7}" type="datetimeFigureOut">
              <a:rPr lang="ru-RU" smtClean="0"/>
              <a:pPr/>
              <a:t>28.02.2021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687CA00-B824-4483-B21C-CFB6E5AB704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DE627ED-8A3E-49C2-95C0-CC720EFEF5A7}" type="datetimeFigureOut">
              <a:rPr lang="ru-RU" smtClean="0"/>
              <a:pPr/>
              <a:t>28.02.2021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687CA00-B824-4483-B21C-CFB6E5AB704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DE627ED-8A3E-49C2-95C0-CC720EFEF5A7}" type="datetimeFigureOut">
              <a:rPr lang="ru-RU" smtClean="0"/>
              <a:pPr/>
              <a:t>28.02.2021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687CA00-B824-4483-B21C-CFB6E5AB704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DE627ED-8A3E-49C2-95C0-CC720EFEF5A7}" type="datetimeFigureOut">
              <a:rPr lang="ru-RU" smtClean="0"/>
              <a:pPr/>
              <a:t>28.02.2021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687CA00-B824-4483-B21C-CFB6E5AB704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DE627ED-8A3E-49C2-95C0-CC720EFEF5A7}" type="datetimeFigureOut">
              <a:rPr lang="ru-RU" smtClean="0"/>
              <a:pPr/>
              <a:t>28.02.2021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687CA00-B824-4483-B21C-CFB6E5AB704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DE627ED-8A3E-49C2-95C0-CC720EFEF5A7}" type="datetimeFigureOut">
              <a:rPr lang="ru-RU" smtClean="0"/>
              <a:pPr/>
              <a:t>28.02.2021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687CA00-B824-4483-B21C-CFB6E5AB704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DE627ED-8A3E-49C2-95C0-CC720EFEF5A7}" type="datetimeFigureOut">
              <a:rPr lang="ru-RU" smtClean="0"/>
              <a:pPr/>
              <a:t>28.02.2021</a:t>
            </a:fld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687CA00-B824-4483-B21C-CFB6E5AB704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DE627ED-8A3E-49C2-95C0-CC720EFEF5A7}" type="datetimeFigureOut">
              <a:rPr lang="ru-RU" smtClean="0"/>
              <a:pPr/>
              <a:t>28.02.2021</a:t>
            </a:fld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687CA00-B824-4483-B21C-CFB6E5AB704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DE627ED-8A3E-49C2-95C0-CC720EFEF5A7}" type="datetimeFigureOut">
              <a:rPr lang="ru-RU" smtClean="0"/>
              <a:pPr/>
              <a:t>28.02.2021</a:t>
            </a:fld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687CA00-B824-4483-B21C-CFB6E5AB704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DE627ED-8A3E-49C2-95C0-CC720EFEF5A7}" type="datetimeFigureOut">
              <a:rPr lang="ru-RU" smtClean="0"/>
              <a:pPr/>
              <a:t>28.02.2021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687CA00-B824-4483-B21C-CFB6E5AB704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DE627ED-8A3E-49C2-95C0-CC720EFEF5A7}" type="datetimeFigureOut">
              <a:rPr lang="ru-RU" smtClean="0"/>
              <a:pPr/>
              <a:t>28.02.2021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687CA00-B824-4483-B21C-CFB6E5AB704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/>
            </a:lvl1pPr>
          </a:lstStyle>
          <a:p>
            <a:fld id="{1DE627ED-8A3E-49C2-95C0-CC720EFEF5A7}" type="datetimeFigureOut">
              <a:rPr lang="ru-RU" smtClean="0"/>
              <a:pPr/>
              <a:t>28.02.2021</a:t>
            </a:fld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/>
            </a:lvl1pPr>
          </a:lstStyle>
          <a:p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/>
            </a:lvl1pPr>
          </a:lstStyle>
          <a:p>
            <a:fld id="{9687CA00-B824-4483-B21C-CFB6E5AB704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" Target="slide8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slide" Target="slide9.xml"/><Relationship Id="rId1" Type="http://schemas.openxmlformats.org/officeDocument/2006/relationships/slideLayout" Target="../slideLayouts/slideLayout7.xml"/><Relationship Id="rId5" Type="http://schemas.openxmlformats.org/officeDocument/2006/relationships/slide" Target="slide8.xml"/><Relationship Id="rId4" Type="http://schemas.openxmlformats.org/officeDocument/2006/relationships/image" Target="../media/image23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slide" Target="slide9.xml"/><Relationship Id="rId1" Type="http://schemas.openxmlformats.org/officeDocument/2006/relationships/slideLayout" Target="../slideLayouts/slideLayout7.xml"/><Relationship Id="rId5" Type="http://schemas.openxmlformats.org/officeDocument/2006/relationships/slide" Target="slide8.xml"/><Relationship Id="rId4" Type="http://schemas.openxmlformats.org/officeDocument/2006/relationships/image" Target="../media/image25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slide" Target="slide9.xml"/><Relationship Id="rId1" Type="http://schemas.openxmlformats.org/officeDocument/2006/relationships/slideLayout" Target="../slideLayouts/slideLayout7.xml"/><Relationship Id="rId4" Type="http://schemas.openxmlformats.org/officeDocument/2006/relationships/slide" Target="slide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" Target="slide9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9.jpeg"/><Relationship Id="rId4" Type="http://schemas.openxmlformats.org/officeDocument/2006/relationships/slide" Target="slide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Relationship Id="rId5" Type="http://schemas.openxmlformats.org/officeDocument/2006/relationships/slide" Target="slide8.xml"/><Relationship Id="rId4" Type="http://schemas.openxmlformats.org/officeDocument/2006/relationships/image" Target="../media/image32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emf"/><Relationship Id="rId2" Type="http://schemas.openxmlformats.org/officeDocument/2006/relationships/image" Target="../media/image33.em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5.png"/><Relationship Id="rId4" Type="http://schemas.openxmlformats.org/officeDocument/2006/relationships/slide" Target="slide8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0.png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jpeg"/><Relationship Id="rId3" Type="http://schemas.openxmlformats.org/officeDocument/2006/relationships/image" Target="../media/image45.jpeg"/><Relationship Id="rId7" Type="http://schemas.openxmlformats.org/officeDocument/2006/relationships/image" Target="../media/image49.jpe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8.png"/><Relationship Id="rId5" Type="http://schemas.openxmlformats.org/officeDocument/2006/relationships/image" Target="../media/image47.jpeg"/><Relationship Id="rId4" Type="http://schemas.openxmlformats.org/officeDocument/2006/relationships/image" Target="../media/image46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4.jpeg"/><Relationship Id="rId4" Type="http://schemas.openxmlformats.org/officeDocument/2006/relationships/image" Target="../media/image53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8.png"/><Relationship Id="rId4" Type="http://schemas.openxmlformats.org/officeDocument/2006/relationships/image" Target="../media/image57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1.emf"/><Relationship Id="rId13" Type="http://schemas.openxmlformats.org/officeDocument/2006/relationships/oleObject" Target="../embeddings/oleObject6.bin"/><Relationship Id="rId3" Type="http://schemas.openxmlformats.org/officeDocument/2006/relationships/oleObject" Target="../embeddings/oleObject1.bin"/><Relationship Id="rId7" Type="http://schemas.openxmlformats.org/officeDocument/2006/relationships/oleObject" Target="../embeddings/oleObject3.bin"/><Relationship Id="rId12" Type="http://schemas.openxmlformats.org/officeDocument/2006/relationships/image" Target="../media/image63.e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60.emf"/><Relationship Id="rId11" Type="http://schemas.openxmlformats.org/officeDocument/2006/relationships/oleObject" Target="../embeddings/oleObject5.bin"/><Relationship Id="rId5" Type="http://schemas.openxmlformats.org/officeDocument/2006/relationships/oleObject" Target="../embeddings/oleObject2.bin"/><Relationship Id="rId10" Type="http://schemas.openxmlformats.org/officeDocument/2006/relationships/image" Target="../media/image62.emf"/><Relationship Id="rId4" Type="http://schemas.openxmlformats.org/officeDocument/2006/relationships/image" Target="../media/image59.emf"/><Relationship Id="rId9" Type="http://schemas.openxmlformats.org/officeDocument/2006/relationships/oleObject" Target="../embeddings/oleObject4.bin"/><Relationship Id="rId14" Type="http://schemas.openxmlformats.org/officeDocument/2006/relationships/image" Target="../media/image64.emf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1.jpeg"/><Relationship Id="rId3" Type="http://schemas.openxmlformats.org/officeDocument/2006/relationships/image" Target="../media/image66.png"/><Relationship Id="rId7" Type="http://schemas.openxmlformats.org/officeDocument/2006/relationships/image" Target="../media/image70.jpeg"/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9.jpeg"/><Relationship Id="rId5" Type="http://schemas.openxmlformats.org/officeDocument/2006/relationships/image" Target="../media/image68.jpeg"/><Relationship Id="rId4" Type="http://schemas.openxmlformats.org/officeDocument/2006/relationships/image" Target="../media/image67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12" Type="http://schemas.openxmlformats.org/officeDocument/2006/relationships/image" Target="../media/image16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jpeg"/><Relationship Id="rId11" Type="http://schemas.openxmlformats.org/officeDocument/2006/relationships/image" Target="../media/image15.png"/><Relationship Id="rId5" Type="http://schemas.openxmlformats.org/officeDocument/2006/relationships/image" Target="../media/image9.png"/><Relationship Id="rId10" Type="http://schemas.openxmlformats.org/officeDocument/2006/relationships/image" Target="../media/image14.jpeg"/><Relationship Id="rId4" Type="http://schemas.openxmlformats.org/officeDocument/2006/relationships/image" Target="../media/image8.png"/><Relationship Id="rId9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slide" Target="slide14.xml"/><Relationship Id="rId3" Type="http://schemas.openxmlformats.org/officeDocument/2006/relationships/slide" Target="slide9.xml"/><Relationship Id="rId7" Type="http://schemas.openxmlformats.org/officeDocument/2006/relationships/slide" Target="slide13.xml"/><Relationship Id="rId12" Type="http://schemas.openxmlformats.org/officeDocument/2006/relationships/slide" Target="slide17.xml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6" Type="http://schemas.openxmlformats.org/officeDocument/2006/relationships/slide" Target="slide12.xml"/><Relationship Id="rId11" Type="http://schemas.openxmlformats.org/officeDocument/2006/relationships/slide" Target="slide18.xml"/><Relationship Id="rId5" Type="http://schemas.openxmlformats.org/officeDocument/2006/relationships/slide" Target="slide11.xml"/><Relationship Id="rId10" Type="http://schemas.openxmlformats.org/officeDocument/2006/relationships/slide" Target="slide16.xml"/><Relationship Id="rId4" Type="http://schemas.openxmlformats.org/officeDocument/2006/relationships/slide" Target="slide10.xml"/><Relationship Id="rId9" Type="http://schemas.openxmlformats.org/officeDocument/2006/relationships/slide" Target="slide1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6" Type="http://schemas.openxmlformats.org/officeDocument/2006/relationships/slide" Target="slide8.x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2018928" y="1116608"/>
            <a:ext cx="7448370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spc="50" dirty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«Интерактивные методы как </a:t>
            </a:r>
            <a:r>
              <a:rPr lang="ru-RU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способ создания эффективной образовательной среды </a:t>
            </a:r>
            <a:r>
              <a:rPr lang="ru-RU" sz="3600" b="1" spc="50" dirty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на уроках  информатики»</a:t>
            </a:r>
          </a:p>
        </p:txBody>
      </p:sp>
      <p:sp>
        <p:nvSpPr>
          <p:cNvPr id="7" name="Rectangle 3"/>
          <p:cNvSpPr txBox="1">
            <a:spLocks noChangeArrowheads="1"/>
          </p:cNvSpPr>
          <p:nvPr/>
        </p:nvSpPr>
        <p:spPr>
          <a:xfrm>
            <a:off x="2529778" y="4481053"/>
            <a:ext cx="6123038" cy="1801813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400" b="1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Ботяновская</a:t>
            </a:r>
            <a:r>
              <a:rPr lang="ru-RU" sz="2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Надежда Владимировна</a:t>
            </a:r>
          </a:p>
          <a:p>
            <a:r>
              <a:rPr lang="ru-RU" sz="24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учитель МБОУ  </a:t>
            </a:r>
            <a:r>
              <a:rPr lang="ru-RU" sz="2400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Кыштовской</a:t>
            </a:r>
            <a:r>
              <a:rPr lang="ru-RU" sz="24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средней общеобразовательной школы №1</a:t>
            </a:r>
          </a:p>
          <a:p>
            <a:r>
              <a:rPr lang="ru-RU" sz="24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учитель высшей категории</a:t>
            </a:r>
            <a:endParaRPr lang="ru-RU" sz="2400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12550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1598041" y="1463039"/>
          <a:ext cx="6783070" cy="841248"/>
        </p:xfrm>
        <a:graphic>
          <a:graphicData uri="http://schemas.openxmlformats.org/drawingml/2006/table">
            <a:tbl>
              <a:tblPr/>
              <a:tblGrid>
                <a:gridCol w="1695450"/>
                <a:gridCol w="1695450"/>
                <a:gridCol w="1696085"/>
                <a:gridCol w="1696085"/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Фамилия Имя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Класс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Адрес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Домашний телефон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200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Иванов Сергей  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7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200" i="1">
                          <a:solidFill>
                            <a:srgbClr val="984806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ул. Новая, 32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234-02-78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200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Сидоров Иван  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7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200" i="1">
                          <a:solidFill>
                            <a:srgbClr val="984806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ул. Ленина, 11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134-56-78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200" i="1" dirty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Патрушева Ирина  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7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200" i="1">
                          <a:solidFill>
                            <a:srgbClr val="984806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ул. Пушкина, 23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234-34-90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2091817" y="3419855"/>
          <a:ext cx="6783070" cy="841248"/>
        </p:xfrm>
        <a:graphic>
          <a:graphicData uri="http://schemas.openxmlformats.org/drawingml/2006/table">
            <a:tbl>
              <a:tblPr/>
              <a:tblGrid>
                <a:gridCol w="1695450"/>
                <a:gridCol w="1695450"/>
                <a:gridCol w="1696085"/>
                <a:gridCol w="1696085"/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Фамилия Имя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Класс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Адрес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Домашний телефон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200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Иванов Сергей  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7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200" i="1">
                          <a:solidFill>
                            <a:srgbClr val="984806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ул. Новая, 32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234-02-78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200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Сидоров Иван  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7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200" i="1">
                          <a:solidFill>
                            <a:srgbClr val="984806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ул. Ленина, 11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134-56-78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200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Патрушева Ирина  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7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200" i="1">
                          <a:solidFill>
                            <a:srgbClr val="984806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ул. Пушкина, 23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234-34-90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2064385" y="4983479"/>
          <a:ext cx="6783070" cy="896113"/>
        </p:xfrm>
        <a:graphic>
          <a:graphicData uri="http://schemas.openxmlformats.org/drawingml/2006/table">
            <a:tbl>
              <a:tblPr/>
              <a:tblGrid>
                <a:gridCol w="1695450"/>
                <a:gridCol w="1695450"/>
                <a:gridCol w="1696085"/>
                <a:gridCol w="1696085"/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Фамилия Имя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762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dbl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dbl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Класс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76200" cap="flat" cmpd="dbl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dbl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dbl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Адрес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76200" cap="flat" cmpd="dbl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dbl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dbl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Домашний телефон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76200" cap="flat" cmpd="dbl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dbl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200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Иванов Сергей  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762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dbl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dbl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dbl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7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76200" cap="flat" cmpd="dbl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dbl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dbl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dbl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200" i="1">
                          <a:solidFill>
                            <a:srgbClr val="984806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ул. Новая, 32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76200" cap="flat" cmpd="dbl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dbl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dbl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dbl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234-02-78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76200" cap="flat" cmpd="dbl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dbl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dbl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200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Сидоров Иван  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762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dbl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dbl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dbl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7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76200" cap="flat" cmpd="dbl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dbl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dbl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dbl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200" i="1">
                          <a:solidFill>
                            <a:srgbClr val="984806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ул. Ленина, 11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76200" cap="flat" cmpd="dbl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dbl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dbl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dbl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134-56-78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76200" cap="flat" cmpd="dbl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dbl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dbl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5177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200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Патрушева Ирина  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762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dbl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dbl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7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76200" cap="flat" cmpd="dbl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dbl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dbl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200" i="1">
                          <a:solidFill>
                            <a:srgbClr val="984806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ул. Пушкина, 23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76200" cap="flat" cmpd="dbl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dbl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dbl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234-34-90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76200" cap="flat" cmpd="dbl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dbl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2769" name="Rectangle 1"/>
          <p:cNvSpPr>
            <a:spLocks noChangeArrowheads="1"/>
          </p:cNvSpPr>
          <p:nvPr/>
        </p:nvSpPr>
        <p:spPr bwMode="auto">
          <a:xfrm>
            <a:off x="896112" y="301752"/>
            <a:ext cx="10351008" cy="60939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Тема: Работа с таблицами.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1" i="0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Низкий  уровень:</a:t>
            </a:r>
            <a:endParaRPr kumimoji="0" lang="ru-RU" sz="800" b="1" i="0" u="sng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Создайте таблицу по образцу. Над таблицей напишите заголовок: Таблица данных об учениках школы. Измените дизайн (любой) таблицы (Таблица</a:t>
            </a:r>
            <a:r>
              <a:rPr kumimoji="0" lang="ru-RU" sz="1200" b="0" i="0" u="none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12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автоформат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таблицы).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Образец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200" dirty="0" smtClean="0">
              <a:solidFill>
                <a:srgbClr val="000000"/>
              </a:solidFill>
              <a:latin typeface="Calibri" pitchFamily="34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cs typeface="Times New Roman" pitchFamily="18" charset="0"/>
              </a:rPr>
              <a:t>     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200" dirty="0" smtClean="0">
              <a:solidFill>
                <a:srgbClr val="000000"/>
              </a:solidFill>
              <a:latin typeface="Calibri" pitchFamily="34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Calibri" pitchFamily="34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1" i="0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Средний уровень:</a:t>
            </a:r>
            <a:endParaRPr kumimoji="0" lang="ru-RU" sz="800" b="1" i="0" u="sng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Установите у таблицы ниже: граница - тройная сплошная линия красного цвета шириной 1,5, заливка - светло-бирюзовый.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Создайте таблицу «Итоговые оценки учащихся 11 класса по информатике». Таблица должна содержать информацию: фамилия, имя, оценки учащихся за 1 и 2 полугодие, а также итоговую оценку за год. Заполните таблицу 5-7 записями. Над таблицей напишите заголовок: «Итоговые оценки учащихся 11 класса по информатике»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lang="ru-RU" sz="1200" dirty="0" smtClean="0">
              <a:solidFill>
                <a:srgbClr val="000000"/>
              </a:solidFill>
              <a:latin typeface="Calibri" pitchFamily="34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Calibri" pitchFamily="34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lang="ru-RU" sz="1200" dirty="0" smtClean="0">
              <a:solidFill>
                <a:srgbClr val="000000"/>
              </a:solidFill>
              <a:latin typeface="Calibri" pitchFamily="34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Calibri" pitchFamily="34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200" dirty="0" smtClean="0">
              <a:solidFill>
                <a:srgbClr val="000000"/>
              </a:solidFill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1" i="0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Высокий уровень: </a:t>
            </a:r>
            <a:endParaRPr kumimoji="0" lang="ru-RU" sz="800" b="1" i="0" u="sng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Создайте таблицу по образцу: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lang="ru-RU" sz="1200" dirty="0" smtClean="0">
              <a:solidFill>
                <a:srgbClr val="000000"/>
              </a:solidFill>
              <a:latin typeface="Calibri" pitchFamily="34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Calibri" pitchFamily="34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lang="ru-RU" sz="1200" dirty="0" smtClean="0">
              <a:solidFill>
                <a:srgbClr val="000000"/>
              </a:solidFill>
              <a:latin typeface="Calibri" pitchFamily="34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Calibri" pitchFamily="34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lang="ru-RU" sz="1200" dirty="0" smtClean="0">
              <a:solidFill>
                <a:srgbClr val="000000"/>
              </a:solidFill>
              <a:latin typeface="Calibri" pitchFamily="34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Создайте таблицу «Расписание уроков учащихся 11 класса». Заполните таблицу. Примените различные варианты форматирования таблицы (шрифт, выравнивание,  границы и фон ячеек).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7" name="Стрелка вправо 6">
            <a:hlinkClick r:id="rId2" action="ppaction://hlinksldjump"/>
          </p:cNvPr>
          <p:cNvSpPr/>
          <p:nvPr/>
        </p:nvSpPr>
        <p:spPr>
          <a:xfrm>
            <a:off x="10881360" y="4434840"/>
            <a:ext cx="731520" cy="38404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7064" y="1174455"/>
            <a:ext cx="4875454" cy="3283703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75143" y="1272387"/>
            <a:ext cx="4875454" cy="3185771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191578" y="476432"/>
            <a:ext cx="458941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/>
              <a:t>Тема урока: «Массивы»</a:t>
            </a:r>
            <a:endParaRPr lang="ru-RU" sz="2400" b="1" dirty="0"/>
          </a:p>
        </p:txBody>
      </p:sp>
      <p:sp>
        <p:nvSpPr>
          <p:cNvPr id="5" name="Стрелка вправо 4">
            <a:hlinkClick r:id="rId5" action="ppaction://hlinksldjump"/>
          </p:cNvPr>
          <p:cNvSpPr/>
          <p:nvPr/>
        </p:nvSpPr>
        <p:spPr>
          <a:xfrm>
            <a:off x="5349240" y="5870448"/>
            <a:ext cx="731520" cy="38404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DSCN0991.JPG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30936" y="1211139"/>
            <a:ext cx="5143230" cy="3818061"/>
          </a:xfrm>
          <a:prstGeom prst="rect">
            <a:avLst/>
          </a:prstGeom>
        </p:spPr>
      </p:pic>
      <p:pic>
        <p:nvPicPr>
          <p:cNvPr id="4" name="Рисунок 3" descr="DSCN0986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254496" y="1229427"/>
            <a:ext cx="5319336" cy="3754053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3236976" y="373870"/>
            <a:ext cx="43778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Тема урока: «База данных»</a:t>
            </a:r>
            <a:endParaRPr lang="ru-RU" sz="2400" b="1" dirty="0"/>
          </a:p>
        </p:txBody>
      </p:sp>
      <p:sp>
        <p:nvSpPr>
          <p:cNvPr id="5" name="Стрелка вправо 4">
            <a:hlinkClick r:id="rId5" action="ppaction://hlinksldjump"/>
          </p:cNvPr>
          <p:cNvSpPr/>
          <p:nvPr/>
        </p:nvSpPr>
        <p:spPr>
          <a:xfrm>
            <a:off x="5349240" y="5870448"/>
            <a:ext cx="731520" cy="38404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AutoShape 2" descr="https://cloud.prezentacii.org/19/01/111575/images/screen8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5060" name="AutoShape 4" descr="https://ds02.infourok.ru/uploads/ex/0f18/0004414f-d2b07877/img1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5062" name="AutoShape 6" descr="https://ds04.infourok.ru/uploads/ex/0fb3/0007763a-02572cbf/hello_html_m39de2b63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7" name="Рисунок 6" descr="hello_html_m39de2b63.png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/>
          <a:srcRect l="1900" t="1600" r="1597" b="3200"/>
          <a:stretch>
            <a:fillRect/>
          </a:stretch>
        </p:blipFill>
        <p:spPr>
          <a:xfrm>
            <a:off x="1633361" y="1023258"/>
            <a:ext cx="8325394" cy="5089325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3553096" y="461119"/>
            <a:ext cx="487767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/>
              <a:t>Основы программирования</a:t>
            </a:r>
            <a:endParaRPr lang="ru-RU" sz="2400" b="1" dirty="0"/>
          </a:p>
        </p:txBody>
      </p:sp>
      <p:sp>
        <p:nvSpPr>
          <p:cNvPr id="8" name="Стрелка вправо 7">
            <a:hlinkClick r:id="rId4" action="ppaction://hlinksldjump"/>
          </p:cNvPr>
          <p:cNvSpPr/>
          <p:nvPr/>
        </p:nvSpPr>
        <p:spPr>
          <a:xfrm>
            <a:off x="758952" y="6062472"/>
            <a:ext cx="731520" cy="38404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Rectangle 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1325879" y="1032401"/>
            <a:ext cx="9102199" cy="3970318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Helvetica Neue"/>
              </a:rPr>
              <a:t>Задача. 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Helvetica Neue"/>
              </a:rPr>
              <a:t>Находим наибольшее из первых двух данных чисел A и B, а затем – максимальное из полученного числа и третьего данного числа С.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Program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 MAX1;</a:t>
            </a:r>
            <a:b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</a:b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Var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 A, B, C,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max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: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real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;</a:t>
            </a:r>
            <a:b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</a:b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begin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/>
            </a:r>
            <a:b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</a:b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writeln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 (‘Введите три числа A, B, C’);</a:t>
            </a:r>
            <a:b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</a:b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readln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 (A, B, С);</a:t>
            </a:r>
            <a:b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</a:b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if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 A&gt;B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then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max:=A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else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max:=b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;</a:t>
            </a:r>
            <a:b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</a:b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if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 C &gt;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max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then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max:=C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;</a:t>
            </a:r>
            <a:b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</a:b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writeln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(‘Максимальное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значение=’,max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);</a:t>
            </a:r>
            <a:b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</a:b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end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.</a:t>
            </a: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b="1" dirty="0" smtClean="0">
              <a:solidFill>
                <a:srgbClr val="333333"/>
              </a:solidFill>
              <a:latin typeface="Helvetica Neue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1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Helvetica Neue"/>
              </a:rPr>
              <a:t>Как вы думаете, можно ли решить задачу другими способами?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Helvetica Neue"/>
              </a:rPr>
              <a:t>Учащиеся получают задание на уроке и продолжают поиск решения задачи.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068770" y="435033"/>
            <a:ext cx="571861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ПРОБЛЕМНО-ПОИСКОВЫЙ МЕТОД</a:t>
            </a:r>
            <a:endParaRPr lang="ru-RU" sz="2400" dirty="0"/>
          </a:p>
        </p:txBody>
      </p:sp>
      <p:sp>
        <p:nvSpPr>
          <p:cNvPr id="4" name="Стрелка вправо 3">
            <a:hlinkClick r:id="rId3" action="ppaction://hlinksldjump"/>
          </p:cNvPr>
          <p:cNvSpPr/>
          <p:nvPr/>
        </p:nvSpPr>
        <p:spPr>
          <a:xfrm>
            <a:off x="758952" y="6062472"/>
            <a:ext cx="731520" cy="38404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98264634"/>
              </p:ext>
            </p:extLst>
          </p:nvPr>
        </p:nvGraphicFramePr>
        <p:xfrm>
          <a:off x="2150906" y="700624"/>
          <a:ext cx="6680992" cy="2653025"/>
        </p:xfrm>
        <a:graphic>
          <a:graphicData uri="http://schemas.openxmlformats.org/drawingml/2006/table">
            <a:tbl>
              <a:tblPr/>
              <a:tblGrid>
                <a:gridCol w="677208"/>
                <a:gridCol w="2910497"/>
                <a:gridCol w="1493832"/>
                <a:gridCol w="1599455"/>
              </a:tblGrid>
              <a:tr h="5306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</a:rPr>
                        <a:t>№</a:t>
                      </a:r>
                      <a:r>
                        <a:rPr lang="ru-RU" sz="1400" dirty="0" err="1">
                          <a:latin typeface="Times New Roman"/>
                          <a:ea typeface="Times New Roman"/>
                        </a:rPr>
                        <a:t>п</a:t>
                      </a:r>
                      <a:r>
                        <a:rPr lang="ru-RU" sz="1400" dirty="0">
                          <a:latin typeface="Times New Roman"/>
                          <a:ea typeface="Times New Roman"/>
                        </a:rPr>
                        <a:t>/</a:t>
                      </a:r>
                      <a:r>
                        <a:rPr lang="ru-RU" sz="1400" dirty="0" err="1">
                          <a:latin typeface="Times New Roman"/>
                          <a:ea typeface="Times New Roman"/>
                        </a:rPr>
                        <a:t>п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</a:rPr>
                        <a:t>Название мероприятия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</a:rPr>
                        <a:t>Количество участников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</a:rPr>
                        <a:t>Результат участия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306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</a:rPr>
                        <a:t>1.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</a:rPr>
                        <a:t>Школьная научно-практическая конференция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</a:rPr>
                        <a:t>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</a:rPr>
                        <a:t>сертификат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306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</a:rPr>
                        <a:t>2.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</a:rPr>
                        <a:t>Районная научно-практическая конференция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</a:rPr>
                        <a:t>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</a:rPr>
                        <a:t>сертификат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306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</a:rPr>
                        <a:t>3.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</a:rPr>
                        <a:t>Школьная научно-практическая конференция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</a:rPr>
                        <a:t>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</a:rPr>
                        <a:t>сертификат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306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</a:rPr>
                        <a:t>4.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</a:rPr>
                        <a:t>Районная научно-практическая конференция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</a:rPr>
                        <a:t>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</a:rPr>
                        <a:t>2 место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4577" name="Rectangle 1"/>
          <p:cNvSpPr>
            <a:spLocks noChangeArrowheads="1"/>
          </p:cNvSpPr>
          <p:nvPr/>
        </p:nvSpPr>
        <p:spPr bwMode="auto">
          <a:xfrm>
            <a:off x="1585769" y="316350"/>
            <a:ext cx="8111819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600" b="1" dirty="0" smtClean="0">
                <a:latin typeface="Arial" pitchFamily="34" charset="0"/>
                <a:ea typeface="Times New Roman" pitchFamily="18" charset="0"/>
              </a:rPr>
              <a:t>У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частие</a:t>
            </a:r>
            <a:r>
              <a:rPr kumimoji="0" lang="ru-RU" sz="16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обучающихся в научно-практических конференциях.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6" name="Picture 3" descr="F:\Новая папка (2)\DSCN4135.JPG"/>
          <p:cNvPicPr>
            <a:picLocks noChangeAspect="1" noChangeArrowheads="1"/>
          </p:cNvPicPr>
          <p:nvPr/>
        </p:nvPicPr>
        <p:blipFill>
          <a:blip r:embed="rId2" cstate="print"/>
          <a:srcRect l="13490" t="23979" r="16062"/>
          <a:stretch>
            <a:fillRect/>
          </a:stretch>
        </p:blipFill>
        <p:spPr bwMode="auto">
          <a:xfrm>
            <a:off x="528290" y="773776"/>
            <a:ext cx="4725846" cy="35278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Picture 1"/>
          <p:cNvPicPr>
            <a:picLocks noChangeAspect="1" noChangeArrowheads="1"/>
          </p:cNvPicPr>
          <p:nvPr/>
        </p:nvPicPr>
        <p:blipFill>
          <a:blip r:embed="rId3" cstate="print">
            <a:lum bright="15000" contrast="34000"/>
          </a:blip>
          <a:srcRect l="39241" t="11483"/>
          <a:stretch>
            <a:fillRect/>
          </a:stretch>
        </p:blipFill>
        <p:spPr bwMode="auto">
          <a:xfrm>
            <a:off x="5653437" y="869552"/>
            <a:ext cx="4674711" cy="331157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Стрелка вправо 8">
            <a:hlinkClick r:id="rId4" action="ppaction://hlinksldjump"/>
          </p:cNvPr>
          <p:cNvSpPr/>
          <p:nvPr/>
        </p:nvSpPr>
        <p:spPr>
          <a:xfrm>
            <a:off x="758952" y="6062472"/>
            <a:ext cx="731520" cy="38404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2152" y="2962783"/>
            <a:ext cx="4462102" cy="334657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23" r="1175" b="5569"/>
          <a:stretch/>
        </p:blipFill>
        <p:spPr>
          <a:xfrm>
            <a:off x="1025891" y="1005261"/>
            <a:ext cx="4396501" cy="5422971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947676" y="1195000"/>
            <a:ext cx="39440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Генрих </a:t>
            </a:r>
            <a:r>
              <a:rPr lang="ru-RU" dirty="0" err="1" smtClean="0"/>
              <a:t>Альтшуллер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493776" y="358930"/>
            <a:ext cx="57121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Районная  интеллектуальная игра</a:t>
            </a:r>
          </a:p>
          <a:p>
            <a:pPr algn="ctr"/>
            <a:r>
              <a:rPr lang="ru-RU" dirty="0" smtClean="0"/>
              <a:t> «Информационный лабиринт»</a:t>
            </a:r>
            <a:endParaRPr lang="ru-RU" dirty="0"/>
          </a:p>
        </p:txBody>
      </p:sp>
      <p:pic>
        <p:nvPicPr>
          <p:cNvPr id="6" name="Рисунок 5" descr="590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45861" y="1680401"/>
            <a:ext cx="2492883" cy="2987235"/>
          </a:xfrm>
          <a:prstGeom prst="rect">
            <a:avLst/>
          </a:prstGeom>
        </p:spPr>
      </p:pic>
      <p:pic>
        <p:nvPicPr>
          <p:cNvPr id="7" name="Рисунок 6" descr="Anatoliy_Gin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842248" y="1661160"/>
            <a:ext cx="2421092" cy="294741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8915400" y="1234440"/>
            <a:ext cx="23134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Анатолий </a:t>
            </a:r>
            <a:r>
              <a:rPr lang="ru-RU" dirty="0" err="1" smtClean="0"/>
              <a:t>Гин</a:t>
            </a:r>
            <a:endParaRPr lang="ru-RU" dirty="0"/>
          </a:p>
        </p:txBody>
      </p:sp>
      <p:sp>
        <p:nvSpPr>
          <p:cNvPr id="9" name="Стрелка вправо 8">
            <a:hlinkClick r:id="rId5" action="ppaction://hlinksldjump"/>
          </p:cNvPr>
          <p:cNvSpPr/>
          <p:nvPr/>
        </p:nvSpPr>
        <p:spPr>
          <a:xfrm>
            <a:off x="6364224" y="6062472"/>
            <a:ext cx="731520" cy="38404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/>
          <a:srcRect l="5771" t="50108"/>
          <a:stretch/>
        </p:blipFill>
        <p:spPr>
          <a:xfrm>
            <a:off x="278924" y="1469641"/>
            <a:ext cx="7101226" cy="5388359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/>
          <a:srcRect l="2554" t="8998" r="-646" b="31735"/>
          <a:stretch/>
        </p:blipFill>
        <p:spPr>
          <a:xfrm>
            <a:off x="3926361" y="1469641"/>
            <a:ext cx="7392319" cy="5388359"/>
          </a:xfrm>
          <a:prstGeom prst="rect">
            <a:avLst/>
          </a:prstGeom>
        </p:spPr>
      </p:pic>
      <p:sp>
        <p:nvSpPr>
          <p:cNvPr id="5" name="Стрелка вправо 4">
            <a:hlinkClick r:id="rId4" action="ppaction://hlinksldjump"/>
          </p:cNvPr>
          <p:cNvSpPr/>
          <p:nvPr/>
        </p:nvSpPr>
        <p:spPr>
          <a:xfrm>
            <a:off x="10421957" y="6114361"/>
            <a:ext cx="661012" cy="4406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TextBox 1"/>
          <p:cNvSpPr txBox="1"/>
          <p:nvPr/>
        </p:nvSpPr>
        <p:spPr>
          <a:xfrm>
            <a:off x="2940843" y="442768"/>
            <a:ext cx="60262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/>
              <a:t>Тема «Компьютер» (7 класс)</a:t>
            </a:r>
            <a:endParaRPr lang="ru-RU" sz="2400" b="1" dirty="0"/>
          </a:p>
        </p:txBody>
      </p:sp>
      <p:pic>
        <p:nvPicPr>
          <p:cNvPr id="6" name="Рисунок 5" descr="hello_html_70d7a51c.png"/>
          <p:cNvPicPr>
            <a:picLocks noChangeAspect="1"/>
          </p:cNvPicPr>
          <p:nvPr/>
        </p:nvPicPr>
        <p:blipFill>
          <a:blip r:embed="rId5"/>
          <a:srcRect l="7050" t="14916" r="4525" b="24788"/>
          <a:stretch>
            <a:fillRect/>
          </a:stretch>
        </p:blipFill>
        <p:spPr>
          <a:xfrm>
            <a:off x="813816" y="1399032"/>
            <a:ext cx="10780776" cy="4133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95952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/>
          <a:srcRect t="2642" r="584" b="3435"/>
          <a:stretch>
            <a:fillRect/>
          </a:stretch>
        </p:blipFill>
        <p:spPr bwMode="auto">
          <a:xfrm>
            <a:off x="248032" y="187287"/>
            <a:ext cx="11434194" cy="6431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/>
          <p:cNvPicPr/>
          <p:nvPr/>
        </p:nvPicPr>
        <p:blipFill>
          <a:blip r:embed="rId3"/>
          <a:srcRect t="3042" r="512" b="4762"/>
          <a:stretch>
            <a:fillRect/>
          </a:stretch>
        </p:blipFill>
        <p:spPr bwMode="auto">
          <a:xfrm>
            <a:off x="249321" y="201420"/>
            <a:ext cx="11610363" cy="61155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4"/>
          <a:srcRect l="1934" t="13034" r="2111" b="4012"/>
          <a:stretch/>
        </p:blipFill>
        <p:spPr>
          <a:xfrm>
            <a:off x="274320" y="195751"/>
            <a:ext cx="11402784" cy="616098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5"/>
          <a:srcRect l="18449" t="1661" r="18416" b="13043"/>
          <a:stretch/>
        </p:blipFill>
        <p:spPr>
          <a:xfrm>
            <a:off x="2871216" y="129934"/>
            <a:ext cx="7168444" cy="6129867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6"/>
          <a:srcRect l="15522" t="3918" r="15281" b="8781"/>
          <a:stretch/>
        </p:blipFill>
        <p:spPr>
          <a:xfrm>
            <a:off x="2765665" y="263820"/>
            <a:ext cx="7473244" cy="589280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/>
          <a:srcRect t="3376" r="504" b="4923"/>
          <a:stretch>
            <a:fillRect/>
          </a:stretch>
        </p:blipFill>
        <p:spPr bwMode="auto">
          <a:xfrm>
            <a:off x="606804" y="291350"/>
            <a:ext cx="11585196" cy="57464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Стрелка вправо 2">
            <a:hlinkClick r:id="rId3" action="ppaction://hlinksldjump"/>
          </p:cNvPr>
          <p:cNvSpPr/>
          <p:nvPr/>
        </p:nvSpPr>
        <p:spPr>
          <a:xfrm>
            <a:off x="10421957" y="6114361"/>
            <a:ext cx="661012" cy="4406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4"/>
          <a:srcRect l="20059" t="8585" r="12110" b="4243"/>
          <a:stretch>
            <a:fillRect/>
          </a:stretch>
        </p:blipFill>
        <p:spPr bwMode="auto">
          <a:xfrm>
            <a:off x="212521" y="112393"/>
            <a:ext cx="11979479" cy="66077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5" name="Picture 1"/>
          <p:cNvPicPr>
            <a:picLocks noChangeAspect="1" noChangeArrowheads="1"/>
          </p:cNvPicPr>
          <p:nvPr/>
        </p:nvPicPr>
        <p:blipFill>
          <a:blip r:embed="rId5"/>
          <a:srcRect l="13208" t="9332" r="263" b="3217"/>
          <a:stretch>
            <a:fillRect/>
          </a:stretch>
        </p:blipFill>
        <p:spPr bwMode="auto">
          <a:xfrm>
            <a:off x="658368" y="256031"/>
            <a:ext cx="10780776" cy="61287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1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1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6-конечная звезда 1"/>
          <p:cNvSpPr/>
          <p:nvPr/>
        </p:nvSpPr>
        <p:spPr>
          <a:xfrm>
            <a:off x="688714" y="735043"/>
            <a:ext cx="2379458" cy="941533"/>
          </a:xfrm>
          <a:prstGeom prst="star16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solidFill>
                  <a:sysClr val="windowText" lastClr="000000"/>
                </a:solidFill>
              </a:rPr>
              <a:t>Интересная</a:t>
            </a:r>
          </a:p>
          <a:p>
            <a:pPr algn="ctr"/>
            <a:r>
              <a:rPr lang="ru-RU" sz="1200" dirty="0" smtClean="0">
                <a:solidFill>
                  <a:sysClr val="windowText" lastClr="000000"/>
                </a:solidFill>
              </a:rPr>
              <a:t>Познавательная  </a:t>
            </a:r>
            <a:endParaRPr lang="ru-RU" sz="1200" dirty="0">
              <a:solidFill>
                <a:sysClr val="windowText" lastClr="000000"/>
              </a:solidFill>
            </a:endParaRPr>
          </a:p>
        </p:txBody>
      </p:sp>
      <p:sp>
        <p:nvSpPr>
          <p:cNvPr id="3" name="16-конечная звезда 2"/>
          <p:cNvSpPr/>
          <p:nvPr/>
        </p:nvSpPr>
        <p:spPr>
          <a:xfrm>
            <a:off x="6122479" y="465961"/>
            <a:ext cx="2719517" cy="859500"/>
          </a:xfrm>
          <a:prstGeom prst="star16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solidFill>
                  <a:sysClr val="windowText" lastClr="000000"/>
                </a:solidFill>
              </a:rPr>
              <a:t>Интересная</a:t>
            </a:r>
          </a:p>
          <a:p>
            <a:pPr algn="ctr"/>
            <a:r>
              <a:rPr lang="ru-RU" sz="1200" dirty="0" smtClean="0">
                <a:solidFill>
                  <a:sysClr val="windowText" lastClr="000000"/>
                </a:solidFill>
              </a:rPr>
              <a:t>Сложная   </a:t>
            </a:r>
            <a:endParaRPr lang="ru-RU" sz="1200" dirty="0">
              <a:solidFill>
                <a:sysClr val="windowText" lastClr="000000"/>
              </a:solidFill>
            </a:endParaRPr>
          </a:p>
        </p:txBody>
      </p:sp>
      <p:sp>
        <p:nvSpPr>
          <p:cNvPr id="4" name="16-конечная звезда 3"/>
          <p:cNvSpPr/>
          <p:nvPr/>
        </p:nvSpPr>
        <p:spPr>
          <a:xfrm>
            <a:off x="830456" y="4337919"/>
            <a:ext cx="2358746" cy="915950"/>
          </a:xfrm>
          <a:prstGeom prst="star16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solidFill>
                  <a:sysClr val="windowText" lastClr="000000"/>
                </a:solidFill>
              </a:rPr>
              <a:t>Увлекательная </a:t>
            </a:r>
          </a:p>
          <a:p>
            <a:pPr algn="ctr"/>
            <a:r>
              <a:rPr lang="ru-RU" sz="1200" dirty="0" smtClean="0">
                <a:solidFill>
                  <a:sysClr val="windowText" lastClr="000000"/>
                </a:solidFill>
              </a:rPr>
              <a:t>Познавательная  </a:t>
            </a:r>
            <a:endParaRPr lang="ru-RU" sz="1200" dirty="0">
              <a:solidFill>
                <a:sysClr val="windowText" lastClr="000000"/>
              </a:solidFill>
            </a:endParaRPr>
          </a:p>
        </p:txBody>
      </p:sp>
      <p:sp>
        <p:nvSpPr>
          <p:cNvPr id="5" name="16-конечная звезда 4"/>
          <p:cNvSpPr/>
          <p:nvPr/>
        </p:nvSpPr>
        <p:spPr>
          <a:xfrm>
            <a:off x="5891188" y="3731103"/>
            <a:ext cx="2830105" cy="999229"/>
          </a:xfrm>
          <a:prstGeom prst="star16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solidFill>
                  <a:sysClr val="windowText" lastClr="000000"/>
                </a:solidFill>
              </a:rPr>
              <a:t>Информационная </a:t>
            </a:r>
            <a:endParaRPr lang="ru-RU" sz="1200" dirty="0">
              <a:solidFill>
                <a:sysClr val="windowText" lastClr="000000"/>
              </a:solidFill>
            </a:endParaRPr>
          </a:p>
        </p:txBody>
      </p:sp>
      <p:sp>
        <p:nvSpPr>
          <p:cNvPr id="6" name="16-конечная звезда 5"/>
          <p:cNvSpPr/>
          <p:nvPr/>
        </p:nvSpPr>
        <p:spPr>
          <a:xfrm>
            <a:off x="619922" y="2373345"/>
            <a:ext cx="2409890" cy="998377"/>
          </a:xfrm>
          <a:prstGeom prst="star16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solidFill>
                  <a:sysClr val="windowText" lastClr="000000"/>
                </a:solidFill>
              </a:rPr>
              <a:t>Нелегкая </a:t>
            </a:r>
          </a:p>
          <a:p>
            <a:pPr algn="ctr"/>
            <a:r>
              <a:rPr lang="ru-RU" sz="1200" dirty="0" smtClean="0">
                <a:solidFill>
                  <a:sysClr val="windowText" lastClr="000000"/>
                </a:solidFill>
              </a:rPr>
              <a:t>Познавательная  </a:t>
            </a:r>
            <a:endParaRPr lang="ru-RU" sz="1200" dirty="0">
              <a:solidFill>
                <a:sysClr val="windowText" lastClr="000000"/>
              </a:solidFill>
            </a:endParaRPr>
          </a:p>
        </p:txBody>
      </p:sp>
      <p:sp>
        <p:nvSpPr>
          <p:cNvPr id="7" name="16-конечная звезда 6"/>
          <p:cNvSpPr/>
          <p:nvPr/>
        </p:nvSpPr>
        <p:spPr>
          <a:xfrm>
            <a:off x="4134377" y="5238619"/>
            <a:ext cx="2358704" cy="902122"/>
          </a:xfrm>
          <a:prstGeom prst="star16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solidFill>
                  <a:sysClr val="windowText" lastClr="000000"/>
                </a:solidFill>
              </a:rPr>
              <a:t>Точная </a:t>
            </a:r>
          </a:p>
          <a:p>
            <a:pPr algn="ctr"/>
            <a:r>
              <a:rPr lang="ru-RU" sz="1200" dirty="0" smtClean="0">
                <a:solidFill>
                  <a:sysClr val="windowText" lastClr="000000"/>
                </a:solidFill>
              </a:rPr>
              <a:t>Интересная </a:t>
            </a:r>
            <a:endParaRPr lang="ru-RU" sz="1200" dirty="0">
              <a:solidFill>
                <a:sysClr val="windowText" lastClr="000000"/>
              </a:solidFill>
            </a:endParaRPr>
          </a:p>
        </p:txBody>
      </p:sp>
      <p:sp>
        <p:nvSpPr>
          <p:cNvPr id="8" name="16-конечная звезда 7"/>
          <p:cNvSpPr/>
          <p:nvPr/>
        </p:nvSpPr>
        <p:spPr>
          <a:xfrm>
            <a:off x="9339570" y="806025"/>
            <a:ext cx="2405016" cy="846608"/>
          </a:xfrm>
          <a:prstGeom prst="star16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solidFill>
                  <a:sysClr val="windowText" lastClr="000000"/>
                </a:solidFill>
              </a:rPr>
              <a:t>Неинтересная</a:t>
            </a:r>
          </a:p>
          <a:p>
            <a:pPr algn="ctr"/>
            <a:r>
              <a:rPr lang="ru-RU" sz="1200" dirty="0" smtClean="0">
                <a:solidFill>
                  <a:sysClr val="windowText" lastClr="000000"/>
                </a:solidFill>
              </a:rPr>
              <a:t>Сложная  </a:t>
            </a:r>
            <a:endParaRPr lang="ru-RU" sz="1200" dirty="0">
              <a:solidFill>
                <a:sysClr val="windowText" lastClr="000000"/>
              </a:solidFill>
            </a:endParaRPr>
          </a:p>
        </p:txBody>
      </p:sp>
      <p:sp>
        <p:nvSpPr>
          <p:cNvPr id="9" name="16-конечная звезда 8"/>
          <p:cNvSpPr/>
          <p:nvPr/>
        </p:nvSpPr>
        <p:spPr>
          <a:xfrm>
            <a:off x="3589179" y="1008054"/>
            <a:ext cx="1838500" cy="803968"/>
          </a:xfrm>
          <a:prstGeom prst="star16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solidFill>
                  <a:sysClr val="windowText" lastClr="000000"/>
                </a:solidFill>
              </a:rPr>
              <a:t>Нудная</a:t>
            </a:r>
            <a:r>
              <a:rPr lang="ru-RU" dirty="0" smtClean="0">
                <a:solidFill>
                  <a:sysClr val="windowText" lastClr="000000"/>
                </a:solidFill>
              </a:rPr>
              <a:t> </a:t>
            </a:r>
            <a:endParaRPr lang="ru-RU" dirty="0">
              <a:solidFill>
                <a:sysClr val="windowText" lastClr="000000"/>
              </a:solidFill>
            </a:endParaRPr>
          </a:p>
        </p:txBody>
      </p:sp>
      <p:sp>
        <p:nvSpPr>
          <p:cNvPr id="10" name="16-конечная звезда 9"/>
          <p:cNvSpPr/>
          <p:nvPr/>
        </p:nvSpPr>
        <p:spPr>
          <a:xfrm>
            <a:off x="9267992" y="4395872"/>
            <a:ext cx="2643887" cy="832587"/>
          </a:xfrm>
          <a:prstGeom prst="star16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solidFill>
                  <a:sysClr val="windowText" lastClr="000000"/>
                </a:solidFill>
              </a:rPr>
              <a:t>Интересная</a:t>
            </a:r>
          </a:p>
          <a:p>
            <a:pPr algn="ctr"/>
            <a:r>
              <a:rPr lang="ru-RU" sz="1200" dirty="0" smtClean="0">
                <a:solidFill>
                  <a:sysClr val="windowText" lastClr="000000"/>
                </a:solidFill>
              </a:rPr>
              <a:t>Захватывающая  </a:t>
            </a:r>
            <a:endParaRPr lang="ru-RU" sz="1200" dirty="0">
              <a:solidFill>
                <a:sysClr val="windowText" lastClr="000000"/>
              </a:solidFill>
            </a:endParaRPr>
          </a:p>
        </p:txBody>
      </p:sp>
      <p:sp>
        <p:nvSpPr>
          <p:cNvPr id="11" name="16-конечная звезда 10"/>
          <p:cNvSpPr/>
          <p:nvPr/>
        </p:nvSpPr>
        <p:spPr>
          <a:xfrm>
            <a:off x="3442418" y="2887689"/>
            <a:ext cx="2174148" cy="903075"/>
          </a:xfrm>
          <a:prstGeom prst="star16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solidFill>
                  <a:sysClr val="windowText" lastClr="000000"/>
                </a:solidFill>
              </a:rPr>
              <a:t>Ненужная </a:t>
            </a:r>
            <a:r>
              <a:rPr lang="ru-RU" dirty="0" smtClean="0">
                <a:solidFill>
                  <a:sysClr val="windowText" lastClr="000000"/>
                </a:solidFill>
              </a:rPr>
              <a:t> </a:t>
            </a:r>
            <a:endParaRPr lang="ru-RU" dirty="0">
              <a:solidFill>
                <a:sysClr val="windowText" lastClr="000000"/>
              </a:solidFill>
            </a:endParaRPr>
          </a:p>
        </p:txBody>
      </p:sp>
      <p:sp>
        <p:nvSpPr>
          <p:cNvPr id="12" name="16-конечная звезда 11"/>
          <p:cNvSpPr/>
          <p:nvPr/>
        </p:nvSpPr>
        <p:spPr>
          <a:xfrm>
            <a:off x="6232170" y="1754609"/>
            <a:ext cx="2409890" cy="998377"/>
          </a:xfrm>
          <a:prstGeom prst="star16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solidFill>
                  <a:sysClr val="windowText" lastClr="000000"/>
                </a:solidFill>
              </a:rPr>
              <a:t>Интересная </a:t>
            </a:r>
          </a:p>
          <a:p>
            <a:pPr algn="ctr"/>
            <a:r>
              <a:rPr lang="ru-RU" sz="1200" dirty="0" smtClean="0">
                <a:solidFill>
                  <a:sysClr val="windowText" lastClr="000000"/>
                </a:solidFill>
              </a:rPr>
              <a:t>Трудная   </a:t>
            </a:r>
            <a:endParaRPr lang="ru-RU" sz="1200" dirty="0">
              <a:solidFill>
                <a:sysClr val="windowText" lastClr="000000"/>
              </a:solidFill>
            </a:endParaRPr>
          </a:p>
        </p:txBody>
      </p:sp>
      <p:sp>
        <p:nvSpPr>
          <p:cNvPr id="13" name="16-конечная звезда 12"/>
          <p:cNvSpPr/>
          <p:nvPr/>
        </p:nvSpPr>
        <p:spPr>
          <a:xfrm>
            <a:off x="8931618" y="2772401"/>
            <a:ext cx="2405016" cy="846608"/>
          </a:xfrm>
          <a:prstGeom prst="star16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solidFill>
                  <a:sysClr val="windowText" lastClr="000000"/>
                </a:solidFill>
              </a:rPr>
              <a:t>Непонятная </a:t>
            </a:r>
          </a:p>
          <a:p>
            <a:pPr algn="ctr"/>
            <a:r>
              <a:rPr lang="ru-RU" sz="1200" dirty="0" smtClean="0">
                <a:solidFill>
                  <a:sysClr val="windowText" lastClr="000000"/>
                </a:solidFill>
              </a:rPr>
              <a:t>Сложная  </a:t>
            </a:r>
            <a:endParaRPr lang="ru-RU" sz="1200" dirty="0">
              <a:solidFill>
                <a:sysClr val="windowText" lastClr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5357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7" name="Picture 1"/>
          <p:cNvPicPr>
            <a:picLocks noChangeAspect="1" noChangeArrowheads="1"/>
          </p:cNvPicPr>
          <p:nvPr/>
        </p:nvPicPr>
        <p:blipFill>
          <a:blip r:embed="rId2"/>
          <a:srcRect l="25146" t="17761" r="22276" b="11796"/>
          <a:stretch>
            <a:fillRect/>
          </a:stretch>
        </p:blipFill>
        <p:spPr bwMode="auto">
          <a:xfrm>
            <a:off x="2935224" y="1124712"/>
            <a:ext cx="5678424" cy="42793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" name="Рисунок 3" descr="01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83621" y="405642"/>
            <a:ext cx="8157076" cy="5931150"/>
          </a:xfrm>
          <a:prstGeom prst="rect">
            <a:avLst/>
          </a:prstGeom>
        </p:spPr>
      </p:pic>
      <p:pic>
        <p:nvPicPr>
          <p:cNvPr id="5" name="Picture 4" descr="C:\Users\Ученик\Desktop\НЕДЕЛЯ\неделя\DSCN499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62476" y="253347"/>
            <a:ext cx="4211960" cy="32632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Picture 3" descr="C:\Users\Ученик\Desktop\НЕДЕЛЯ\неделя\DSCN4994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661531" y="253347"/>
            <a:ext cx="4860032" cy="32849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6"/>
          <a:srcRect l="27122" t="15278" r="13104" b="9463"/>
          <a:stretch>
            <a:fillRect/>
          </a:stretch>
        </p:blipFill>
        <p:spPr bwMode="auto">
          <a:xfrm>
            <a:off x="1286127" y="467626"/>
            <a:ext cx="8750808" cy="58234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" name="Рисунок 8" descr="C:\Users\Информатика\Downloads\14-11-2019_08-53-06\IMG_20191112_153102.jpg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711" y="678588"/>
            <a:ext cx="5526247" cy="3281476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Рисунок 9" descr="C:\Users\Информатика\Downloads\14-11-2019_08-53-06\IMG_20191112_153122.jpg"/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62159" y="678588"/>
            <a:ext cx="5940425" cy="335346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5442237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Users\Ученик\Desktop\НЕДЕЛЯ\неделя МИФ (фото)\IMG_20190314_15220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81556" y="3231208"/>
            <a:ext cx="4522505" cy="34987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Picture 3" descr="C:\Users\Ученик\Desktop\НЕДЕЛЯ\неделя МИФ (фото)\DSC0746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23206" y="0"/>
            <a:ext cx="4480855" cy="332405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5" descr="C:\Users\Ученик\Desktop\НЕДЕЛЯ\неделя\DSCN496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75657" y="3205975"/>
            <a:ext cx="4859658" cy="354229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Picture 2" descr="C:\Users\Ученик\Desktop\НЕДЕЛЯ\неделя\DSCN4989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075657" y="36727"/>
            <a:ext cx="4859658" cy="325059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99990" y="760164"/>
            <a:ext cx="6048261" cy="429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/>
          <a:srcRect l="5646" t="9904" r="7739" b="6919"/>
          <a:stretch/>
        </p:blipFill>
        <p:spPr>
          <a:xfrm>
            <a:off x="612648" y="594360"/>
            <a:ext cx="9354312" cy="5614416"/>
          </a:xfrm>
          <a:prstGeom prst="rect">
            <a:avLst/>
          </a:prstGeom>
        </p:spPr>
      </p:pic>
      <p:pic>
        <p:nvPicPr>
          <p:cNvPr id="2049" name="Picture 1"/>
          <p:cNvPicPr>
            <a:picLocks noChangeAspect="1" noChangeArrowheads="1"/>
          </p:cNvPicPr>
          <p:nvPr/>
        </p:nvPicPr>
        <p:blipFill>
          <a:blip r:embed="rId3"/>
          <a:srcRect t="5118" r="1871" b="3969"/>
          <a:stretch>
            <a:fillRect/>
          </a:stretch>
        </p:blipFill>
        <p:spPr bwMode="auto">
          <a:xfrm>
            <a:off x="502920" y="384048"/>
            <a:ext cx="10597896" cy="55229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/>
          <a:srcRect l="24328" t="13622" r="24534" b="12775"/>
          <a:stretch>
            <a:fillRect/>
          </a:stretch>
        </p:blipFill>
        <p:spPr bwMode="auto">
          <a:xfrm>
            <a:off x="841248" y="337844"/>
            <a:ext cx="10140696" cy="62184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1"/>
          <p:cNvPicPr>
            <a:picLocks noChangeAspect="1" noChangeArrowheads="1"/>
          </p:cNvPicPr>
          <p:nvPr/>
        </p:nvPicPr>
        <p:blipFill>
          <a:blip r:embed="rId5"/>
          <a:srcRect l="16114" t="11006" r="31903" b="7584"/>
          <a:stretch>
            <a:fillRect/>
          </a:stretch>
        </p:blipFill>
        <p:spPr bwMode="auto">
          <a:xfrm>
            <a:off x="1740309" y="394512"/>
            <a:ext cx="8770375" cy="60456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9082306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Объект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97096281"/>
              </p:ext>
            </p:extLst>
          </p:nvPr>
        </p:nvGraphicFramePr>
        <p:xfrm>
          <a:off x="92075" y="92075"/>
          <a:ext cx="3829050" cy="54181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8" name="Acrobat Document" r:id="rId3" imgW="7556400" imgH="10710000" progId="AcroExch.Document.11">
                  <p:embed/>
                </p:oleObj>
              </mc:Choice>
              <mc:Fallback>
                <p:oleObj name="Acrobat Document" r:id="rId3" imgW="7556400" imgH="10710000" progId="AcroExch.Document.11">
                  <p:embed/>
                  <p:pic>
                    <p:nvPicPr>
                      <p:cNvPr id="0" name="Picture 5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2075" y="92075"/>
                        <a:ext cx="3829050" cy="54181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Объект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93949065"/>
              </p:ext>
            </p:extLst>
          </p:nvPr>
        </p:nvGraphicFramePr>
        <p:xfrm>
          <a:off x="3824979" y="92075"/>
          <a:ext cx="3829050" cy="54181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9" name="Acrobat Document" r:id="rId5" imgW="7556400" imgH="10710000" progId="AcroExch.Document.11">
                  <p:embed/>
                </p:oleObj>
              </mc:Choice>
              <mc:Fallback>
                <p:oleObj name="Acrobat Document" r:id="rId5" imgW="7556400" imgH="10710000" progId="AcroExch.Document.11">
                  <p:embed/>
                  <p:pic>
                    <p:nvPicPr>
                      <p:cNvPr id="0" name="Picture 5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24979" y="92075"/>
                        <a:ext cx="3829050" cy="54181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Объект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61481398"/>
              </p:ext>
            </p:extLst>
          </p:nvPr>
        </p:nvGraphicFramePr>
        <p:xfrm>
          <a:off x="7654029" y="92075"/>
          <a:ext cx="3829050" cy="54181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0" name="Acrobat Document" r:id="rId7" imgW="7556400" imgH="10710000" progId="AcroExch.Document.11">
                  <p:embed/>
                </p:oleObj>
              </mc:Choice>
              <mc:Fallback>
                <p:oleObj name="Acrobat Document" r:id="rId7" imgW="7556400" imgH="10710000" progId="AcroExch.Document.11">
                  <p:embed/>
                  <p:pic>
                    <p:nvPicPr>
                      <p:cNvPr id="0" name="Picture 5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54029" y="92075"/>
                        <a:ext cx="3829050" cy="54181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Объект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71266028"/>
              </p:ext>
            </p:extLst>
          </p:nvPr>
        </p:nvGraphicFramePr>
        <p:xfrm>
          <a:off x="92075" y="1071021"/>
          <a:ext cx="3829050" cy="54181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1" name="Acrobat Document" r:id="rId9" imgW="7556400" imgH="10710000" progId="AcroExch.Document.11">
                  <p:embed/>
                </p:oleObj>
              </mc:Choice>
              <mc:Fallback>
                <p:oleObj name="Acrobat Document" r:id="rId9" imgW="7556400" imgH="10710000" progId="AcroExch.Document.11">
                  <p:embed/>
                  <p:pic>
                    <p:nvPicPr>
                      <p:cNvPr id="0" name="Picture 5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2075" y="1071021"/>
                        <a:ext cx="3829050" cy="54181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Объект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94648959"/>
              </p:ext>
            </p:extLst>
          </p:nvPr>
        </p:nvGraphicFramePr>
        <p:xfrm>
          <a:off x="3921125" y="1071021"/>
          <a:ext cx="3829050" cy="54181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2" name="Acrobat Document" r:id="rId11" imgW="7556400" imgH="10710000" progId="AcroExch.Document.11">
                  <p:embed/>
                </p:oleObj>
              </mc:Choice>
              <mc:Fallback>
                <p:oleObj name="Acrobat Document" r:id="rId11" imgW="7556400" imgH="10710000" progId="AcroExch.Document.11">
                  <p:embed/>
                  <p:pic>
                    <p:nvPicPr>
                      <p:cNvPr id="0" name="Picture 6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21125" y="1071021"/>
                        <a:ext cx="3829050" cy="54181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Объект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46230913"/>
              </p:ext>
            </p:extLst>
          </p:nvPr>
        </p:nvGraphicFramePr>
        <p:xfrm>
          <a:off x="7846321" y="1071021"/>
          <a:ext cx="3829050" cy="54181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3" name="Acrobat Document" r:id="rId13" imgW="7556400" imgH="10710000" progId="AcroExch.Document.11">
                  <p:embed/>
                </p:oleObj>
              </mc:Choice>
              <mc:Fallback>
                <p:oleObj name="Acrobat Document" r:id="rId13" imgW="7556400" imgH="10710000" progId="AcroExch.Document.11">
                  <p:embed/>
                  <p:pic>
                    <p:nvPicPr>
                      <p:cNvPr id="0" name="Picture 6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846321" y="1071021"/>
                        <a:ext cx="3829050" cy="54181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9354126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1011911" y="870670"/>
          <a:ext cx="9764785" cy="5547755"/>
        </p:xfrm>
        <a:graphic>
          <a:graphicData uri="http://schemas.openxmlformats.org/drawingml/2006/table">
            <a:tbl>
              <a:tblPr/>
              <a:tblGrid>
                <a:gridCol w="1903466"/>
                <a:gridCol w="2749007"/>
                <a:gridCol w="1988622"/>
                <a:gridCol w="3123690"/>
              </a:tblGrid>
              <a:tr h="55576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</a:rPr>
                        <a:t>2016</a:t>
                      </a:r>
                    </a:p>
                  </a:txBody>
                  <a:tcPr marL="48688" marR="486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Всероссийская  игра-конкурс по информатике «</a:t>
                      </a:r>
                      <a:r>
                        <a:rPr lang="ru-RU" sz="1400" dirty="0" err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Инфознайка</a:t>
                      </a: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»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48688" marR="486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</a:rPr>
                        <a:t>5</a:t>
                      </a:r>
                    </a:p>
                  </a:txBody>
                  <a:tcPr marL="48688" marR="486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</a:rPr>
                        <a:t>2 ученика – первое место в районе.</a:t>
                      </a:r>
                      <a:endParaRPr lang="ru-RU" sz="1400">
                        <a:latin typeface="Calibri"/>
                        <a:ea typeface="Times New Roman"/>
                      </a:endParaRPr>
                    </a:p>
                  </a:txBody>
                  <a:tcPr marL="48688" marR="486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947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</a:rPr>
                        <a:t>2016</a:t>
                      </a:r>
                    </a:p>
                  </a:txBody>
                  <a:tcPr marL="48688" marR="486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Межрайонная олимпиада по информатике среди школьников 9-11 классов (г. Куйбышев). 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48688" marR="486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</a:rPr>
                        <a:t>3</a:t>
                      </a:r>
                    </a:p>
                  </a:txBody>
                  <a:tcPr marL="48688" marR="486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</a:rPr>
                        <a:t>5 место в команде из 7 команд, в личном первенстве 5 и 10 место среди 44 участников.</a:t>
                      </a:r>
                      <a:endParaRPr lang="ru-RU" sz="1400">
                        <a:latin typeface="Calibri"/>
                        <a:ea typeface="Times New Roman"/>
                      </a:endParaRPr>
                    </a:p>
                  </a:txBody>
                  <a:tcPr marL="48688" marR="486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5576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</a:rPr>
                        <a:t>2017</a:t>
                      </a:r>
                    </a:p>
                  </a:txBody>
                  <a:tcPr marL="48688" marR="486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Международный конкурс по информатике «Бобер 2017»</a:t>
                      </a:r>
                      <a:endParaRPr lang="ru-RU" sz="1400">
                        <a:latin typeface="Times New Roman"/>
                        <a:ea typeface="Times New Roman"/>
                      </a:endParaRPr>
                    </a:p>
                  </a:txBody>
                  <a:tcPr marL="48688" marR="486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</a:rPr>
                        <a:t>4</a:t>
                      </a:r>
                    </a:p>
                  </a:txBody>
                  <a:tcPr marL="48688" marR="486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</a:rPr>
                        <a:t>1 ученик – 1 место в районе, 2 ученика – 2 место в районе, 1 ученик – 2 место в регионе</a:t>
                      </a:r>
                      <a:endParaRPr lang="ru-RU" sz="1400">
                        <a:latin typeface="Calibri"/>
                        <a:ea typeface="Times New Roman"/>
                      </a:endParaRPr>
                    </a:p>
                  </a:txBody>
                  <a:tcPr marL="48688" marR="486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947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</a:rPr>
                        <a:t>2017</a:t>
                      </a:r>
                    </a:p>
                  </a:txBody>
                  <a:tcPr marL="48688" marR="486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Межрайонная олимпиада по информатике среди школьников 9-11 классов (г. Куйбышев)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48688" marR="486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</a:rPr>
                        <a:t>3</a:t>
                      </a:r>
                    </a:p>
                  </a:txBody>
                  <a:tcPr marL="48688" marR="486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</a:rPr>
                        <a:t>В личном первенстве 1 ученик – 5  место среди 69 участников</a:t>
                      </a:r>
                      <a:endParaRPr lang="ru-RU" sz="1400" dirty="0">
                        <a:latin typeface="Calibri"/>
                        <a:ea typeface="Times New Roman"/>
                      </a:endParaRPr>
                    </a:p>
                  </a:txBody>
                  <a:tcPr marL="48688" marR="486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5576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</a:rPr>
                        <a:t>2017</a:t>
                      </a:r>
                    </a:p>
                  </a:txBody>
                  <a:tcPr marL="48688" marR="486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Всероссийская  игра-конкурс по информатике «Инфознайка»</a:t>
                      </a:r>
                      <a:endParaRPr lang="ru-RU" sz="1400">
                        <a:latin typeface="Times New Roman"/>
                        <a:ea typeface="Times New Roman"/>
                      </a:endParaRPr>
                    </a:p>
                  </a:txBody>
                  <a:tcPr marL="48688" marR="486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</a:rPr>
                        <a:t>8</a:t>
                      </a:r>
                    </a:p>
                  </a:txBody>
                  <a:tcPr marL="48688" marR="486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</a:rPr>
                        <a:t>5 учеников – 1 место в районе</a:t>
                      </a:r>
                      <a:endParaRPr lang="ru-RU" sz="1400" dirty="0">
                        <a:latin typeface="Calibri"/>
                        <a:ea typeface="Times New Roman"/>
                      </a:endParaRPr>
                    </a:p>
                  </a:txBody>
                  <a:tcPr marL="48688" marR="486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78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</a:rPr>
                        <a:t>2017</a:t>
                      </a:r>
                    </a:p>
                  </a:txBody>
                  <a:tcPr marL="48688" marR="486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Всероссийский  конкурс «КИТ»</a:t>
                      </a:r>
                      <a:endParaRPr lang="ru-RU" sz="1400">
                        <a:latin typeface="Times New Roman"/>
                        <a:ea typeface="Times New Roman"/>
                      </a:endParaRPr>
                    </a:p>
                  </a:txBody>
                  <a:tcPr marL="48688" marR="486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</a:rPr>
                        <a:t>9</a:t>
                      </a:r>
                    </a:p>
                  </a:txBody>
                  <a:tcPr marL="48688" marR="486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</a:rPr>
                        <a:t>4 ученика – 1 место в районе</a:t>
                      </a:r>
                      <a:endParaRPr lang="ru-RU" sz="1400" dirty="0">
                        <a:latin typeface="Calibri"/>
                        <a:ea typeface="Times New Roman"/>
                      </a:endParaRPr>
                    </a:p>
                  </a:txBody>
                  <a:tcPr marL="48688" marR="486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78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</a:rPr>
                        <a:t>2018</a:t>
                      </a:r>
                    </a:p>
                  </a:txBody>
                  <a:tcPr marL="48688" marR="486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Всероссийский  конкурс «КИТ»</a:t>
                      </a:r>
                      <a:endParaRPr lang="ru-RU" sz="1400">
                        <a:latin typeface="Times New Roman"/>
                        <a:ea typeface="Times New Roman"/>
                      </a:endParaRPr>
                    </a:p>
                  </a:txBody>
                  <a:tcPr marL="48688" marR="486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</a:rPr>
                        <a:t>11</a:t>
                      </a:r>
                    </a:p>
                  </a:txBody>
                  <a:tcPr marL="48688" marR="486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</a:rPr>
                        <a:t>4 ученика – 1 место в районе</a:t>
                      </a:r>
                      <a:endParaRPr lang="ru-RU" sz="1400" dirty="0">
                        <a:latin typeface="Calibri"/>
                        <a:ea typeface="Times New Roman"/>
                      </a:endParaRPr>
                    </a:p>
                  </a:txBody>
                  <a:tcPr marL="48688" marR="486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5576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</a:rPr>
                        <a:t>2018</a:t>
                      </a:r>
                    </a:p>
                  </a:txBody>
                  <a:tcPr marL="48688" marR="486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Всероссийская  игра-конкурс по информатике «Инфознайка»</a:t>
                      </a:r>
                      <a:endParaRPr lang="ru-RU" sz="1400">
                        <a:latin typeface="Times New Roman"/>
                        <a:ea typeface="Times New Roman"/>
                      </a:endParaRPr>
                    </a:p>
                  </a:txBody>
                  <a:tcPr marL="48688" marR="486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</a:rPr>
                        <a:t>8</a:t>
                      </a:r>
                    </a:p>
                  </a:txBody>
                  <a:tcPr marL="48688" marR="486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</a:rPr>
                        <a:t>5 учеников – 1 место в районе</a:t>
                      </a:r>
                      <a:endParaRPr lang="ru-RU" sz="1400" dirty="0">
                        <a:latin typeface="Calibri"/>
                        <a:ea typeface="Times New Roman"/>
                      </a:endParaRPr>
                    </a:p>
                  </a:txBody>
                  <a:tcPr marL="48688" marR="486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5576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</a:rPr>
                        <a:t>2019</a:t>
                      </a:r>
                    </a:p>
                  </a:txBody>
                  <a:tcPr marL="48688" marR="486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Всероссийская  игра-конкурс по информатике «Инфознайка»</a:t>
                      </a:r>
                      <a:endParaRPr lang="ru-RU" sz="1400">
                        <a:latin typeface="Times New Roman"/>
                        <a:ea typeface="Times New Roman"/>
                      </a:endParaRPr>
                    </a:p>
                  </a:txBody>
                  <a:tcPr marL="48688" marR="486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</a:rPr>
                        <a:t>7</a:t>
                      </a:r>
                    </a:p>
                  </a:txBody>
                  <a:tcPr marL="48688" marR="486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</a:rPr>
                        <a:t>3 ученика – 1 место в районе</a:t>
                      </a:r>
                      <a:endParaRPr lang="ru-RU" sz="1400" dirty="0">
                        <a:latin typeface="Calibri"/>
                        <a:ea typeface="Times New Roman"/>
                      </a:endParaRPr>
                    </a:p>
                  </a:txBody>
                  <a:tcPr marL="48688" marR="486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947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</a:rPr>
                        <a:t>2019</a:t>
                      </a:r>
                    </a:p>
                  </a:txBody>
                  <a:tcPr marL="48688" marR="486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Межрайонная олимпиада по информатике среди школьников 9-11 классов (г. Куйбышев)</a:t>
                      </a:r>
                      <a:endParaRPr lang="ru-RU" sz="1400">
                        <a:latin typeface="Times New Roman"/>
                        <a:ea typeface="Times New Roman"/>
                      </a:endParaRPr>
                    </a:p>
                  </a:txBody>
                  <a:tcPr marL="48688" marR="486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</a:rPr>
                        <a:t>3</a:t>
                      </a:r>
                    </a:p>
                  </a:txBody>
                  <a:tcPr marL="48688" marR="486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</a:rPr>
                        <a:t>В личном первенстве 1 ученик – 10 место среди 83 участников</a:t>
                      </a:r>
                      <a:endParaRPr lang="ru-RU" sz="1400" dirty="0">
                        <a:latin typeface="Calibri"/>
                        <a:ea typeface="Times New Roman"/>
                      </a:endParaRPr>
                    </a:p>
                  </a:txBody>
                  <a:tcPr marL="48688" marR="486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689340" y="255639"/>
            <a:ext cx="10670797" cy="8002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ru-RU" sz="2800" dirty="0" smtClean="0"/>
              <a:t>Результаты олимпиад, всероссийских и международных конкурсов</a:t>
            </a:r>
          </a:p>
          <a:p>
            <a:pPr marL="0" marR="0" lvl="0" indent="180975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1779638" y="1193216"/>
          <a:ext cx="7908294" cy="1255714"/>
        </p:xfrm>
        <a:graphic>
          <a:graphicData uri="http://schemas.openxmlformats.org/drawingml/2006/table">
            <a:tbl>
              <a:tblPr/>
              <a:tblGrid>
                <a:gridCol w="1154325"/>
                <a:gridCol w="1148921"/>
                <a:gridCol w="1526194"/>
                <a:gridCol w="1526194"/>
                <a:gridCol w="1148021"/>
                <a:gridCol w="1404639"/>
              </a:tblGrid>
              <a:tr h="0"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</a:rPr>
                        <a:t>Учебный год</a:t>
                      </a:r>
                      <a:endParaRPr lang="ru-RU" sz="1100" dirty="0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</a:rPr>
                        <a:t>Кол-во учащихся</a:t>
                      </a:r>
                      <a:endParaRPr lang="ru-RU" sz="1100" dirty="0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</a:rPr>
                        <a:t>Максимальный балл по школе </a:t>
                      </a:r>
                      <a:endParaRPr lang="ru-RU" sz="1100" dirty="0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</a:rPr>
                        <a:t>Средний балл по школе</a:t>
                      </a:r>
                      <a:endParaRPr lang="ru-RU" sz="1100" dirty="0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</a:rPr>
                        <a:t>Средний балл по области</a:t>
                      </a:r>
                      <a:endParaRPr lang="ru-RU" sz="1100" dirty="0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</a:rPr>
                        <a:t>Средний балл по РФ</a:t>
                      </a:r>
                      <a:endParaRPr lang="ru-RU" sz="1100" dirty="0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indent="180340" algn="ctr" hangingPunct="0">
                        <a:lnSpc>
                          <a:spcPct val="107000"/>
                        </a:lnSpc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</a:rPr>
                        <a:t>2016</a:t>
                      </a:r>
                      <a:endParaRPr lang="ru-RU" sz="1100" dirty="0">
                        <a:latin typeface="Calibri"/>
                        <a:ea typeface="Times New Roman"/>
                      </a:endParaRPr>
                    </a:p>
                    <a:p>
                      <a:pPr indent="180340" algn="ctr" hangingPunct="0">
                        <a:lnSpc>
                          <a:spcPct val="107000"/>
                        </a:lnSpc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</a:rPr>
                        <a:t>2016</a:t>
                      </a:r>
                      <a:endParaRPr lang="ru-RU" sz="1100" dirty="0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80340" algn="ctr"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</a:rPr>
                        <a:t>13</a:t>
                      </a:r>
                      <a:endParaRPr lang="ru-RU" sz="1100" dirty="0">
                        <a:latin typeface="Calibri"/>
                        <a:ea typeface="Times New Roman"/>
                      </a:endParaRPr>
                    </a:p>
                    <a:p>
                      <a:pPr algn="ctr"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</a:rPr>
                        <a:t>    9(профиль</a:t>
                      </a:r>
                      <a:r>
                        <a:rPr lang="ru-RU" sz="11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</a:rPr>
                        <a:t>)</a:t>
                      </a:r>
                      <a:endParaRPr lang="ru-RU" sz="1100" dirty="0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80340" algn="ctr" hangingPunct="0">
                        <a:lnSpc>
                          <a:spcPct val="107000"/>
                        </a:lnSpc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</a:rPr>
                        <a:t>81</a:t>
                      </a:r>
                      <a:endParaRPr lang="ru-RU" sz="1100">
                        <a:latin typeface="Calibri"/>
                        <a:ea typeface="Times New Roman"/>
                      </a:endParaRPr>
                    </a:p>
                    <a:p>
                      <a:pPr indent="180340" algn="ctr" hangingPunct="0">
                        <a:lnSpc>
                          <a:spcPct val="107000"/>
                        </a:lnSpc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</a:rPr>
                        <a:t>81</a:t>
                      </a:r>
                      <a:endParaRPr lang="ru-RU" sz="1100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80340" algn="ctr" hangingPunct="0">
                        <a:lnSpc>
                          <a:spcPct val="107000"/>
                        </a:lnSpc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</a:rPr>
                        <a:t>62,2</a:t>
                      </a:r>
                      <a:endParaRPr lang="ru-RU" sz="1100">
                        <a:latin typeface="Calibri"/>
                        <a:ea typeface="Times New Roman"/>
                      </a:endParaRPr>
                    </a:p>
                    <a:p>
                      <a:pPr indent="180340" algn="ctr" hangingPunct="0">
                        <a:lnSpc>
                          <a:spcPct val="107000"/>
                        </a:lnSpc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</a:rPr>
                        <a:t>68,3</a:t>
                      </a:r>
                      <a:endParaRPr lang="ru-RU" sz="1100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80340" algn="ctr" hangingPunct="0">
                        <a:lnSpc>
                          <a:spcPct val="107000"/>
                        </a:lnSpc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</a:rPr>
                        <a:t>55,6</a:t>
                      </a:r>
                      <a:endParaRPr lang="ru-RU" sz="1100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80340" algn="ctr" hangingPunct="0">
                        <a:lnSpc>
                          <a:spcPct val="107000"/>
                        </a:lnSpc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</a:rPr>
                        <a:t>53,6</a:t>
                      </a:r>
                      <a:endParaRPr lang="ru-RU" sz="1100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indent="180340" algn="ctr" hangingPunct="0">
                        <a:lnSpc>
                          <a:spcPct val="107000"/>
                        </a:lnSpc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</a:rPr>
                        <a:t>2017</a:t>
                      </a:r>
                      <a:endParaRPr lang="ru-RU" sz="1100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80340" algn="ctr"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</a:rPr>
                        <a:t>4 (база)</a:t>
                      </a:r>
                      <a:endParaRPr lang="ru-RU" sz="1100" dirty="0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80340" algn="ctr" hangingPunct="0">
                        <a:lnSpc>
                          <a:spcPct val="107000"/>
                        </a:lnSpc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</a:rPr>
                        <a:t>59</a:t>
                      </a:r>
                      <a:endParaRPr lang="ru-RU" sz="1100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80340" algn="ctr" hangingPunct="0">
                        <a:lnSpc>
                          <a:spcPct val="107000"/>
                        </a:lnSpc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</a:rPr>
                        <a:t>51</a:t>
                      </a:r>
                      <a:endParaRPr lang="ru-RU" sz="1100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80340" algn="ctr" hangingPunct="0">
                        <a:lnSpc>
                          <a:spcPct val="107000"/>
                        </a:lnSpc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</a:rPr>
                        <a:t>57,5</a:t>
                      </a:r>
                      <a:endParaRPr lang="ru-RU" sz="1100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80340" algn="ctr" hangingPunct="0">
                        <a:lnSpc>
                          <a:spcPct val="107000"/>
                        </a:lnSpc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</a:rPr>
                        <a:t>59,2</a:t>
                      </a:r>
                      <a:endParaRPr lang="ru-RU" sz="1100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indent="180340" algn="ctr" hangingPunct="0">
                        <a:lnSpc>
                          <a:spcPct val="107000"/>
                        </a:lnSpc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</a:rPr>
                        <a:t>2018</a:t>
                      </a:r>
                      <a:endParaRPr lang="ru-RU" sz="1100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80340" algn="ctr"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</a:rPr>
                        <a:t>6 (профиль)</a:t>
                      </a:r>
                      <a:endParaRPr lang="ru-RU" sz="1100" dirty="0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80340" algn="ctr" hangingPunct="0">
                        <a:lnSpc>
                          <a:spcPct val="107000"/>
                        </a:lnSpc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</a:rPr>
                        <a:t>79</a:t>
                      </a:r>
                      <a:endParaRPr lang="ru-RU" sz="1100" dirty="0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80340" algn="ctr" hangingPunct="0">
                        <a:lnSpc>
                          <a:spcPct val="107000"/>
                        </a:lnSpc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</a:rPr>
                        <a:t>65</a:t>
                      </a:r>
                      <a:endParaRPr lang="ru-RU" sz="1100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80340" algn="ctr" hangingPunct="0">
                        <a:lnSpc>
                          <a:spcPct val="107000"/>
                        </a:lnSpc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</a:rPr>
                        <a:t>59,6</a:t>
                      </a:r>
                      <a:endParaRPr lang="ru-RU" sz="1100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80340" algn="ctr" hangingPunct="0">
                        <a:lnSpc>
                          <a:spcPct val="107000"/>
                        </a:lnSpc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</a:rPr>
                        <a:t>58,4</a:t>
                      </a:r>
                      <a:endParaRPr lang="ru-RU" sz="1100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indent="180340" algn="ctr" hangingPunct="0">
                        <a:lnSpc>
                          <a:spcPct val="107000"/>
                        </a:lnSpc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</a:rPr>
                        <a:t>2019</a:t>
                      </a:r>
                      <a:endParaRPr lang="ru-RU" sz="1100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80340" algn="ctr"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</a:rPr>
                        <a:t>3 (профиль)</a:t>
                      </a:r>
                      <a:endParaRPr lang="ru-RU" sz="1100" dirty="0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80340" algn="ctr" hangingPunct="0">
                        <a:lnSpc>
                          <a:spcPct val="107000"/>
                        </a:lnSpc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</a:rPr>
                        <a:t>84</a:t>
                      </a:r>
                      <a:endParaRPr lang="ru-RU" sz="1100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80340" algn="ctr" hangingPunct="0">
                        <a:lnSpc>
                          <a:spcPct val="107000"/>
                        </a:lnSpc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</a:rPr>
                        <a:t>76</a:t>
                      </a:r>
                      <a:endParaRPr lang="ru-RU" sz="1100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80340" algn="ctr" hangingPunct="0">
                        <a:lnSpc>
                          <a:spcPct val="107000"/>
                        </a:lnSpc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</a:rPr>
                        <a:t>61,6</a:t>
                      </a:r>
                      <a:endParaRPr lang="ru-RU" sz="1100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80340" algn="ctr" hangingPunct="0">
                        <a:lnSpc>
                          <a:spcPct val="107000"/>
                        </a:lnSpc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</a:rPr>
                        <a:t>62,4</a:t>
                      </a:r>
                      <a:endParaRPr lang="ru-RU" sz="1100" dirty="0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4817" name="Rectangle 1"/>
          <p:cNvSpPr>
            <a:spLocks noChangeArrowheads="1"/>
          </p:cNvSpPr>
          <p:nvPr/>
        </p:nvSpPr>
        <p:spPr bwMode="auto">
          <a:xfrm>
            <a:off x="2023191" y="293887"/>
            <a:ext cx="8531603" cy="9848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18097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Результаты   ЕГЭ (11 класс)</a:t>
            </a: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</a:endParaRPr>
          </a:p>
          <a:p>
            <a:pPr marL="0" marR="0" lvl="0" indent="1809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val="2920928603"/>
              </p:ext>
            </p:extLst>
          </p:nvPr>
        </p:nvGraphicFramePr>
        <p:xfrm>
          <a:off x="1037042" y="2599364"/>
          <a:ext cx="10673887" cy="39243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2013359" y="234892"/>
            <a:ext cx="8531603" cy="9848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18097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Результаты   ОГЭ (9 класс).</a:t>
            </a: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</a:endParaRPr>
          </a:p>
          <a:p>
            <a:pPr marL="0" marR="0" lvl="0" indent="1809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1850690" y="1065402"/>
          <a:ext cx="7729537" cy="1158802"/>
        </p:xfrm>
        <a:graphic>
          <a:graphicData uri="http://schemas.openxmlformats.org/drawingml/2006/table">
            <a:tbl>
              <a:tblPr/>
              <a:tblGrid>
                <a:gridCol w="1103850"/>
                <a:gridCol w="1139154"/>
                <a:gridCol w="1586032"/>
                <a:gridCol w="1459459"/>
                <a:gridCol w="1220951"/>
                <a:gridCol w="1220091"/>
              </a:tblGrid>
              <a:tr h="441250"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ru-RU" sz="1100" b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</a:rPr>
                        <a:t>Учебный год</a:t>
                      </a:r>
                      <a:endParaRPr lang="ru-RU" sz="1100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ru-RU" sz="1100" b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</a:rPr>
                        <a:t>Кол-во учащихся</a:t>
                      </a:r>
                      <a:endParaRPr lang="ru-RU" sz="1100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ru-RU" sz="1100" b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</a:rPr>
                        <a:t>Качественная успеваемость</a:t>
                      </a:r>
                      <a:endParaRPr lang="ru-RU" sz="1100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ru-RU" sz="1100" b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</a:rPr>
                        <a:t>Количественная успеваемость</a:t>
                      </a:r>
                      <a:endParaRPr lang="ru-RU" sz="1100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ru-RU" sz="1100" b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</a:rPr>
                        <a:t>Средний балл по школе</a:t>
                      </a:r>
                      <a:endParaRPr lang="ru-RU" sz="1100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ru-RU" sz="1100" b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</a:rPr>
                        <a:t>Средний балл по области</a:t>
                      </a:r>
                      <a:endParaRPr lang="ru-RU" sz="1100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indent="180340" algn="ctr" hangingPunct="0">
                        <a:lnSpc>
                          <a:spcPct val="107000"/>
                        </a:lnSpc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</a:rPr>
                        <a:t>2016</a:t>
                      </a:r>
                      <a:endParaRPr lang="ru-RU" sz="1100" dirty="0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80340" algn="ctr"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</a:rPr>
                        <a:t>7 </a:t>
                      </a:r>
                      <a:endParaRPr lang="ru-RU" sz="1100" dirty="0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80340" algn="ctr" hangingPunct="0">
                        <a:lnSpc>
                          <a:spcPct val="107000"/>
                        </a:lnSpc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</a:rPr>
                        <a:t>71</a:t>
                      </a:r>
                      <a:endParaRPr lang="ru-RU" sz="1100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80340" algn="ctr" hangingPunct="0">
                        <a:lnSpc>
                          <a:spcPct val="107000"/>
                        </a:lnSpc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</a:rPr>
                        <a:t>100</a:t>
                      </a:r>
                      <a:endParaRPr lang="ru-RU" sz="1100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80340" algn="ctr" hangingPunct="0">
                        <a:lnSpc>
                          <a:spcPct val="107000"/>
                        </a:lnSpc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</a:rPr>
                        <a:t>4,3</a:t>
                      </a:r>
                      <a:endParaRPr lang="ru-RU" sz="1100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80340" algn="ctr" hangingPunct="0">
                        <a:lnSpc>
                          <a:spcPct val="107000"/>
                        </a:lnSpc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</a:rPr>
                        <a:t>3,8</a:t>
                      </a:r>
                      <a:endParaRPr lang="ru-RU" sz="1100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indent="180340" algn="ctr" hangingPunct="0">
                        <a:lnSpc>
                          <a:spcPct val="107000"/>
                        </a:lnSpc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</a:rPr>
                        <a:t>2017</a:t>
                      </a:r>
                      <a:endParaRPr lang="ru-RU" sz="1100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80340" algn="ctr"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</a:rPr>
                        <a:t>2</a:t>
                      </a:r>
                      <a:endParaRPr lang="ru-RU" sz="1100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80340" algn="ctr" hangingPunct="0">
                        <a:lnSpc>
                          <a:spcPct val="107000"/>
                        </a:lnSpc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</a:rPr>
                        <a:t>100</a:t>
                      </a:r>
                      <a:endParaRPr lang="ru-RU" sz="1100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80340" algn="ctr" hangingPunct="0">
                        <a:lnSpc>
                          <a:spcPct val="107000"/>
                        </a:lnSpc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</a:rPr>
                        <a:t>100</a:t>
                      </a:r>
                      <a:endParaRPr lang="ru-RU" sz="1100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80340" algn="ctr" hangingPunct="0">
                        <a:lnSpc>
                          <a:spcPct val="107000"/>
                        </a:lnSpc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</a:rPr>
                        <a:t>5</a:t>
                      </a:r>
                      <a:endParaRPr lang="ru-RU" sz="1100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80340" algn="ctr" hangingPunct="0">
                        <a:lnSpc>
                          <a:spcPct val="107000"/>
                        </a:lnSpc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</a:rPr>
                        <a:t>4</a:t>
                      </a:r>
                      <a:endParaRPr lang="ru-RU" sz="1100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indent="180340" algn="ctr" hangingPunct="0">
                        <a:lnSpc>
                          <a:spcPct val="107000"/>
                        </a:lnSpc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</a:rPr>
                        <a:t>2018</a:t>
                      </a:r>
                      <a:endParaRPr lang="ru-RU" sz="1100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80340" algn="ctr"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</a:rPr>
                        <a:t>6</a:t>
                      </a:r>
                      <a:endParaRPr lang="ru-RU" sz="1100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80340" algn="ctr" hangingPunct="0">
                        <a:lnSpc>
                          <a:spcPct val="107000"/>
                        </a:lnSpc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</a:rPr>
                        <a:t>100</a:t>
                      </a:r>
                      <a:endParaRPr lang="ru-RU" sz="1100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80340" algn="ctr" hangingPunct="0">
                        <a:lnSpc>
                          <a:spcPct val="107000"/>
                        </a:lnSpc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</a:rPr>
                        <a:t>100</a:t>
                      </a:r>
                      <a:endParaRPr lang="ru-RU" sz="1100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80340" algn="ctr" hangingPunct="0">
                        <a:lnSpc>
                          <a:spcPct val="107000"/>
                        </a:lnSpc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</a:rPr>
                        <a:t>4,8</a:t>
                      </a:r>
                      <a:endParaRPr lang="ru-RU" sz="1100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80340" algn="ctr" hangingPunct="0">
                        <a:lnSpc>
                          <a:spcPct val="107000"/>
                        </a:lnSpc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</a:rPr>
                        <a:t>4,6</a:t>
                      </a:r>
                      <a:endParaRPr lang="ru-RU" sz="1100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indent="180340" algn="ctr" hangingPunct="0">
                        <a:lnSpc>
                          <a:spcPct val="107000"/>
                        </a:lnSpc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</a:rPr>
                        <a:t>2019</a:t>
                      </a:r>
                      <a:endParaRPr lang="ru-RU" sz="1100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80340" algn="ctr"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</a:rPr>
                        <a:t>3</a:t>
                      </a:r>
                      <a:endParaRPr lang="ru-RU" sz="1100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80340" algn="ctr" hangingPunct="0">
                        <a:lnSpc>
                          <a:spcPct val="107000"/>
                        </a:lnSpc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</a:rPr>
                        <a:t>100</a:t>
                      </a:r>
                      <a:endParaRPr lang="ru-RU" sz="1100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80340" algn="ctr" hangingPunct="0">
                        <a:lnSpc>
                          <a:spcPct val="107000"/>
                        </a:lnSpc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</a:rPr>
                        <a:t>100</a:t>
                      </a:r>
                      <a:endParaRPr lang="ru-RU" sz="1100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80340" algn="ctr" hangingPunct="0">
                        <a:lnSpc>
                          <a:spcPct val="107000"/>
                        </a:lnSpc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</a:rPr>
                        <a:t>4,7</a:t>
                      </a:r>
                      <a:endParaRPr lang="ru-RU" sz="1100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80340" algn="ctr" hangingPunct="0">
                        <a:lnSpc>
                          <a:spcPct val="107000"/>
                        </a:lnSpc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</a:rPr>
                        <a:t>4,6</a:t>
                      </a:r>
                      <a:endParaRPr lang="ru-RU" sz="1100" dirty="0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val="2199040964"/>
              </p:ext>
            </p:extLst>
          </p:nvPr>
        </p:nvGraphicFramePr>
        <p:xfrm>
          <a:off x="1090670" y="2484670"/>
          <a:ext cx="10385571" cy="36671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872455" y="690264"/>
          <a:ext cx="10402348" cy="4957510"/>
        </p:xfrm>
        <a:graphic>
          <a:graphicData uri="http://schemas.openxmlformats.org/drawingml/2006/table">
            <a:tbl>
              <a:tblPr/>
              <a:tblGrid>
                <a:gridCol w="1274384"/>
                <a:gridCol w="4799979"/>
                <a:gridCol w="4327985"/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4958080" algn="l"/>
                        </a:tabLst>
                      </a:pPr>
                      <a:r>
                        <a:rPr lang="ru-RU" sz="1600" b="1" dirty="0">
                          <a:latin typeface="Times New Roman"/>
                          <a:ea typeface="Times New Roman"/>
                        </a:rPr>
                        <a:t>Год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4958080" algn="l"/>
                        </a:tabLst>
                      </a:pPr>
                      <a:r>
                        <a:rPr lang="ru-RU" sz="1600" b="1">
                          <a:latin typeface="Times New Roman"/>
                          <a:ea typeface="Times New Roman"/>
                        </a:rPr>
                        <a:t>Ф.И. учащихся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4958080" algn="l"/>
                        </a:tabLst>
                      </a:pPr>
                      <a:r>
                        <a:rPr lang="ru-RU" sz="1600" b="1" dirty="0">
                          <a:latin typeface="Times New Roman"/>
                          <a:ea typeface="Times New Roman"/>
                        </a:rPr>
                        <a:t>ВУЗ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4958080" algn="l"/>
                        </a:tabLst>
                      </a:pPr>
                      <a:r>
                        <a:rPr lang="ru-RU" sz="1600" dirty="0">
                          <a:latin typeface="Times New Roman"/>
                          <a:ea typeface="Times New Roman"/>
                        </a:rPr>
                        <a:t>2013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4958080" algn="l"/>
                        </a:tabLst>
                      </a:pPr>
                      <a:r>
                        <a:rPr lang="ru-RU" sz="1600" dirty="0">
                          <a:latin typeface="Times New Roman"/>
                          <a:ea typeface="Times New Roman"/>
                        </a:rPr>
                        <a:t>Петухова Я., Глаголева П.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latin typeface="Calibri"/>
                          <a:ea typeface="Times New Roman"/>
                        </a:rPr>
                        <a:t>Сибирский государственный университет телекоммуникаций </a:t>
                      </a:r>
                      <a:r>
                        <a:rPr lang="ru-RU" sz="1600" dirty="0">
                          <a:latin typeface="Calibri"/>
                          <a:ea typeface="Times New Roman"/>
                        </a:rPr>
                        <a:t>и </a:t>
                      </a:r>
                      <a:r>
                        <a:rPr lang="ru-RU" sz="1600" dirty="0" smtClean="0">
                          <a:latin typeface="Calibri"/>
                          <a:ea typeface="Times New Roman"/>
                        </a:rPr>
                        <a:t>информатики</a:t>
                      </a:r>
                      <a:endParaRPr lang="ru-RU" sz="1600" dirty="0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4958080" algn="l"/>
                        </a:tabLst>
                      </a:pPr>
                      <a:r>
                        <a:rPr lang="ru-RU" sz="1600">
                          <a:latin typeface="Times New Roman"/>
                          <a:ea typeface="Times New Roman"/>
                        </a:rPr>
                        <a:t>2014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4958080" algn="l"/>
                        </a:tabLst>
                      </a:pPr>
                      <a:r>
                        <a:rPr lang="ru-RU" sz="1600" dirty="0">
                          <a:latin typeface="Times New Roman"/>
                          <a:ea typeface="Times New Roman"/>
                        </a:rPr>
                        <a:t>Дмитриев М., Черняк А., Короткевич А.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latin typeface="+mn-lt"/>
                          <a:ea typeface="Times New Roman"/>
                        </a:rPr>
                        <a:t>Сибирский государственный университет телекоммуникаций и информатики</a:t>
                      </a:r>
                      <a:endParaRPr lang="ru-RU" sz="1600" dirty="0">
                        <a:latin typeface="+mn-lt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4958080" algn="l"/>
                        </a:tabLst>
                      </a:pPr>
                      <a:r>
                        <a:rPr lang="ru-RU" sz="1600">
                          <a:latin typeface="Times New Roman"/>
                          <a:ea typeface="Times New Roman"/>
                        </a:rPr>
                        <a:t>2014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4958080" algn="l"/>
                        </a:tabLst>
                      </a:pPr>
                      <a:r>
                        <a:rPr lang="ru-RU" sz="1600" dirty="0">
                          <a:latin typeface="Times New Roman"/>
                          <a:ea typeface="Times New Roman"/>
                        </a:rPr>
                        <a:t>Литвинов В.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4958080" algn="l"/>
                        </a:tabLst>
                      </a:pPr>
                      <a:r>
                        <a:rPr lang="ru-RU" sz="1600" dirty="0">
                          <a:latin typeface="Times New Roman"/>
                          <a:ea typeface="Times New Roman"/>
                        </a:rPr>
                        <a:t>Новосибирский государственный технический университет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4958080" algn="l"/>
                        </a:tabLst>
                      </a:pPr>
                      <a:r>
                        <a:rPr lang="ru-RU" sz="1600">
                          <a:latin typeface="Times New Roman"/>
                          <a:ea typeface="Times New Roman"/>
                        </a:rPr>
                        <a:t>2014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err="1">
                          <a:latin typeface="Calibri"/>
                          <a:ea typeface="Times New Roman"/>
                        </a:rPr>
                        <a:t>Жиглова</a:t>
                      </a:r>
                      <a:r>
                        <a:rPr lang="ru-RU" sz="1600" dirty="0">
                          <a:latin typeface="Calibri"/>
                          <a:ea typeface="Times New Roman"/>
                        </a:rPr>
                        <a:t> Ю.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Calibri"/>
                          <a:ea typeface="Times New Roman"/>
                        </a:rPr>
                        <a:t>Высший колледж информатики при НГУ.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4958080" algn="l"/>
                        </a:tabLst>
                      </a:pPr>
                      <a:r>
                        <a:rPr lang="ru-RU" sz="1600">
                          <a:latin typeface="Times New Roman"/>
                          <a:ea typeface="Times New Roman"/>
                        </a:rPr>
                        <a:t>2015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4958080" algn="l"/>
                        </a:tabLst>
                      </a:pPr>
                      <a:r>
                        <a:rPr lang="ru-RU" sz="1600" dirty="0">
                          <a:latin typeface="Times New Roman"/>
                          <a:ea typeface="Times New Roman"/>
                        </a:rPr>
                        <a:t>Иванова А.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Calibri"/>
                          <a:ea typeface="Times New Roman"/>
                        </a:rPr>
                        <a:t>Новосибирский государственный технический университет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4958080" algn="l"/>
                        </a:tabLst>
                      </a:pPr>
                      <a:r>
                        <a:rPr lang="ru-RU" sz="1600">
                          <a:latin typeface="Times New Roman"/>
                          <a:ea typeface="Times New Roman"/>
                        </a:rPr>
                        <a:t>2016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4958080" algn="l"/>
                        </a:tabLst>
                      </a:pPr>
                      <a:r>
                        <a:rPr lang="ru-RU" sz="1600" dirty="0" err="1">
                          <a:latin typeface="Times New Roman"/>
                          <a:ea typeface="Times New Roman"/>
                        </a:rPr>
                        <a:t>Митрякова</a:t>
                      </a:r>
                      <a:r>
                        <a:rPr lang="ru-RU" sz="1600" dirty="0">
                          <a:latin typeface="Times New Roman"/>
                          <a:ea typeface="Times New Roman"/>
                        </a:rPr>
                        <a:t> И.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Calibri"/>
                          <a:ea typeface="Times New Roman"/>
                        </a:rPr>
                        <a:t>Новосибирский государственный технический университет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4958080" algn="l"/>
                        </a:tabLst>
                      </a:pPr>
                      <a:r>
                        <a:rPr lang="ru-RU" sz="1600">
                          <a:latin typeface="Times New Roman"/>
                          <a:ea typeface="Times New Roman"/>
                        </a:rPr>
                        <a:t>2016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4958080" algn="l"/>
                        </a:tabLst>
                      </a:pPr>
                      <a:r>
                        <a:rPr lang="ru-RU" sz="1600" dirty="0" err="1">
                          <a:latin typeface="Times New Roman"/>
                          <a:ea typeface="Times New Roman"/>
                        </a:rPr>
                        <a:t>Прокопкин</a:t>
                      </a:r>
                      <a:r>
                        <a:rPr lang="ru-RU" sz="1600" dirty="0">
                          <a:latin typeface="Times New Roman"/>
                          <a:ea typeface="Times New Roman"/>
                        </a:rPr>
                        <a:t> А., Скоробогатова И., Смирнов В., </a:t>
                      </a:r>
                      <a:r>
                        <a:rPr lang="ru-RU" sz="1600" dirty="0" err="1">
                          <a:latin typeface="Times New Roman"/>
                          <a:ea typeface="Times New Roman"/>
                        </a:rPr>
                        <a:t>Щевровская</a:t>
                      </a:r>
                      <a:r>
                        <a:rPr lang="ru-RU" sz="1600" dirty="0">
                          <a:latin typeface="Times New Roman"/>
                          <a:ea typeface="Times New Roman"/>
                        </a:rPr>
                        <a:t> К.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latin typeface="+mn-lt"/>
                          <a:ea typeface="Times New Roman"/>
                        </a:rPr>
                        <a:t>Сибирский государственный университет телекоммуникаций и информатики</a:t>
                      </a:r>
                      <a:endParaRPr lang="ru-RU" sz="1600" dirty="0">
                        <a:latin typeface="+mn-lt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4958080" algn="l"/>
                        </a:tabLst>
                      </a:pPr>
                      <a:r>
                        <a:rPr lang="ru-RU" sz="1600">
                          <a:latin typeface="Times New Roman"/>
                          <a:ea typeface="Times New Roman"/>
                        </a:rPr>
                        <a:t>2017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4958080" algn="l"/>
                        </a:tabLst>
                      </a:pPr>
                      <a:r>
                        <a:rPr lang="ru-RU" sz="1600">
                          <a:latin typeface="Times New Roman"/>
                          <a:ea typeface="Times New Roman"/>
                        </a:rPr>
                        <a:t>Серебряков Н.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latin typeface="+mn-lt"/>
                          <a:ea typeface="Times New Roman"/>
                        </a:rPr>
                        <a:t>Сибирский государственный университет телекоммуникаций и информатики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4958080" algn="l"/>
                        </a:tabLst>
                      </a:pPr>
                      <a:r>
                        <a:rPr lang="ru-RU" sz="1600">
                          <a:latin typeface="Times New Roman"/>
                          <a:ea typeface="Times New Roman"/>
                        </a:rPr>
                        <a:t>2018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4958080" algn="l"/>
                        </a:tabLst>
                      </a:pPr>
                      <a:r>
                        <a:rPr lang="ru-RU" sz="1600" dirty="0">
                          <a:latin typeface="Times New Roman"/>
                          <a:ea typeface="Times New Roman"/>
                        </a:rPr>
                        <a:t>Бородин Н., Ефремова М.,  </a:t>
                      </a:r>
                      <a:r>
                        <a:rPr lang="ru-RU" sz="1600" dirty="0" err="1">
                          <a:latin typeface="Times New Roman"/>
                          <a:ea typeface="Times New Roman"/>
                        </a:rPr>
                        <a:t>Кодратьев</a:t>
                      </a:r>
                      <a:r>
                        <a:rPr lang="ru-RU" sz="1600" dirty="0">
                          <a:latin typeface="Times New Roman"/>
                          <a:ea typeface="Times New Roman"/>
                        </a:rPr>
                        <a:t> А., </a:t>
                      </a:r>
                      <a:endParaRPr lang="ru-RU" sz="1600" dirty="0" smtClean="0"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4958080" algn="l"/>
                        </a:tabLst>
                      </a:pPr>
                      <a:r>
                        <a:rPr lang="ru-RU" sz="1600" dirty="0" smtClean="0">
                          <a:latin typeface="Times New Roman"/>
                          <a:ea typeface="Times New Roman"/>
                        </a:rPr>
                        <a:t>Серебряков </a:t>
                      </a:r>
                      <a:r>
                        <a:rPr lang="ru-RU" sz="1600" dirty="0">
                          <a:latin typeface="Times New Roman"/>
                          <a:ea typeface="Times New Roman"/>
                        </a:rPr>
                        <a:t>О.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latin typeface="+mn-lt"/>
                          <a:ea typeface="Times New Roman"/>
                        </a:rPr>
                        <a:t>Сибирский государственный университет телекоммуникаций и информатики</a:t>
                      </a:r>
                      <a:endParaRPr lang="ru-RU" sz="1600" dirty="0">
                        <a:latin typeface="+mn-lt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4958080" algn="l"/>
                        </a:tabLst>
                      </a:pPr>
                      <a:r>
                        <a:rPr lang="ru-RU" sz="1600">
                          <a:latin typeface="Times New Roman"/>
                          <a:ea typeface="Times New Roman"/>
                        </a:rPr>
                        <a:t>2019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4958080" algn="l"/>
                        </a:tabLst>
                      </a:pPr>
                      <a:r>
                        <a:rPr lang="ru-RU" sz="1600">
                          <a:latin typeface="Times New Roman"/>
                          <a:ea typeface="Times New Roman"/>
                        </a:rPr>
                        <a:t>Папулова А.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latin typeface="Calibri"/>
                          <a:ea typeface="Times New Roman"/>
                        </a:rPr>
                        <a:t>Санкт-Петербургский политехнический колледж</a:t>
                      </a:r>
                      <a:endParaRPr lang="ru-RU" sz="1600" dirty="0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26227374"/>
              </p:ext>
            </p:extLst>
          </p:nvPr>
        </p:nvGraphicFramePr>
        <p:xfrm>
          <a:off x="1731593" y="1225296"/>
          <a:ext cx="8674278" cy="4444303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871531"/>
                <a:gridCol w="1812001"/>
                <a:gridCol w="2909638"/>
                <a:gridCol w="1149827"/>
                <a:gridCol w="931281"/>
              </a:tblGrid>
              <a:tr h="26108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Уровень представления опыта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8526" marR="2852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Форма представления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8526" marR="2852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Тема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8526" marR="2852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Результат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8526" marR="2852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Дата представления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8526" marR="2852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791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муниципальный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8526" marR="2852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выступление на методическом объединении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8526" marR="2852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«Методические рекомендации по организации урока в рамках технологии группового обучения»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8526" marR="2852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сертификат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8526" marR="2852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2014г.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8526" marR="2852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4407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региональный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8526" marR="2852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участие в семинаре К.Ю. Полякова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8526" marR="2852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«Новая линия учебников информатики углублённого уровня (10-11 классы)»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«О новом учебнике информатики для 7-9 классов»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«ЕГЭ-2016 и далее...»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«Системы логических уравнений: решение с помощью битовых цепочек»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«Множества и логика в задачах ЕГЭ по информатике»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8526" marR="2852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8526" marR="2852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2016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8526" marR="2852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601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школьный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8526" marR="2852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выступление на педагогическом совете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8526" marR="2852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«Представление программы информатизации школы»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8526" marR="2852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8526" marR="2852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2016г.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8526" marR="2852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194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региональный 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8526" marR="2852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участие в семинаре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8526" marR="2852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«Сетевая дистанционная школа»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8526" marR="2852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8526" marR="2852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2016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8526" marR="2852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032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школьный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8526" marR="2852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выступление на педагогическом совете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8526" marR="2852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«Вступление в проект «Сетевая дистанционная школа»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8526" marR="2852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8526" marR="2852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2016г.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8526" marR="2852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469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школьный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8526" marR="2852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выступление на общешкольной родительской конференции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8526" marR="2852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«Мой безопасный Интернет»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8526" marR="2852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сертификат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8526" marR="2852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2016г.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8526" marR="2852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330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региональный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8526" marR="2852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участие в семинаре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8526" marR="2852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"Работа с отчетностью в 2016/17 уч. году"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8526" marR="2852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8526" marR="2852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2016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8526" marR="2852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330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школьный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8526" marR="2852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выступление на педагогическом совете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8526" marR="2852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</a:rPr>
                        <a:t>«Проект </a:t>
                      </a:r>
                      <a:r>
                        <a:rPr lang="ru-RU" sz="1100" dirty="0">
                          <a:effectLst/>
                        </a:rPr>
                        <a:t>«Сетевая дистанционная школа»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8526" marR="2852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8526" marR="2852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</a:rPr>
                        <a:t>2017-2019г</a:t>
                      </a:r>
                      <a:r>
                        <a:rPr lang="ru-RU" sz="1100" dirty="0">
                          <a:effectLst/>
                        </a:rPr>
                        <a:t>.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8526" marR="2852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1232295" y="0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46082" name="Picture 2"/>
          <p:cNvPicPr>
            <a:picLocks noChangeAspect="1" noChangeArrowheads="1"/>
          </p:cNvPicPr>
          <p:nvPr/>
        </p:nvPicPr>
        <p:blipFill>
          <a:blip r:embed="rId2"/>
          <a:srcRect l="7366" t="12192" r="9152" b="3668"/>
          <a:stretch>
            <a:fillRect/>
          </a:stretch>
        </p:blipFill>
        <p:spPr bwMode="auto">
          <a:xfrm>
            <a:off x="1426464" y="1161288"/>
            <a:ext cx="9015984" cy="51114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6083" name="Picture 3"/>
          <p:cNvPicPr>
            <a:picLocks noChangeAspect="1" noChangeArrowheads="1"/>
          </p:cNvPicPr>
          <p:nvPr/>
        </p:nvPicPr>
        <p:blipFill>
          <a:blip r:embed="rId3"/>
          <a:srcRect l="4431" t="8203" r="234" b="4647"/>
          <a:stretch>
            <a:fillRect/>
          </a:stretch>
        </p:blipFill>
        <p:spPr bwMode="auto">
          <a:xfrm>
            <a:off x="1133856" y="1024128"/>
            <a:ext cx="10296144" cy="52943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6084" name="Picture 4"/>
          <p:cNvPicPr>
            <a:picLocks noChangeAspect="1" noChangeArrowheads="1"/>
          </p:cNvPicPr>
          <p:nvPr/>
        </p:nvPicPr>
        <p:blipFill>
          <a:blip r:embed="rId4"/>
          <a:srcRect l="22211" t="8504" r="36810" b="5249"/>
          <a:stretch>
            <a:fillRect/>
          </a:stretch>
        </p:blipFill>
        <p:spPr bwMode="auto">
          <a:xfrm>
            <a:off x="1901952" y="365760"/>
            <a:ext cx="8851392" cy="6080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4033" y="407718"/>
            <a:ext cx="4170442" cy="2887984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00417" y="375446"/>
            <a:ext cx="4260028" cy="2952529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4033" y="3327975"/>
            <a:ext cx="4170442" cy="3127831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00417" y="3351733"/>
            <a:ext cx="4224108" cy="31680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468581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60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60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60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60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60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60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6-конечная звезда 1"/>
          <p:cNvSpPr/>
          <p:nvPr/>
        </p:nvSpPr>
        <p:spPr>
          <a:xfrm>
            <a:off x="688713" y="735043"/>
            <a:ext cx="2654255" cy="941533"/>
          </a:xfrm>
          <a:prstGeom prst="star16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ysClr val="windowText" lastClr="000000"/>
                </a:solidFill>
              </a:rPr>
              <a:t>Интересная</a:t>
            </a:r>
          </a:p>
          <a:p>
            <a:pPr algn="ctr"/>
            <a:r>
              <a:rPr lang="ru-RU" sz="1200" b="1" dirty="0" smtClean="0">
                <a:solidFill>
                  <a:sysClr val="windowText" lastClr="000000"/>
                </a:solidFill>
              </a:rPr>
              <a:t>Познавательная  </a:t>
            </a:r>
            <a:endParaRPr lang="ru-RU" sz="1200" b="1" dirty="0">
              <a:solidFill>
                <a:sysClr val="windowText" lastClr="000000"/>
              </a:solidFill>
            </a:endParaRPr>
          </a:p>
        </p:txBody>
      </p:sp>
      <p:sp>
        <p:nvSpPr>
          <p:cNvPr id="3" name="16-конечная звезда 2"/>
          <p:cNvSpPr/>
          <p:nvPr/>
        </p:nvSpPr>
        <p:spPr>
          <a:xfrm>
            <a:off x="6122479" y="465961"/>
            <a:ext cx="2719517" cy="859500"/>
          </a:xfrm>
          <a:prstGeom prst="star16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ysClr val="windowText" lastClr="000000"/>
                </a:solidFill>
              </a:rPr>
              <a:t>Интересная</a:t>
            </a:r>
          </a:p>
          <a:p>
            <a:pPr algn="ctr"/>
            <a:r>
              <a:rPr lang="ru-RU" sz="1200" b="1" dirty="0" smtClean="0">
                <a:solidFill>
                  <a:sysClr val="windowText" lastClr="000000"/>
                </a:solidFill>
              </a:rPr>
              <a:t>Сложная   </a:t>
            </a:r>
            <a:endParaRPr lang="ru-RU" sz="1200" b="1" dirty="0">
              <a:solidFill>
                <a:sysClr val="windowText" lastClr="000000"/>
              </a:solidFill>
            </a:endParaRPr>
          </a:p>
        </p:txBody>
      </p:sp>
      <p:sp>
        <p:nvSpPr>
          <p:cNvPr id="4" name="16-конечная звезда 3"/>
          <p:cNvSpPr/>
          <p:nvPr/>
        </p:nvSpPr>
        <p:spPr>
          <a:xfrm>
            <a:off x="830456" y="4337919"/>
            <a:ext cx="2591170" cy="915950"/>
          </a:xfrm>
          <a:prstGeom prst="star16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ysClr val="windowText" lastClr="000000"/>
                </a:solidFill>
              </a:rPr>
              <a:t>Увлекательная </a:t>
            </a:r>
          </a:p>
          <a:p>
            <a:pPr algn="ctr"/>
            <a:r>
              <a:rPr lang="ru-RU" sz="1200" b="1" dirty="0" smtClean="0">
                <a:solidFill>
                  <a:sysClr val="windowText" lastClr="000000"/>
                </a:solidFill>
              </a:rPr>
              <a:t>Познавательная  </a:t>
            </a:r>
            <a:endParaRPr lang="ru-RU" sz="1200" b="1" dirty="0">
              <a:solidFill>
                <a:sysClr val="windowText" lastClr="000000"/>
              </a:solidFill>
            </a:endParaRPr>
          </a:p>
        </p:txBody>
      </p:sp>
      <p:sp>
        <p:nvSpPr>
          <p:cNvPr id="5" name="16-конечная звезда 4"/>
          <p:cNvSpPr/>
          <p:nvPr/>
        </p:nvSpPr>
        <p:spPr>
          <a:xfrm>
            <a:off x="5861690" y="3750767"/>
            <a:ext cx="2830105" cy="999229"/>
          </a:xfrm>
          <a:prstGeom prst="star16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ysClr val="windowText" lastClr="000000"/>
                </a:solidFill>
              </a:rPr>
              <a:t>Информационная </a:t>
            </a:r>
            <a:endParaRPr lang="ru-RU" sz="1200" b="1" dirty="0">
              <a:solidFill>
                <a:sysClr val="windowText" lastClr="000000"/>
              </a:solidFill>
            </a:endParaRPr>
          </a:p>
        </p:txBody>
      </p:sp>
      <p:sp>
        <p:nvSpPr>
          <p:cNvPr id="6" name="16-конечная звезда 5"/>
          <p:cNvSpPr/>
          <p:nvPr/>
        </p:nvSpPr>
        <p:spPr>
          <a:xfrm>
            <a:off x="619921" y="2373345"/>
            <a:ext cx="2713213" cy="998377"/>
          </a:xfrm>
          <a:prstGeom prst="star16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ysClr val="windowText" lastClr="000000"/>
                </a:solidFill>
              </a:rPr>
              <a:t>Нелегкая </a:t>
            </a:r>
          </a:p>
          <a:p>
            <a:pPr algn="ctr"/>
            <a:r>
              <a:rPr lang="ru-RU" sz="1200" b="1" dirty="0" smtClean="0">
                <a:solidFill>
                  <a:sysClr val="windowText" lastClr="000000"/>
                </a:solidFill>
              </a:rPr>
              <a:t>Познавательная  </a:t>
            </a:r>
            <a:endParaRPr lang="ru-RU" sz="1200" b="1" dirty="0">
              <a:solidFill>
                <a:sysClr val="windowText" lastClr="000000"/>
              </a:solidFill>
            </a:endParaRPr>
          </a:p>
        </p:txBody>
      </p:sp>
      <p:sp>
        <p:nvSpPr>
          <p:cNvPr id="7" name="16-конечная звезда 6"/>
          <p:cNvSpPr/>
          <p:nvPr/>
        </p:nvSpPr>
        <p:spPr>
          <a:xfrm>
            <a:off x="4011561" y="5238619"/>
            <a:ext cx="2481520" cy="902122"/>
          </a:xfrm>
          <a:prstGeom prst="star16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ysClr val="windowText" lastClr="000000"/>
                </a:solidFill>
              </a:rPr>
              <a:t>Точная </a:t>
            </a:r>
          </a:p>
          <a:p>
            <a:pPr algn="ctr"/>
            <a:r>
              <a:rPr lang="ru-RU" sz="1200" b="1" dirty="0" smtClean="0">
                <a:solidFill>
                  <a:sysClr val="windowText" lastClr="000000"/>
                </a:solidFill>
              </a:rPr>
              <a:t>Интересная </a:t>
            </a:r>
            <a:endParaRPr lang="ru-RU" sz="1200" b="1" dirty="0">
              <a:solidFill>
                <a:sysClr val="windowText" lastClr="000000"/>
              </a:solidFill>
            </a:endParaRPr>
          </a:p>
        </p:txBody>
      </p:sp>
      <p:sp>
        <p:nvSpPr>
          <p:cNvPr id="8" name="16-конечная звезда 7"/>
          <p:cNvSpPr/>
          <p:nvPr/>
        </p:nvSpPr>
        <p:spPr>
          <a:xfrm>
            <a:off x="9339570" y="806025"/>
            <a:ext cx="2405016" cy="846608"/>
          </a:xfrm>
          <a:prstGeom prst="star16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ysClr val="windowText" lastClr="000000"/>
                </a:solidFill>
              </a:rPr>
              <a:t>Неинтересная</a:t>
            </a:r>
          </a:p>
          <a:p>
            <a:pPr algn="ctr"/>
            <a:r>
              <a:rPr lang="ru-RU" sz="1200" b="1" dirty="0" smtClean="0">
                <a:solidFill>
                  <a:sysClr val="windowText" lastClr="000000"/>
                </a:solidFill>
              </a:rPr>
              <a:t>Сложная  </a:t>
            </a:r>
            <a:endParaRPr lang="ru-RU" sz="1200" b="1" dirty="0">
              <a:solidFill>
                <a:sysClr val="windowText" lastClr="000000"/>
              </a:solidFill>
            </a:endParaRPr>
          </a:p>
        </p:txBody>
      </p:sp>
      <p:sp>
        <p:nvSpPr>
          <p:cNvPr id="9" name="16-конечная звезда 8"/>
          <p:cNvSpPr/>
          <p:nvPr/>
        </p:nvSpPr>
        <p:spPr>
          <a:xfrm>
            <a:off x="3795657" y="1017885"/>
            <a:ext cx="1995544" cy="869907"/>
          </a:xfrm>
          <a:prstGeom prst="star16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ysClr val="windowText" lastClr="000000"/>
                </a:solidFill>
              </a:rPr>
              <a:t>Нудная</a:t>
            </a:r>
            <a:r>
              <a:rPr lang="ru-RU" b="1" dirty="0" smtClean="0">
                <a:solidFill>
                  <a:sysClr val="windowText" lastClr="000000"/>
                </a:solidFill>
              </a:rPr>
              <a:t> </a:t>
            </a:r>
            <a:endParaRPr lang="ru-RU" b="1" dirty="0">
              <a:solidFill>
                <a:sysClr val="windowText" lastClr="000000"/>
              </a:solidFill>
            </a:endParaRPr>
          </a:p>
        </p:txBody>
      </p:sp>
      <p:sp>
        <p:nvSpPr>
          <p:cNvPr id="10" name="16-конечная звезда 9"/>
          <p:cNvSpPr/>
          <p:nvPr/>
        </p:nvSpPr>
        <p:spPr>
          <a:xfrm>
            <a:off x="9189334" y="4140233"/>
            <a:ext cx="2643887" cy="832587"/>
          </a:xfrm>
          <a:prstGeom prst="star16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ysClr val="windowText" lastClr="000000"/>
                </a:solidFill>
              </a:rPr>
              <a:t>Интересная</a:t>
            </a:r>
          </a:p>
          <a:p>
            <a:pPr algn="ctr"/>
            <a:r>
              <a:rPr lang="ru-RU" sz="1200" b="1" dirty="0" smtClean="0">
                <a:solidFill>
                  <a:sysClr val="windowText" lastClr="000000"/>
                </a:solidFill>
              </a:rPr>
              <a:t>Захватывающая  </a:t>
            </a:r>
            <a:endParaRPr lang="ru-RU" sz="1200" b="1" dirty="0">
              <a:solidFill>
                <a:sysClr val="windowText" lastClr="000000"/>
              </a:solidFill>
            </a:endParaRPr>
          </a:p>
        </p:txBody>
      </p:sp>
      <p:sp>
        <p:nvSpPr>
          <p:cNvPr id="11" name="16-конечная звезда 10"/>
          <p:cNvSpPr/>
          <p:nvPr/>
        </p:nvSpPr>
        <p:spPr>
          <a:xfrm>
            <a:off x="3403089" y="3153160"/>
            <a:ext cx="2174148" cy="903075"/>
          </a:xfrm>
          <a:prstGeom prst="star16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ysClr val="windowText" lastClr="000000"/>
                </a:solidFill>
              </a:rPr>
              <a:t>Ненужная </a:t>
            </a:r>
            <a:r>
              <a:rPr lang="ru-RU" b="1" dirty="0" smtClean="0">
                <a:solidFill>
                  <a:sysClr val="windowText" lastClr="000000"/>
                </a:solidFill>
              </a:rPr>
              <a:t> </a:t>
            </a:r>
            <a:endParaRPr lang="ru-RU" b="1" dirty="0">
              <a:solidFill>
                <a:sysClr val="windowText" lastClr="000000"/>
              </a:solidFill>
            </a:endParaRPr>
          </a:p>
        </p:txBody>
      </p:sp>
      <p:sp>
        <p:nvSpPr>
          <p:cNvPr id="12" name="16-конечная звезда 11"/>
          <p:cNvSpPr/>
          <p:nvPr/>
        </p:nvSpPr>
        <p:spPr>
          <a:xfrm>
            <a:off x="6192841" y="2177396"/>
            <a:ext cx="2409890" cy="998377"/>
          </a:xfrm>
          <a:prstGeom prst="star16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ysClr val="windowText" lastClr="000000"/>
                </a:solidFill>
              </a:rPr>
              <a:t>Интересная </a:t>
            </a:r>
          </a:p>
          <a:p>
            <a:pPr algn="ctr"/>
            <a:r>
              <a:rPr lang="ru-RU" sz="1200" b="1" dirty="0" smtClean="0">
                <a:solidFill>
                  <a:sysClr val="windowText" lastClr="000000"/>
                </a:solidFill>
              </a:rPr>
              <a:t>Трудная   </a:t>
            </a:r>
            <a:endParaRPr lang="ru-RU" sz="1200" b="1" dirty="0">
              <a:solidFill>
                <a:sysClr val="windowText" lastClr="000000"/>
              </a:solidFill>
            </a:endParaRPr>
          </a:p>
        </p:txBody>
      </p:sp>
      <p:sp>
        <p:nvSpPr>
          <p:cNvPr id="13" name="16-конечная звезда 12"/>
          <p:cNvSpPr/>
          <p:nvPr/>
        </p:nvSpPr>
        <p:spPr>
          <a:xfrm>
            <a:off x="8970947" y="2752737"/>
            <a:ext cx="2405016" cy="846608"/>
          </a:xfrm>
          <a:prstGeom prst="star16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ysClr val="windowText" lastClr="000000"/>
                </a:solidFill>
              </a:rPr>
              <a:t>Непонятная </a:t>
            </a:r>
          </a:p>
          <a:p>
            <a:pPr algn="ctr"/>
            <a:r>
              <a:rPr lang="ru-RU" sz="1200" b="1" dirty="0" smtClean="0">
                <a:solidFill>
                  <a:sysClr val="windowText" lastClr="000000"/>
                </a:solidFill>
              </a:rPr>
              <a:t>Сложная  </a:t>
            </a:r>
            <a:endParaRPr lang="ru-RU" sz="1200" b="1" dirty="0">
              <a:solidFill>
                <a:sysClr val="windowText" lastClr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5357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indefinite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008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7" dur="indefinite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indefinite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mph" presetSubtype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indefinite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008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3" dur="indefinite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" dur="indefinite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mph" presetSubtype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indefinite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008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9" dur="indefinite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0" dur="indefinite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mph" presetSubtype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indefinite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008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25" dur="indefinite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6" dur="indefinite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mph" presetSubtype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indefinite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008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31" dur="indefinite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2" dur="indefinite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mph" presetSubtype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indefinite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hlink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37" dur="indefinite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8" dur="indefinite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mph" presetSubtype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indefinite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hlink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43" dur="indefinite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4" dur="indefinite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mph" presetSubtype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indefinite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hlink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49" dur="indefinite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0" dur="indefinite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mph" presetSubtype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indefinite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008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55" dur="indefinite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6" dur="indefinite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mph" presetSubtype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indefinit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hlink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61" dur="indefinit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2" dur="indefinit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mph" presetSubtype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indefinit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hlink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67" dur="indefinit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8" dur="indefinit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mph" presetSubtype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indefinite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hlink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73" dur="indefinite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4" dur="indefinite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919536" y="4365104"/>
            <a:ext cx="806489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Двойная стрелка влево/вправо 2"/>
          <p:cNvSpPr/>
          <p:nvPr/>
        </p:nvSpPr>
        <p:spPr>
          <a:xfrm>
            <a:off x="4151784" y="1268760"/>
            <a:ext cx="3500438" cy="912812"/>
          </a:xfrm>
          <a:prstGeom prst="leftRightArrow">
            <a:avLst>
              <a:gd name="adj1" fmla="val 50000"/>
              <a:gd name="adj2" fmla="val 89589"/>
            </a:avLst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ПРОТИВОРЕЧИЕ</a:t>
            </a:r>
          </a:p>
        </p:txBody>
      </p:sp>
      <p:sp>
        <p:nvSpPr>
          <p:cNvPr id="5" name="Овал 4"/>
          <p:cNvSpPr/>
          <p:nvPr/>
        </p:nvSpPr>
        <p:spPr>
          <a:xfrm>
            <a:off x="1631505" y="476672"/>
            <a:ext cx="2428875" cy="2286000"/>
          </a:xfrm>
          <a:prstGeom prst="ellipse">
            <a:avLst/>
          </a:prstGeom>
          <a:solidFill>
            <a:srgbClr val="CCEC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Снижение познавательной активности обучающихся</a:t>
            </a:r>
          </a:p>
        </p:txBody>
      </p:sp>
      <p:sp>
        <p:nvSpPr>
          <p:cNvPr id="6" name="Овал 5"/>
          <p:cNvSpPr/>
          <p:nvPr/>
        </p:nvSpPr>
        <p:spPr>
          <a:xfrm>
            <a:off x="7843591" y="406825"/>
            <a:ext cx="2428875" cy="1071562"/>
          </a:xfrm>
          <a:prstGeom prst="ellipse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Качество образования. Создание цифровой образовательной среды</a:t>
            </a:r>
            <a:endParaRPr lang="ru-RU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Овал 6"/>
          <p:cNvSpPr/>
          <p:nvPr/>
        </p:nvSpPr>
        <p:spPr>
          <a:xfrm>
            <a:off x="7824193" y="1628801"/>
            <a:ext cx="2428875" cy="1057275"/>
          </a:xfrm>
          <a:prstGeom prst="ellipse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ФГОС</a:t>
            </a:r>
          </a:p>
          <a:p>
            <a:pPr algn="ctr" eaLnBrk="1" hangingPunct="1">
              <a:defRPr/>
            </a:pP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ОГЭ</a:t>
            </a:r>
          </a:p>
          <a:p>
            <a:pPr algn="ctr" eaLnBrk="1" hangingPunct="1">
              <a:defRPr/>
            </a:pP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ЕГЭ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2351584" y="4058466"/>
            <a:ext cx="7308812" cy="916075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latin typeface="Times New Roman" pitchFamily="18" charset="0"/>
                <a:cs typeface="Times New Roman" pitchFamily="18" charset="0"/>
              </a:rPr>
              <a:t>Проблема:</a:t>
            </a:r>
            <a:br>
              <a:rPr lang="ru-RU" dirty="0">
                <a:latin typeface="Times New Roman" pitchFamily="18" charset="0"/>
                <a:cs typeface="Times New Roman" pitchFamily="18" charset="0"/>
              </a:rPr>
            </a:br>
            <a:r>
              <a:rPr lang="ru-RU" dirty="0">
                <a:latin typeface="Times New Roman" pitchFamily="18" charset="0"/>
                <a:cs typeface="Times New Roman" pitchFamily="18" charset="0"/>
              </a:rPr>
              <a:t>Необходимость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активизации познавательной деятельности обучающихся при обучении информатики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2351584" y="5445224"/>
            <a:ext cx="7344816" cy="1008112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Решение:</a:t>
            </a:r>
          </a:p>
          <a:p>
            <a:pPr lvl="0" algn="ctr">
              <a:buFont typeface="Arial" pitchFamily="34" charset="0"/>
              <a:buChar char="•"/>
            </a:pP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Создание методической системы работы 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учителя информатики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>
              <a:buFont typeface="Arial" pitchFamily="34" charset="0"/>
              <a:buChar char="•"/>
            </a:pP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Поиск оптимальных 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интерактивных методов 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 приёмов обучения</a:t>
            </a:r>
          </a:p>
          <a:p>
            <a:pPr algn="ctr"/>
            <a:endParaRPr lang="ru-RU" dirty="0"/>
          </a:p>
        </p:txBody>
      </p:sp>
      <p:sp>
        <p:nvSpPr>
          <p:cNvPr id="10" name="Стрелка вниз 9"/>
          <p:cNvSpPr/>
          <p:nvPr/>
        </p:nvSpPr>
        <p:spPr>
          <a:xfrm>
            <a:off x="5649975" y="4987884"/>
            <a:ext cx="504056" cy="432048"/>
          </a:xfrm>
          <a:prstGeom prst="downArrow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Овал 10"/>
          <p:cNvSpPr/>
          <p:nvPr/>
        </p:nvSpPr>
        <p:spPr>
          <a:xfrm>
            <a:off x="7824193" y="2780928"/>
            <a:ext cx="2448273" cy="1152128"/>
          </a:xfrm>
          <a:prstGeom prst="ellipse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Поступление </a:t>
            </a: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технические  Вузы</a:t>
            </a:r>
            <a:endParaRPr lang="ru-RU" sz="2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4204035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951798" y="883539"/>
            <a:ext cx="6615112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600" b="1" dirty="0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Спасибо  за внимание!</a:t>
            </a:r>
            <a:endParaRPr lang="ru-RU" sz="9600" b="1" dirty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52020" y="202326"/>
            <a:ext cx="10926807" cy="67710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Цель:</a:t>
            </a:r>
            <a:r>
              <a:rPr lang="ru-RU" sz="3200" dirty="0" smtClean="0">
                <a:solidFill>
                  <a:srgbClr val="002060"/>
                </a:solidFill>
              </a:rPr>
              <a:t> </a:t>
            </a:r>
            <a:r>
              <a:rPr lang="ru-RU" sz="3200" dirty="0">
                <a:solidFill>
                  <a:srgbClr val="002060"/>
                </a:solidFill>
              </a:rPr>
              <a:t>создание благоприятных условий для эффективной образовательной среды на уроках информатики </a:t>
            </a:r>
          </a:p>
          <a:p>
            <a:pPr algn="just"/>
            <a:endParaRPr lang="ru-RU" dirty="0" smtClean="0">
              <a:solidFill>
                <a:srgbClr val="002060"/>
              </a:solidFill>
            </a:endParaRPr>
          </a:p>
          <a:p>
            <a:pPr algn="just"/>
            <a:endParaRPr lang="ru-RU" dirty="0" smtClean="0">
              <a:solidFill>
                <a:srgbClr val="002060"/>
              </a:solidFill>
            </a:endParaRPr>
          </a:p>
          <a:p>
            <a:pPr algn="just"/>
            <a:r>
              <a:rPr lang="ru-RU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Задачи: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800" dirty="0" smtClean="0">
                <a:solidFill>
                  <a:srgbClr val="002060"/>
                </a:solidFill>
              </a:rPr>
              <a:t>Формирование компьютерной грамотности учащихся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ru-RU" sz="2800" dirty="0" smtClean="0">
                <a:solidFill>
                  <a:srgbClr val="002060"/>
                </a:solidFill>
              </a:rPr>
              <a:t>Обучение  </a:t>
            </a:r>
            <a:r>
              <a:rPr lang="ru-RU" sz="2800" dirty="0">
                <a:solidFill>
                  <a:srgbClr val="002060"/>
                </a:solidFill>
              </a:rPr>
              <a:t>самостоятельному поиску, анализу информации и выработке правильного решения </a:t>
            </a:r>
            <a:r>
              <a:rPr lang="ru-RU" sz="2800" dirty="0" smtClean="0">
                <a:solidFill>
                  <a:srgbClr val="002060"/>
                </a:solidFill>
              </a:rPr>
              <a:t>ситуации</a:t>
            </a:r>
            <a:endParaRPr lang="ru-RU" sz="2800" dirty="0">
              <a:solidFill>
                <a:srgbClr val="002060"/>
              </a:solidFill>
            </a:endParaRP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ru-RU" sz="2800" dirty="0">
                <a:solidFill>
                  <a:srgbClr val="002060"/>
                </a:solidFill>
              </a:rPr>
              <a:t>Формирование социальной компетентности обучающихся через использование </a:t>
            </a:r>
            <a:r>
              <a:rPr lang="ru-RU" sz="2800" dirty="0" smtClean="0">
                <a:solidFill>
                  <a:srgbClr val="002060"/>
                </a:solidFill>
              </a:rPr>
              <a:t>цифровых  ресурсов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Развитие </a:t>
            </a:r>
            <a:r>
              <a:rPr lang="ru-RU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коммуникативных  умений, презентационного опыта </a:t>
            </a:r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обучающихся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Вовлечение </a:t>
            </a:r>
            <a:r>
              <a:rPr lang="ru-RU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обучающихся в активную познавательную деятельность через урочную и внеурочную деятельность</a:t>
            </a:r>
          </a:p>
          <a:p>
            <a:pPr algn="just"/>
            <a:endParaRPr lang="ru-RU" dirty="0" smtClean="0"/>
          </a:p>
          <a:p>
            <a:pPr algn="just"/>
            <a:endParaRPr lang="ru-RU" dirty="0" smtClean="0"/>
          </a:p>
          <a:p>
            <a:pPr algn="just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31900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/>
        </p:nvGraphicFramePr>
        <p:xfrm>
          <a:off x="790113" y="408374"/>
          <a:ext cx="10324730" cy="57299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 descr="IMG_20200210_12575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5143500" cy="6858000"/>
          </a:xfrm>
          <a:prstGeom prst="rect">
            <a:avLst/>
          </a:prstGeom>
        </p:spPr>
      </p:pic>
      <p:pic>
        <p:nvPicPr>
          <p:cNvPr id="14" name="Рисунок 13" descr="IMG_20200210_12575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371338" y="0"/>
            <a:ext cx="5143500" cy="6858000"/>
          </a:xfrm>
          <a:prstGeom prst="rect">
            <a:avLst/>
          </a:prstGeom>
        </p:spPr>
      </p:pic>
      <p:pic>
        <p:nvPicPr>
          <p:cNvPr id="15" name="Рисунок 14" descr="IMG_20200210_125815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711063" y="0"/>
            <a:ext cx="5143500" cy="6858000"/>
          </a:xfrm>
          <a:prstGeom prst="rect">
            <a:avLst/>
          </a:prstGeom>
        </p:spPr>
      </p:pic>
      <p:pic>
        <p:nvPicPr>
          <p:cNvPr id="16" name="Рисунок 15" descr="IMG_20200210_125936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304139" y="0"/>
            <a:ext cx="5143500" cy="68580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://900igr.net/up/datas/176815/00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12213" y="249266"/>
            <a:ext cx="7193182" cy="5394887"/>
          </a:xfrm>
          <a:prstGeom prst="rect">
            <a:avLst/>
          </a:prstGeom>
          <a:noFill/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/>
          <a:srcRect l="35814" t="18062" r="34849" b="6528"/>
          <a:stretch>
            <a:fillRect/>
          </a:stretch>
        </p:blipFill>
        <p:spPr bwMode="auto">
          <a:xfrm>
            <a:off x="365760" y="755271"/>
            <a:ext cx="3895344" cy="56322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/>
          <a:srcRect l="35856" t="18175" r="34172" b="6189"/>
          <a:stretch>
            <a:fillRect/>
          </a:stretch>
        </p:blipFill>
        <p:spPr bwMode="auto">
          <a:xfrm>
            <a:off x="4233672" y="868680"/>
            <a:ext cx="3858604" cy="5477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5"/>
          <a:srcRect l="35475" t="17498" r="34934" b="7092"/>
          <a:stretch>
            <a:fillRect/>
          </a:stretch>
        </p:blipFill>
        <p:spPr bwMode="auto">
          <a:xfrm>
            <a:off x="8129016" y="822959"/>
            <a:ext cx="3941064" cy="55321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TextBox 9"/>
          <p:cNvSpPr txBox="1"/>
          <p:nvPr/>
        </p:nvSpPr>
        <p:spPr>
          <a:xfrm>
            <a:off x="2534953" y="994336"/>
            <a:ext cx="715060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>
                <a:solidFill>
                  <a:srgbClr val="002060"/>
                </a:solidFill>
                <a:latin typeface="Monotype Corsiva" pitchFamily="66" charset="0"/>
              </a:rPr>
              <a:t>УМК «Информатика и ИКТ»</a:t>
            </a:r>
          </a:p>
          <a:p>
            <a:pPr algn="ctr"/>
            <a:r>
              <a:rPr lang="ru-RU" sz="3600" dirty="0" smtClean="0">
                <a:solidFill>
                  <a:srgbClr val="002060"/>
                </a:solidFill>
                <a:latin typeface="Monotype Corsiva" pitchFamily="66" charset="0"/>
              </a:rPr>
              <a:t>Л.Л. </a:t>
            </a:r>
            <a:r>
              <a:rPr lang="ru-RU" sz="3600" dirty="0" err="1" smtClean="0">
                <a:solidFill>
                  <a:srgbClr val="002060"/>
                </a:solidFill>
                <a:latin typeface="Monotype Corsiva" pitchFamily="66" charset="0"/>
              </a:rPr>
              <a:t>Босова</a:t>
            </a:r>
            <a:r>
              <a:rPr lang="ru-RU" sz="3600" dirty="0" smtClean="0">
                <a:solidFill>
                  <a:srgbClr val="002060"/>
                </a:solidFill>
                <a:latin typeface="Monotype Corsiva" pitchFamily="66" charset="0"/>
              </a:rPr>
              <a:t> 10-11 класс</a:t>
            </a:r>
            <a:endParaRPr lang="ru-RU" sz="3600" dirty="0">
              <a:solidFill>
                <a:srgbClr val="002060"/>
              </a:solidFill>
              <a:latin typeface="Monotype Corsiva" pitchFamily="66" charset="0"/>
            </a:endParaRPr>
          </a:p>
        </p:txBody>
      </p:sp>
      <p:pic>
        <p:nvPicPr>
          <p:cNvPr id="11" name="Picture 7" descr="Информатика. 10 класс. Базовый уровень: учебник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755775" y="941831"/>
            <a:ext cx="3867785" cy="5480667"/>
          </a:xfrm>
          <a:prstGeom prst="rect">
            <a:avLst/>
          </a:prstGeom>
          <a:noFill/>
        </p:spPr>
      </p:pic>
      <p:pic>
        <p:nvPicPr>
          <p:cNvPr id="12" name="Picture 8"/>
          <p:cNvPicPr>
            <a:picLocks noChangeAspect="1" noChangeArrowheads="1"/>
          </p:cNvPicPr>
          <p:nvPr/>
        </p:nvPicPr>
        <p:blipFill>
          <a:blip r:embed="rId7"/>
          <a:srcRect l="35983" t="18627" r="35315" b="7544"/>
          <a:stretch>
            <a:fillRect/>
          </a:stretch>
        </p:blipFill>
        <p:spPr bwMode="auto">
          <a:xfrm>
            <a:off x="6391656" y="950976"/>
            <a:ext cx="3794760" cy="54906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82" name="Picture 10" descr="Информатика. 11 класс. Базовый уровень: учебник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1783207" y="914400"/>
            <a:ext cx="3812921" cy="5491862"/>
          </a:xfrm>
          <a:prstGeom prst="rect">
            <a:avLst/>
          </a:prstGeom>
          <a:noFill/>
        </p:spPr>
      </p:pic>
      <p:pic>
        <p:nvPicPr>
          <p:cNvPr id="3083" name="Picture 11"/>
          <p:cNvPicPr>
            <a:picLocks noChangeAspect="1" noChangeArrowheads="1"/>
          </p:cNvPicPr>
          <p:nvPr/>
        </p:nvPicPr>
        <p:blipFill>
          <a:blip r:embed="rId9"/>
          <a:srcRect l="35941" t="18288" r="34595" b="8108"/>
          <a:stretch>
            <a:fillRect/>
          </a:stretch>
        </p:blipFill>
        <p:spPr bwMode="auto">
          <a:xfrm>
            <a:off x="6446520" y="1024127"/>
            <a:ext cx="3761270" cy="52852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5" name="TextBox 14"/>
          <p:cNvSpPr txBox="1"/>
          <p:nvPr/>
        </p:nvSpPr>
        <p:spPr>
          <a:xfrm>
            <a:off x="2532888" y="877824"/>
            <a:ext cx="715060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>
                <a:solidFill>
                  <a:srgbClr val="002060"/>
                </a:solidFill>
                <a:latin typeface="Monotype Corsiva" pitchFamily="66" charset="0"/>
              </a:rPr>
              <a:t>УМК «Информатика и ИКТ»</a:t>
            </a:r>
          </a:p>
          <a:p>
            <a:pPr algn="ctr"/>
            <a:r>
              <a:rPr lang="ru-RU" sz="3600" dirty="0" smtClean="0">
                <a:solidFill>
                  <a:srgbClr val="002060"/>
                </a:solidFill>
                <a:latin typeface="Monotype Corsiva" pitchFamily="66" charset="0"/>
              </a:rPr>
              <a:t>профильный уровень</a:t>
            </a:r>
          </a:p>
          <a:p>
            <a:pPr algn="ctr"/>
            <a:r>
              <a:rPr lang="ru-RU" sz="3600" dirty="0" smtClean="0">
                <a:solidFill>
                  <a:srgbClr val="002060"/>
                </a:solidFill>
                <a:latin typeface="Monotype Corsiva" pitchFamily="66" charset="0"/>
              </a:rPr>
              <a:t>К.Ю. Полякова 10-11 класс</a:t>
            </a:r>
            <a:endParaRPr lang="ru-RU" sz="3600" dirty="0">
              <a:solidFill>
                <a:srgbClr val="002060"/>
              </a:solidFill>
              <a:latin typeface="Monotype Corsiva" pitchFamily="66" charset="0"/>
            </a:endParaRPr>
          </a:p>
        </p:txBody>
      </p:sp>
      <p:pic>
        <p:nvPicPr>
          <p:cNvPr id="3085" name="Picture 13" descr="http://900igr.net/up/datas/134640/012.jpg"/>
          <p:cNvPicPr>
            <a:picLocks noChangeAspect="1" noChangeArrowheads="1"/>
          </p:cNvPicPr>
          <p:nvPr/>
        </p:nvPicPr>
        <p:blipFill>
          <a:blip r:embed="rId10"/>
          <a:srcRect t="15319" r="41801"/>
          <a:stretch>
            <a:fillRect/>
          </a:stretch>
        </p:blipFill>
        <p:spPr bwMode="auto">
          <a:xfrm>
            <a:off x="1051687" y="640080"/>
            <a:ext cx="5321681" cy="5807393"/>
          </a:xfrm>
          <a:prstGeom prst="rect">
            <a:avLst/>
          </a:prstGeom>
          <a:noFill/>
        </p:spPr>
      </p:pic>
      <p:pic>
        <p:nvPicPr>
          <p:cNvPr id="3086" name="Picture 14"/>
          <p:cNvPicPr>
            <a:picLocks noChangeAspect="1" noChangeArrowheads="1"/>
          </p:cNvPicPr>
          <p:nvPr/>
        </p:nvPicPr>
        <p:blipFill>
          <a:blip r:embed="rId11"/>
          <a:srcRect l="35687" t="17836" r="34849" b="5851"/>
          <a:stretch>
            <a:fillRect/>
          </a:stretch>
        </p:blipFill>
        <p:spPr bwMode="auto">
          <a:xfrm>
            <a:off x="6720839" y="1124712"/>
            <a:ext cx="3590075" cy="52303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87" name="Picture 15"/>
          <p:cNvPicPr>
            <a:picLocks noChangeAspect="1" noChangeArrowheads="1"/>
          </p:cNvPicPr>
          <p:nvPr/>
        </p:nvPicPr>
        <p:blipFill>
          <a:blip r:embed="rId12"/>
          <a:srcRect l="35475" t="17272" r="35188" b="7544"/>
          <a:stretch>
            <a:fillRect/>
          </a:stretch>
        </p:blipFill>
        <p:spPr bwMode="auto">
          <a:xfrm>
            <a:off x="6537960" y="841248"/>
            <a:ext cx="3895344" cy="56153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0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0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0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0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0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0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30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30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30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30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681609548_580x58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 r="8910" b="17634"/>
          <a:stretch>
            <a:fillRect/>
          </a:stretch>
        </p:blipFill>
        <p:spPr>
          <a:xfrm>
            <a:off x="402336" y="210312"/>
            <a:ext cx="11256264" cy="6144767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3681878" y="1763006"/>
            <a:ext cx="275549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b="1" dirty="0" smtClean="0">
                <a:ln>
                  <a:solidFill>
                    <a:sysClr val="windowText" lastClr="000000"/>
                  </a:solidFill>
                </a:ln>
                <a:solidFill>
                  <a:srgbClr val="002060"/>
                </a:solidFill>
                <a:hlinkClick r:id="rId3" action="ppaction://hlinksldjump"/>
              </a:rPr>
              <a:t>Игровые технологии</a:t>
            </a:r>
            <a:endParaRPr lang="ru-RU" b="1" dirty="0">
              <a:ln>
                <a:solidFill>
                  <a:sysClr val="windowText" lastClr="000000"/>
                </a:solidFill>
              </a:ln>
              <a:solidFill>
                <a:srgbClr val="00206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684324" y="2220206"/>
            <a:ext cx="348832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b="1" dirty="0" smtClean="0">
                <a:ln>
                  <a:solidFill>
                    <a:sysClr val="windowText" lastClr="000000"/>
                  </a:solidFill>
                </a:ln>
                <a:hlinkClick r:id="rId4" action="ppaction://hlinksldjump"/>
              </a:rPr>
              <a:t>Дифференцированное обучение</a:t>
            </a:r>
            <a:endParaRPr lang="ru-RU" b="1" dirty="0">
              <a:ln>
                <a:solidFill>
                  <a:sysClr val="windowText" lastClr="000000"/>
                </a:solidFill>
              </a:ln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725638" y="2631686"/>
            <a:ext cx="34605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b="1" dirty="0" smtClean="0">
                <a:ln>
                  <a:solidFill>
                    <a:sysClr val="windowText" lastClr="000000"/>
                  </a:solidFill>
                </a:ln>
                <a:hlinkClick r:id="rId5" action="ppaction://hlinksldjump"/>
              </a:rPr>
              <a:t>Коллективное </a:t>
            </a:r>
            <a:r>
              <a:rPr lang="ru-RU" b="1" dirty="0" err="1" smtClean="0">
                <a:ln>
                  <a:solidFill>
                    <a:sysClr val="windowText" lastClr="000000"/>
                  </a:solidFill>
                </a:ln>
                <a:hlinkClick r:id="rId5" action="ppaction://hlinksldjump"/>
              </a:rPr>
              <a:t>взаимообучение</a:t>
            </a:r>
            <a:r>
              <a:rPr lang="ru-RU" b="1" dirty="0" smtClean="0">
                <a:ln>
                  <a:solidFill>
                    <a:sysClr val="windowText" lastClr="000000"/>
                  </a:solidFill>
                </a:ln>
                <a:hlinkClick r:id="rId5" action="ppaction://hlinksldjump"/>
              </a:rPr>
              <a:t> </a:t>
            </a:r>
            <a:endParaRPr lang="ru-RU" b="1" dirty="0">
              <a:ln>
                <a:solidFill>
                  <a:sysClr val="windowText" lastClr="000000"/>
                </a:solidFill>
              </a:ln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813381" y="3052310"/>
            <a:ext cx="233410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b="1" dirty="0" smtClean="0">
                <a:ln>
                  <a:solidFill>
                    <a:sysClr val="windowText" lastClr="000000"/>
                  </a:solidFill>
                </a:ln>
                <a:hlinkClick r:id="rId6" action="ppaction://hlinksldjump"/>
              </a:rPr>
              <a:t>Модульное обучение</a:t>
            </a:r>
            <a:endParaRPr lang="ru-RU" b="1" dirty="0">
              <a:ln>
                <a:solidFill>
                  <a:sysClr val="windowText" lastClr="000000"/>
                </a:solidFill>
              </a:ln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843712" y="3491222"/>
            <a:ext cx="210884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b="1" dirty="0" smtClean="0">
                <a:ln>
                  <a:solidFill>
                    <a:sysClr val="windowText" lastClr="000000"/>
                  </a:solidFill>
                </a:ln>
                <a:hlinkClick r:id="rId7" action="ppaction://hlinksldjump"/>
              </a:rPr>
              <a:t>Метод трафаретов</a:t>
            </a:r>
            <a:endParaRPr lang="ru-RU" b="1" dirty="0">
              <a:ln>
                <a:solidFill>
                  <a:sysClr val="windowText" lastClr="000000"/>
                </a:solidFill>
              </a:ln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722286" y="3930134"/>
            <a:ext cx="324781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b="1" dirty="0" smtClean="0">
                <a:ln>
                  <a:solidFill>
                    <a:sysClr val="windowText" lastClr="000000"/>
                  </a:solidFill>
                </a:ln>
                <a:hlinkClick r:id="rId8" action="ppaction://hlinksldjump"/>
              </a:rPr>
              <a:t>Проблемно-поисковый метод</a:t>
            </a:r>
            <a:endParaRPr lang="ru-RU" b="1" dirty="0">
              <a:ln>
                <a:solidFill>
                  <a:sysClr val="windowText" lastClr="000000"/>
                </a:solidFill>
              </a:ln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3788079" y="4396478"/>
            <a:ext cx="185435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b="1" dirty="0" smtClean="0">
                <a:ln>
                  <a:solidFill>
                    <a:sysClr val="windowText" lastClr="000000"/>
                  </a:solidFill>
                </a:ln>
                <a:hlinkClick r:id="rId9" action="ppaction://hlinksldjump"/>
              </a:rPr>
              <a:t>Метод проектов</a:t>
            </a:r>
            <a:endParaRPr lang="ru-RU" b="1" dirty="0">
              <a:ln>
                <a:solidFill>
                  <a:sysClr val="windowText" lastClr="000000"/>
                </a:solidFill>
              </a:ln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7112043" y="2960870"/>
            <a:ext cx="204613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b="1" dirty="0" err="1" smtClean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hlinkClick r:id="rId10" action="ppaction://hlinksldjump"/>
              </a:rPr>
              <a:t>ТРИЗ-технологии</a:t>
            </a:r>
            <a:endParaRPr lang="ru-RU" b="1" dirty="0">
              <a:ln>
                <a:solidFill>
                  <a:sysClr val="windowText" lastClr="000000"/>
                </a:solidFill>
              </a:ln>
              <a:solidFill>
                <a:srgbClr val="FF0000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7186201" y="3811262"/>
            <a:ext cx="28060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b="1" dirty="0" smtClean="0">
                <a:ln>
                  <a:solidFill>
                    <a:sysClr val="windowText" lastClr="000000"/>
                  </a:solidFill>
                </a:ln>
                <a:hlinkClick r:id="rId11" action="ppaction://hlinksldjump"/>
              </a:rPr>
              <a:t>Дистанционное обучение</a:t>
            </a:r>
            <a:endParaRPr lang="ru-RU" b="1" dirty="0">
              <a:ln>
                <a:solidFill>
                  <a:sysClr val="windowText" lastClr="000000"/>
                </a:solidFill>
              </a:ln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7172651" y="3421642"/>
            <a:ext cx="206332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b="1" dirty="0" smtClean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hlinkClick r:id="rId12" action="ppaction://hlinksldjump"/>
              </a:rPr>
              <a:t>Интеллект-карты</a:t>
            </a:r>
            <a:endParaRPr lang="ru-RU" b="1" dirty="0">
              <a:ln>
                <a:solidFill>
                  <a:sysClr val="windowText" lastClr="000000"/>
                </a:solidFill>
              </a:ln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Ученик\Desktop\НЕДЕЛЯ\неделя\DSCN5055.JPG"/>
          <p:cNvPicPr>
            <a:picLocks noChangeAspect="1" noChangeArrowheads="1"/>
          </p:cNvPicPr>
          <p:nvPr/>
        </p:nvPicPr>
        <p:blipFill>
          <a:blip r:embed="rId2" cstate="print">
            <a:lum bright="20000"/>
          </a:blip>
          <a:srcRect l="5405" t="19814" r="4054"/>
          <a:stretch>
            <a:fillRect/>
          </a:stretch>
        </p:blipFill>
        <p:spPr bwMode="auto">
          <a:xfrm>
            <a:off x="786049" y="647696"/>
            <a:ext cx="4252295" cy="282524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Picture 2" descr="C:\Users\евгения\Desktop\Предметная неделя   (на сайт)\игра КОМПЬЮТЕРНЫЙ ТУРНИР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12305" y="3386404"/>
            <a:ext cx="4034600" cy="28420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Picture 2" descr="C:\Users\Ученик\Desktop\НЕДЕЛЯ\неделя МИФ (фото)\IMG_20190314_15114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948220" y="3483009"/>
            <a:ext cx="4353764" cy="27257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6" descr="C:\Users\Ученик\Desktop\НЕДЕЛЯ\неделя МИФ (фото)\DSC07465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67144" y="662493"/>
            <a:ext cx="4532120" cy="283051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TextBox 6"/>
          <p:cNvSpPr txBox="1"/>
          <p:nvPr/>
        </p:nvSpPr>
        <p:spPr>
          <a:xfrm>
            <a:off x="813816" y="294922"/>
            <a:ext cx="441655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Игра «Компьютерный турнир» (8 класс)</a:t>
            </a:r>
            <a:endParaRPr lang="ru-RU" b="1" dirty="0"/>
          </a:p>
        </p:txBody>
      </p:sp>
      <p:sp>
        <p:nvSpPr>
          <p:cNvPr id="8" name="TextBox 7"/>
          <p:cNvSpPr txBox="1"/>
          <p:nvPr/>
        </p:nvSpPr>
        <p:spPr>
          <a:xfrm>
            <a:off x="7362608" y="319306"/>
            <a:ext cx="35644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Игра «</a:t>
            </a:r>
            <a:r>
              <a:rPr lang="ru-RU" b="1" dirty="0" err="1" smtClean="0"/>
              <a:t>Инфобой</a:t>
            </a:r>
            <a:r>
              <a:rPr lang="ru-RU" b="1" dirty="0" smtClean="0"/>
              <a:t>» (6 класс)</a:t>
            </a:r>
            <a:endParaRPr lang="ru-RU" b="1" dirty="0"/>
          </a:p>
        </p:txBody>
      </p:sp>
      <p:sp>
        <p:nvSpPr>
          <p:cNvPr id="9" name="Стрелка вправо 8">
            <a:hlinkClick r:id="rId6" action="ppaction://hlinksldjump"/>
          </p:cNvPr>
          <p:cNvSpPr/>
          <p:nvPr/>
        </p:nvSpPr>
        <p:spPr>
          <a:xfrm>
            <a:off x="5349240" y="5870448"/>
            <a:ext cx="731520" cy="38404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Fon">
  <a:themeElements>
    <a:clrScheme name="Оформление по умолчанию 13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A50021"/>
      </a:hlink>
      <a:folHlink>
        <a:srgbClr val="808080"/>
      </a:folHlink>
    </a:clrScheme>
    <a:fontScheme name="Оформление по умолчанию">
      <a:majorFont>
        <a:latin typeface="Times New Roman"/>
        <a:ea typeface=""/>
        <a:cs typeface="Times New Roman"/>
      </a:majorFont>
      <a:minorFont>
        <a:latin typeface="Times New Roman"/>
        <a:ea typeface=""/>
        <a:cs typeface="Times New Roma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A50021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Fon</Template>
  <TotalTime>1711</TotalTime>
  <Words>1190</Words>
  <Application>Microsoft Office PowerPoint</Application>
  <PresentationFormat>Широкоэкранный</PresentationFormat>
  <Paragraphs>397</Paragraphs>
  <Slides>30</Slides>
  <Notes>0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30</vt:i4>
      </vt:variant>
    </vt:vector>
  </HeadingPairs>
  <TitlesOfParts>
    <vt:vector size="37" baseType="lpstr">
      <vt:lpstr>Arial</vt:lpstr>
      <vt:lpstr>Calibri</vt:lpstr>
      <vt:lpstr>Helvetica Neue</vt:lpstr>
      <vt:lpstr>Monotype Corsiva</vt:lpstr>
      <vt:lpstr>Times New Roman</vt:lpstr>
      <vt:lpstr>Fon</vt:lpstr>
      <vt:lpstr>Acrobat Document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Информатика</dc:creator>
  <cp:lastModifiedBy>Надежда</cp:lastModifiedBy>
  <cp:revision>119</cp:revision>
  <dcterms:created xsi:type="dcterms:W3CDTF">2020-02-12T03:53:33Z</dcterms:created>
  <dcterms:modified xsi:type="dcterms:W3CDTF">2021-02-28T01:45:46Z</dcterms:modified>
</cp:coreProperties>
</file>