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62" r:id="rId9"/>
    <p:sldId id="264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09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8477F36-2BC5-4D01-9522-FCEA4EA619B4}" type="datetimeFigureOut">
              <a:rPr lang="ru-RU" smtClean="0"/>
              <a:pPr/>
              <a:t>09.02.2022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A7C1B0BB-AD69-4809-A99C-98F331C8991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2376" y="476672"/>
            <a:ext cx="7772400" cy="317233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Духовно-нравственное воспитание в Муниципальном Автономном Учреждении Дополнительного Образования «Дом Детского Творчества» города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Когалыма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5429264"/>
            <a:ext cx="5209752" cy="9144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Педагог – психолог  МАУ ДО «ДДТ» города Когалым, ХМАО-Югра</a:t>
            </a:r>
            <a:r>
              <a:rPr lang="ru-RU" smtClean="0"/>
              <a:t>, </a:t>
            </a:r>
            <a:r>
              <a:rPr lang="ru-RU" smtClean="0"/>
              <a:t>2022год</a:t>
            </a:r>
            <a:endParaRPr lang="ru-RU" dirty="0" smtClean="0"/>
          </a:p>
          <a:p>
            <a:r>
              <a:rPr lang="ru-RU" dirty="0" err="1" smtClean="0"/>
              <a:t>Дедович</a:t>
            </a:r>
            <a:r>
              <a:rPr lang="ru-RU" dirty="0" smtClean="0"/>
              <a:t> Оксана Николаевна.</a:t>
            </a:r>
            <a:endParaRPr lang="ru-RU" dirty="0"/>
          </a:p>
        </p:txBody>
      </p:sp>
      <p:pic>
        <p:nvPicPr>
          <p:cNvPr id="4" name="Рисунок 3" descr="post27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3500438"/>
            <a:ext cx="3333749" cy="3068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fade thruBlk="1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613292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Второй блок 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мероприятий, способствующих духовно-нравственному воспитанию, - 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мероприятия для воспитанников ДДТ, посвященные памятным датам, государственным праздникам, семейным и историческим традициям ДДТ, нашего города и страны.</a:t>
            </a:r>
            <a:endParaRPr lang="ru-RU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Многие данные мероприятия проводятся традиционно в  разных  учреждениях: это многочисленные концерты (День учителя, День семьи, День матери, 23 февраля, День Победы, День города, День защиты детей и т.д.), это праздники знакомств в начале учебного года и итоговые в конце, и другие. Все они проводятся с обязательным участием родителей и служат объединению семьи, учат детей дарить свое творчество людям.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Особенно хочется остановиться на 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третьем блоке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 мероприятий - это мероприятия, проводимые 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для детей с ограниченными возможностями здоровья.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 Данную работу мы традиционно проводим с социальными партнерами БУСО ХМАО-Югры «Центр помощи семьи и детям», БУ </a:t>
            </a:r>
            <a:r>
              <a:rPr lang="ru-RU" i="1" dirty="0" err="1" smtClean="0">
                <a:solidFill>
                  <a:schemeClr val="accent5">
                    <a:lumMod val="50000"/>
                  </a:schemeClr>
                </a:solidFill>
              </a:rPr>
              <a:t>КЦСОН«Радуга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Надежды», «Жемчужина». Мы уверены, что такое сотрудничество приносит обоюдную пользу. Во время концертов, спектаклей, мы видим благодарные, восторженные и полные слез глаза людей. Мы также видим трепет и волнение, сопереживание и сострадание наших воспитанников перед выходом на сцену и во время исполнения произведений. Для ребят - это моменты высшего духовного и нравственного становления и формирования их характеров.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01256" y="1285860"/>
            <a:ext cx="5198488" cy="3929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541854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Четвертый блок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</a:rPr>
              <a:t> мероприятий - осуществление духовно-нравственного воспитания непосредственно </a:t>
            </a: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через образовательную деятельность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 algn="ctr">
              <a:buNone/>
            </a:pP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</a:rPr>
              <a:t>Без сомнения, в каждой образовательной программе прописана цель духовно-нравственного воспитания. Но есть объединения, в которых формирование духовности, нравственности на основе воспитания гражданственности, патриотизма, ответственности за судьбу окружающего мира является основополагающим, и вокруг этого момента строится все обучение и воспитание. И тут важно для педагога определить тот стержень, который позволит дойти до сердца ребенка. И мы, педагоги, не сговариваясь, нашли то, что объединяет нас всех: и детей, и взрослых, то, что дорого всем нам - это наш </a:t>
            </a: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город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</a:rPr>
              <a:t>, а значит </a:t>
            </a:r>
            <a:r>
              <a:rPr lang="ru-RU" sz="1800" b="1" i="1" dirty="0" smtClean="0">
                <a:solidFill>
                  <a:schemeClr val="accent5">
                    <a:lumMod val="50000"/>
                  </a:schemeClr>
                </a:solidFill>
              </a:rPr>
              <a:t>люди</a:t>
            </a:r>
            <a:r>
              <a:rPr lang="ru-RU" sz="1800" i="1" dirty="0" smtClean="0">
                <a:solidFill>
                  <a:schemeClr val="accent5">
                    <a:lumMod val="50000"/>
                  </a:schemeClr>
                </a:solidFill>
              </a:rPr>
              <a:t>, живущие в нем, а значит их дела, проблемы, подвиги и успехи. Мы уверены, что конкретные дела по отношению к земле, на которой мы живем, определяют уровень нашей воспитанности, духовности и нравственности. А дети живо откликаются на то, что им знакомо, близко и дорого.</a:t>
            </a:r>
            <a:endParaRPr lang="ru-RU" sz="18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Для примера приведем несколько объединений: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"Юные краеведы" (педагог дополнительного образования МАОУ СОШ №8 Рустамов М.К.);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"Туризм" (педагоги дополнительного образования МАОУ СОШ №5 </a:t>
            </a:r>
            <a:r>
              <a:rPr lang="ru-RU" sz="2400" i="1" dirty="0" err="1" smtClean="0">
                <a:solidFill>
                  <a:schemeClr val="accent5">
                    <a:lumMod val="50000"/>
                  </a:schemeClr>
                </a:solidFill>
              </a:rPr>
              <a:t>Хисамутдинов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 В.М.,МАОУ СОШ №3 – Гарипов И.Ф.,МАОУ СОШ №8 – </a:t>
            </a:r>
            <a:r>
              <a:rPr lang="ru-RU" sz="2400" i="1" dirty="0" err="1" smtClean="0">
                <a:solidFill>
                  <a:schemeClr val="accent5">
                    <a:lumMod val="50000"/>
                  </a:schemeClr>
                </a:solidFill>
              </a:rPr>
              <a:t>Рустасов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 М.К.) изучают историю родного края в тематических походах и играх;</a:t>
            </a:r>
          </a:p>
          <a:p>
            <a:endParaRPr lang="ru-RU" dirty="0"/>
          </a:p>
        </p:txBody>
      </p:sp>
      <p:pic>
        <p:nvPicPr>
          <p:cNvPr id="4" name="Рисунок 3" descr="images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3786190"/>
            <a:ext cx="4681553" cy="24899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785794"/>
            <a:ext cx="8183880" cy="554185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И, наконец, 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пятый блок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 мероприятий основан на одном из управленческих принципов,: 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сам педагог должен быть примером духовности и примером высоконравственных дел.</a:t>
            </a:r>
            <a:endParaRPr lang="ru-RU" sz="2400" i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algn="ctr"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Наши  многие педагоги  пишут стихи, читают их ребятам, сочиняют  и исполняют свои песни, музыку, проводят с ребятами  творческие вечера. Для нас  самым главным является то, что ребята с искренним желанием и настоящим патриотизмом читают стихи о России, поют песни о родном городе.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43174" y="1000108"/>
            <a:ext cx="4300555" cy="4300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Таким образом, занимаясь духовно-нравственным воспитанием, мы стремимся выпустить в жизнь духовно-нравственную личность, которую отличают следующие нравственные характеристики: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стремление к здоровому образу жизни,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приобщение к общечеловеческим ценностям,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гуманистическое отношение к миру,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любовь к Родине,</a:t>
            </a:r>
          </a:p>
          <a:p>
            <a:pPr lvl="0"/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осознание ответственности за судьбу своих близких, родного города, Отчизны.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1285860"/>
            <a:ext cx="6215106" cy="36254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714620"/>
            <a:ext cx="8183880" cy="1051560"/>
          </a:xfrm>
        </p:spPr>
        <p:txBody>
          <a:bodyPr>
            <a:normAutofit/>
          </a:bodyPr>
          <a:lstStyle/>
          <a:p>
            <a:pPr algn="ctr"/>
            <a:r>
              <a:rPr lang="ru-RU" sz="4400" i="1" dirty="0" smtClean="0"/>
              <a:t>Спасибо за внимание!</a:t>
            </a:r>
            <a:endParaRPr lang="ru-RU" sz="4400" i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143240" y="500042"/>
            <a:ext cx="5497840" cy="5184664"/>
          </a:xfrm>
        </p:spPr>
        <p:txBody>
          <a:bodyPr>
            <a:normAutofit fontScale="70000" lnSpcReduction="20000"/>
          </a:bodyPr>
          <a:lstStyle/>
          <a:p>
            <a:pPr algn="r">
              <a:buNone/>
            </a:pPr>
            <a:r>
              <a:rPr lang="ru-RU" dirty="0" smtClean="0"/>
              <a:t> "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Надо твердо помнить, что все пережитое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нашим народом окажется напрасным,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а сами мы станем предателями и изменниками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великого русского дела, если не сделаем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должных выводов из горького опыта,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доставшегося нам безмерной, невосполнимой ценой.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Стоит лишь начать, и Господь Всемогущий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подаст нам силы на духовную брань, </a:t>
            </a:r>
            <a:b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</a:b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чистую жизнь и благие дела!«</a:t>
            </a:r>
          </a:p>
          <a:p>
            <a:pPr>
              <a:buNone/>
            </a:pPr>
            <a:r>
              <a:rPr lang="ru-RU" dirty="0" smtClean="0"/>
              <a:t> </a:t>
            </a:r>
            <a:br>
              <a:rPr lang="ru-RU" dirty="0" smtClean="0"/>
            </a:br>
            <a:r>
              <a:rPr lang="ru-RU" i="1" dirty="0" smtClean="0"/>
              <a:t>Митрополит </a:t>
            </a:r>
            <a:r>
              <a:rPr lang="ru-RU" i="1" dirty="0" err="1" smtClean="0"/>
              <a:t>Санкт-Петебрургский</a:t>
            </a:r>
            <a:r>
              <a:rPr lang="ru-RU" i="1" dirty="0" smtClean="0"/>
              <a:t> </a:t>
            </a:r>
            <a:br>
              <a:rPr lang="ru-RU" i="1" dirty="0" smtClean="0"/>
            </a:br>
            <a:r>
              <a:rPr lang="ru-RU" i="1" dirty="0" smtClean="0"/>
              <a:t>и Ладожский Иоанн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 descr="76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85786" y="928670"/>
            <a:ext cx="3151384" cy="37099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183880" cy="5398978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Среди воспитательных задач, которые стоят перед учреждением дополнительного образования детей, одной из основополагающих является задача духовно-нравственного воспитания. Духовно-нравственное воспитание - основа формирования </a:t>
            </a:r>
            <a:r>
              <a:rPr lang="ru-RU" sz="2400" b="1" i="1" dirty="0" smtClean="0">
                <a:solidFill>
                  <a:schemeClr val="accent5">
                    <a:lumMod val="50000"/>
                  </a:schemeClr>
                </a:solidFill>
              </a:rPr>
              <a:t>культурной личности, способной к саморазвитию, адаптации в сложной окружающей действительности, умеющей совершенствовать и позитивно реализовать свой творческий потенциал в интересах личности, общества, государства. </a:t>
            </a: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Именно воспитание такой личности является целью деятельность МАУ ДО ДДТ.</a:t>
            </a:r>
            <a:endParaRPr lang="ru-RU" sz="2400" i="1" dirty="0">
              <a:solidFill>
                <a:schemeClr val="accent5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857232"/>
            <a:ext cx="8183880" cy="532754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i="1" dirty="0" smtClean="0">
                <a:solidFill>
                  <a:schemeClr val="accent5">
                    <a:lumMod val="50000"/>
                  </a:schemeClr>
                </a:solidFill>
              </a:rPr>
              <a:t>Мы стремимся формировать у наших учащихся основы морали через воспитание таких чувств, как забота, уважение, взаимопомощь, доверие. Идеальный воспитанник обладает культурой чувств, скромностью, тактичностью, добротой, состраданием, но при этом - способный к развитию творческих способностей, самосовершенствованию и успешной социализации в жизни, способный сохранять и продолжать традиции своей семьи, любящий свою Родину.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600" i="1" dirty="0" smtClean="0">
                <a:solidFill>
                  <a:schemeClr val="accent5">
                    <a:lumMod val="50000"/>
                  </a:schemeClr>
                </a:solidFill>
              </a:rPr>
              <a:t>Решению вышеперечисленных задач подчинена вся </a:t>
            </a:r>
            <a:r>
              <a:rPr lang="ru-RU" sz="2600" b="1" i="1" dirty="0" smtClean="0">
                <a:solidFill>
                  <a:schemeClr val="accent5">
                    <a:lumMod val="50000"/>
                  </a:schemeClr>
                </a:solidFill>
              </a:rPr>
              <a:t>Воспитательная система «</a:t>
            </a:r>
            <a:r>
              <a:rPr lang="ru-RU" sz="2600" i="1" dirty="0" smtClean="0">
                <a:solidFill>
                  <a:schemeClr val="accent5">
                    <a:lumMod val="50000"/>
                  </a:schemeClr>
                </a:solidFill>
              </a:rPr>
              <a:t> ДДТ». Из нее мы можем выделить методологию духовно-нравственного воспитания, которая пронизывает такие направления деятельности ДДТ, как образовательную, воспитательную и методическую.</a:t>
            </a:r>
          </a:p>
          <a:p>
            <a:pPr algn="ctr">
              <a:buNone/>
            </a:pPr>
            <a:r>
              <a:rPr lang="ru-RU" sz="2600" i="1" dirty="0" smtClean="0">
                <a:solidFill>
                  <a:schemeClr val="accent5">
                    <a:lumMod val="50000"/>
                  </a:schemeClr>
                </a:solidFill>
              </a:rPr>
              <a:t>Представим пять блоков мероприятий в рамках воспитательной системы, посредством проведения которых осуществляется духовно-нравственное воспитание наших воспитанников: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00042"/>
            <a:ext cx="8183880" cy="550072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Первый блок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 – </a:t>
            </a: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традиционные городские, окружные мероприятия, 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особенно полюбившиеся ребятам. Сложность их заключается в необходимости тонкого, ненавязчивого введения моментов духовно-нравственного воспитания, моментов, формирующих гражданскую позицию, чувство патриотизма, уважение традиций своего народа. Так, в </a:t>
            </a: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 городском  туристическом слете школьных команд 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наряду с воспитанием чувства ответственности каждого за общую победу, взаимовыручки, на этапе "краеведение" ребятам необходимо показать знание истории родного края. А в интеллектуальном конкурсе для старшеклассников </a:t>
            </a:r>
            <a:r>
              <a:rPr lang="ru-RU" sz="2000" b="1" i="1" dirty="0" smtClean="0">
                <a:solidFill>
                  <a:schemeClr val="accent5">
                    <a:lumMod val="50000"/>
                  </a:schemeClr>
                </a:solidFill>
              </a:rPr>
              <a:t>"Краеведческая конференция" 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(название говорит само за себя) ребятам приходится отвечать на вопросы по разделам: культура </a:t>
            </a:r>
            <a:r>
              <a:rPr lang="ru-RU" sz="2000" i="1" dirty="0" err="1" smtClean="0">
                <a:solidFill>
                  <a:schemeClr val="accent5">
                    <a:lumMod val="50000"/>
                  </a:schemeClr>
                </a:solidFill>
              </a:rPr>
              <a:t>Югры</a:t>
            </a:r>
            <a:r>
              <a:rPr lang="ru-RU" sz="2000" i="1" dirty="0" smtClean="0">
                <a:solidFill>
                  <a:schemeClr val="accent5">
                    <a:lumMod val="50000"/>
                  </a:schemeClr>
                </a:solidFill>
              </a:rPr>
              <a:t>, здоровый образ жизни, история Ханты-Мансийского края. Принимают участие во всех городских, окружных мероприятиях.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DSC_96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928670"/>
            <a:ext cx="7043258" cy="47149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470416"/>
          </a:xfrm>
        </p:spPr>
        <p:txBody>
          <a:bodyPr>
            <a:normAutofit fontScale="85000" lnSpcReduction="10000"/>
          </a:bodyPr>
          <a:lstStyle/>
          <a:p>
            <a:pPr algn="ctr">
              <a:buNone/>
            </a:pP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Учитывая необходимость использования современных технологий и приобщения  учащихся к исследовательской деятельности, мы ежегодно проводим </a:t>
            </a:r>
            <a:r>
              <a:rPr lang="ru-RU" b="1" i="1" dirty="0" smtClean="0">
                <a:solidFill>
                  <a:schemeClr val="accent5">
                    <a:lumMod val="50000"/>
                  </a:schemeClr>
                </a:solidFill>
              </a:rPr>
              <a:t> научно-практическую конференцию «Шаг в будущее</a:t>
            </a:r>
            <a:r>
              <a:rPr lang="ru-RU" i="1" dirty="0" smtClean="0">
                <a:solidFill>
                  <a:schemeClr val="accent5">
                    <a:lumMod val="50000"/>
                  </a:schemeClr>
                </a:solidFill>
              </a:rPr>
              <a:t>". Тематика конкурсных работ самая разнообразная, свидетельствует о стремлении учащихся  разобраться в проблемах современной жизнедеятельности, в том числе, выяснить, что является основой духовности, определить, какие поступки можно назвать нравственным и безнравственным. Вот некоторые проблемы, которые исследуют ребята в своих работах: «Здоровье – экология души», «Молодежный досуг прошлого и настоящего» и мн.др.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images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43108" y="1142984"/>
            <a:ext cx="5399910" cy="40447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99</TotalTime>
  <Words>261</Words>
  <Application>Microsoft Office PowerPoint</Application>
  <PresentationFormat>Экран (4:3)</PresentationFormat>
  <Paragraphs>28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2" baseType="lpstr">
      <vt:lpstr>Verdana</vt:lpstr>
      <vt:lpstr>Wingdings 2</vt:lpstr>
      <vt:lpstr>Аспект</vt:lpstr>
      <vt:lpstr>   Духовно-нравственное воспитание в Муниципальном Автономном Учреждении Дополнительного Образования «Дом Детского Творчества» города Когалыма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Духовно-нравственное воспитание в учреждении дополнительного образования детей МБОУ ДОД «ДДТ». </dc:title>
  <dc:creator>user</dc:creator>
  <cp:lastModifiedBy>A8</cp:lastModifiedBy>
  <cp:revision>11</cp:revision>
  <dcterms:created xsi:type="dcterms:W3CDTF">2013-02-15T09:06:17Z</dcterms:created>
  <dcterms:modified xsi:type="dcterms:W3CDTF">2022-02-09T09:48:55Z</dcterms:modified>
</cp:coreProperties>
</file>