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9" r:id="rId12"/>
    <p:sldId id="268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FF"/>
    <a:srgbClr val="0066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4" autoAdjust="0"/>
    <p:restoredTop sz="94660"/>
  </p:normalViewPr>
  <p:slideViewPr>
    <p:cSldViewPr>
      <p:cViewPr varScale="1">
        <p:scale>
          <a:sx n="67" d="100"/>
          <a:sy n="67" d="100"/>
        </p:scale>
        <p:origin x="-14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B493D-66C4-42A3-B6C1-D16960362F1E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9AFD0-EA8A-4F5D-B3DE-08B762A30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C6138-46D6-4D2D-9F5F-4DE8A160A15A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4CD1-8F6B-4876-838D-1DBCC3C54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11985-978F-4101-BDFE-79E012265EB2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3723D-188C-46F8-B41C-B58C1D9AE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BDE5-214D-4756-A45A-A709D3D69AFA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1DB5B-2814-4C0C-9BA8-98444C337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955A7-530D-45A6-93D4-9F56B7D050E1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4DF4-4BC9-4DA5-916B-847DEBB41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F2DD7-F10D-4983-BE99-0B1CAA44E6D7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C2F43-049F-4A32-AFA8-A70C6D9F5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987B8-B275-4A80-A4B8-116456E1EBD2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57CA0-F2AF-4D1A-96A3-E73A81ED7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E55A2-810B-452E-A6C6-D9ADA5D89EFF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96EA7-8016-4E37-8CE5-D253929A5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05F12-2D7C-497E-8366-5D30D3B8AA16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4B30-13B2-4F20-9092-A7E3E897C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09CF9-2728-45E4-942F-4C0A7F5FCED7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1F9B8-0F29-4922-A0CF-A109A6D1D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22D19B-4263-4E63-AF19-13935370A3AC}" type="datetimeFigureOut">
              <a:rPr lang="ru-RU"/>
              <a:pPr>
                <a:defRPr/>
              </a:pPr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836E15-62F8-49B2-B9AB-6D4E4BA9D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1258888" y="6596063"/>
            <a:ext cx="1331912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002060"/>
                </a:solidFill>
                <a:latin typeface="Monotype Corsiva" pitchFamily="66" charset="0"/>
                <a:cs typeface="+mn-cs"/>
              </a:rPr>
              <a:t>Олифирова Т.И.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uchportal.ru/load/120-1-0-2929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42910" y="1928802"/>
            <a:ext cx="76327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4000" b="1" i="1" dirty="0">
                <a:solidFill>
                  <a:srgbClr val="0000FF"/>
                </a:solidFill>
                <a:latin typeface="Monotype Corsiva" pitchFamily="66" charset="0"/>
              </a:rPr>
              <a:t>«</a:t>
            </a:r>
            <a:r>
              <a:rPr lang="ru-RU" sz="3600" b="1" i="1" dirty="0">
                <a:solidFill>
                  <a:srgbClr val="0000FF"/>
                </a:solidFill>
                <a:latin typeface="Monotype Corsiva" pitchFamily="66" charset="0"/>
              </a:rPr>
              <a:t>Подходы к формированию качественной образовательной деятельности с обучающимися первого года обучения»</a:t>
            </a:r>
          </a:p>
        </p:txBody>
      </p:sp>
      <p:sp>
        <p:nvSpPr>
          <p:cNvPr id="13317" name="Заголовок 1"/>
          <p:cNvSpPr>
            <a:spLocks/>
          </p:cNvSpPr>
          <p:nvPr/>
        </p:nvSpPr>
        <p:spPr bwMode="auto">
          <a:xfrm>
            <a:off x="-285784" y="407194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2800" b="1" dirty="0">
                <a:latin typeface="Monotype Corsiva" pitchFamily="66" charset="0"/>
              </a:rPr>
              <a:t>Дмитриева Е.М.</a:t>
            </a:r>
            <a:br>
              <a:rPr lang="ru-RU" sz="2800" b="1" dirty="0">
                <a:latin typeface="Monotype Corsiva" pitchFamily="66" charset="0"/>
              </a:rPr>
            </a:br>
            <a:r>
              <a:rPr lang="ru-RU" sz="2800" b="1" dirty="0">
                <a:latin typeface="Monotype Corsiva" pitchFamily="66" charset="0"/>
              </a:rPr>
              <a:t>учитель начальных </a:t>
            </a:r>
            <a:r>
              <a:rPr lang="ru-RU" sz="2800" b="1" dirty="0" smtClean="0">
                <a:latin typeface="Monotype Corsiva" pitchFamily="66" charset="0"/>
              </a:rPr>
              <a:t>классов</a:t>
            </a:r>
          </a:p>
          <a:p>
            <a:pPr algn="r"/>
            <a:r>
              <a:rPr lang="ru-RU" sz="2800" b="1" dirty="0" smtClean="0">
                <a:latin typeface="Monotype Corsiva" pitchFamily="66" charset="0"/>
              </a:rPr>
              <a:t>МАОУ «СОШ №7»</a:t>
            </a:r>
          </a:p>
          <a:p>
            <a:pPr algn="r"/>
            <a:r>
              <a:rPr lang="ru-RU" sz="2800" b="1" dirty="0" err="1" smtClean="0">
                <a:latin typeface="Monotype Corsiva" pitchFamily="66" charset="0"/>
              </a:rPr>
              <a:t>г.Краснокаменск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 b="1" smtClean="0"/>
              <a:t>Оцените свою работу с помощью поговорки или высказывания: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1 - Ума палата</a:t>
            </a:r>
          </a:p>
          <a:p>
            <a:r>
              <a:rPr lang="ru-RU" smtClean="0"/>
              <a:t>2 - Это успех</a:t>
            </a:r>
          </a:p>
          <a:p>
            <a:r>
              <a:rPr lang="ru-RU" smtClean="0"/>
              <a:t>3 - Сделано наспех – сделано на смех.</a:t>
            </a:r>
          </a:p>
          <a:p>
            <a:r>
              <a:rPr lang="ru-RU" smtClean="0"/>
              <a:t>4 - Терпение и труд – всё перетрут.</a:t>
            </a:r>
          </a:p>
          <a:p>
            <a:r>
              <a:rPr lang="ru-RU" smtClean="0"/>
              <a:t>5 - К большому терпению придёт и умение.</a:t>
            </a:r>
          </a:p>
          <a:p>
            <a:r>
              <a:rPr lang="ru-RU" smtClean="0"/>
              <a:t>6 - Захотел – сделал!</a:t>
            </a:r>
          </a:p>
          <a:p>
            <a:r>
              <a:rPr lang="ru-RU" smtClean="0"/>
              <a:t>7 - Нерадивый дважды дело делает!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2" name="Picture 4" descr="IMG-b10511e51f890955d7094dfa93385c3c-V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89713" y="0"/>
            <a:ext cx="2554287" cy="4525963"/>
          </a:xfrm>
          <a:noFill/>
          <a:ln/>
        </p:spPr>
      </p:pic>
      <p:pic>
        <p:nvPicPr>
          <p:cNvPr id="32773" name="Picture 5" descr="IMG-ab9a0f1801046a202966950f4398515f-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33675" cy="3644900"/>
          </a:xfrm>
          <a:prstGeom prst="rect">
            <a:avLst/>
          </a:prstGeom>
          <a:noFill/>
        </p:spPr>
      </p:pic>
      <p:pic>
        <p:nvPicPr>
          <p:cNvPr id="32774" name="Picture 6" descr="IMG-b4ab6bc99dec7593275f0523be985c4c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0"/>
            <a:ext cx="2392362" cy="3189288"/>
          </a:xfrm>
          <a:prstGeom prst="rect">
            <a:avLst/>
          </a:prstGeom>
          <a:noFill/>
        </p:spPr>
      </p:pic>
      <p:pic>
        <p:nvPicPr>
          <p:cNvPr id="32776" name="Picture 8" descr="IMG-de590b49f8e36fb6ebfd2896998e169a-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213100"/>
            <a:ext cx="5041900" cy="3359150"/>
          </a:xfrm>
          <a:prstGeom prst="rect">
            <a:avLst/>
          </a:prstGeom>
          <a:noFill/>
        </p:spPr>
      </p:pic>
      <p:pic>
        <p:nvPicPr>
          <p:cNvPr id="32777" name="Picture 9" descr="IMG-487b85146593f38b5100cacd7174f8c3-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188913"/>
            <a:ext cx="1660525" cy="2940050"/>
          </a:xfrm>
          <a:prstGeom prst="rect">
            <a:avLst/>
          </a:prstGeom>
          <a:noFill/>
        </p:spPr>
      </p:pic>
      <p:pic>
        <p:nvPicPr>
          <p:cNvPr id="32775" name="Picture 7" descr="IMG-b1bd130e5813058c5ae91c94e88c28d7-V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79838" y="3284538"/>
            <a:ext cx="5364162" cy="3573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Picture 4" descr="IMG-8e652d3aecf12183d9b88f1974dee20b-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69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6" name="Picture 4" descr="IMG-8e70f76334b8d723d59ebed1f624e821-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2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4" descr="IMG-37eb50b356fda6426458f4104df27943-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9288463" cy="5243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4" name="Picture 4" descr="IMG-174d7e70c8e205ef7af9f4763b34b9cd-V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t="23921" b="17073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215035159_b2cf8e4b942f420f990c3ba7c3502a19_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8353425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68313" y="2492375"/>
            <a:ext cx="8229600" cy="1143000"/>
          </a:xfrm>
        </p:spPr>
        <p:txBody>
          <a:bodyPr/>
          <a:lstStyle/>
          <a:p>
            <a:r>
              <a:rPr lang="ru-RU" sz="4000" b="1" smtClean="0"/>
              <a:t>Ничему тому, что важно знать, научить нельзя, — все, что может сделать учитель, это указать дорогу.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5" name="Picture 5" descr="IMG-a60845492d7c1d8627ee2405a3043639-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/>
          <a:lstStyle/>
          <a:p>
            <a:r>
              <a:rPr lang="ru-RU" sz="4000" smtClean="0"/>
              <a:t>Мониторинг- это постоянное наблюдение за каким – либо процессом с целью сопоставления наличного состояния с ожидаемыми результатами, отслеживание хода каких – либо процессов по четко определенным показателям.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68313" y="47625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</a:t>
            </a:r>
            <a:r>
              <a:rPr lang="ru-RU" b="1" smtClean="0"/>
              <a:t>1. Работа с индивидуальными листами достижений.</a:t>
            </a:r>
          </a:p>
        </p:txBody>
      </p:sp>
      <p:pic>
        <p:nvPicPr>
          <p:cNvPr id="22532" name="Picture 4" descr="img27"/>
          <p:cNvPicPr>
            <a:picLocks noChangeAspect="1" noChangeArrowheads="1"/>
          </p:cNvPicPr>
          <p:nvPr/>
        </p:nvPicPr>
        <p:blipFill>
          <a:blip r:embed="rId2"/>
          <a:srcRect t="14925"/>
          <a:stretch>
            <a:fillRect/>
          </a:stretch>
        </p:blipFill>
        <p:spPr bwMode="auto">
          <a:xfrm rot="-1102359">
            <a:off x="250825" y="1628775"/>
            <a:ext cx="434022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img14"/>
          <p:cNvPicPr>
            <a:picLocks noChangeAspect="1" noChangeArrowheads="1"/>
          </p:cNvPicPr>
          <p:nvPr/>
        </p:nvPicPr>
        <p:blipFill>
          <a:blip r:embed="rId3"/>
          <a:srcRect l="8777" t="4681" r="3453" b="11064"/>
          <a:stretch>
            <a:fillRect/>
          </a:stretch>
        </p:blipFill>
        <p:spPr bwMode="auto">
          <a:xfrm rot="761793">
            <a:off x="2916238" y="2133600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539750" y="188913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2. </a:t>
            </a:r>
            <a:r>
              <a:rPr lang="ru-RU" b="1" smtClean="0"/>
              <a:t>Рубежный контроль по четвертям, итоговая диагностика уровня обученности в конце</a:t>
            </a:r>
            <a:r>
              <a:rPr lang="ru-RU" smtClean="0"/>
              <a:t> </a:t>
            </a:r>
          </a:p>
        </p:txBody>
      </p:sp>
      <p:pic>
        <p:nvPicPr>
          <p:cNvPr id="27936" name="Picture 3360" descr="i"/>
          <p:cNvPicPr>
            <a:picLocks noChangeAspect="1" noChangeArrowheads="1"/>
          </p:cNvPicPr>
          <p:nvPr/>
        </p:nvPicPr>
        <p:blipFill>
          <a:blip r:embed="rId2"/>
          <a:srcRect l="2223" t="11859" b="8087"/>
          <a:stretch>
            <a:fillRect/>
          </a:stretch>
        </p:blipFill>
        <p:spPr bwMode="auto">
          <a:xfrm>
            <a:off x="900113" y="1773238"/>
            <a:ext cx="7416800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684213" y="620713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4.Формирование </a:t>
            </a:r>
            <a:r>
              <a:rPr lang="ru-RU" b="1" smtClean="0">
                <a:hlinkClick r:id="rId2"/>
              </a:rPr>
              <a:t>«портфолио» ученика</a:t>
            </a:r>
            <a:r>
              <a:rPr lang="ru-RU" smtClean="0"/>
              <a:t> </a:t>
            </a:r>
          </a:p>
        </p:txBody>
      </p:sp>
      <p:pic>
        <p:nvPicPr>
          <p:cNvPr id="24580" name="Picture 4" descr="i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98307">
            <a:off x="5867400" y="3141663"/>
            <a:ext cx="2549525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i (2)"/>
          <p:cNvPicPr>
            <a:picLocks noChangeAspect="1" noChangeArrowheads="1"/>
          </p:cNvPicPr>
          <p:nvPr/>
        </p:nvPicPr>
        <p:blipFill>
          <a:blip r:embed="rId4"/>
          <a:srcRect t="6671"/>
          <a:stretch>
            <a:fillRect/>
          </a:stretch>
        </p:blipFill>
        <p:spPr bwMode="auto">
          <a:xfrm>
            <a:off x="2124075" y="1268413"/>
            <a:ext cx="4568825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i (1)"/>
          <p:cNvPicPr>
            <a:picLocks noChangeAspect="1" noChangeArrowheads="1"/>
          </p:cNvPicPr>
          <p:nvPr/>
        </p:nvPicPr>
        <p:blipFill>
          <a:blip r:embed="rId5"/>
          <a:srcRect l="10800" t="5400"/>
          <a:stretch>
            <a:fillRect/>
          </a:stretch>
        </p:blipFill>
        <p:spPr bwMode="auto">
          <a:xfrm rot="-1265576">
            <a:off x="611188" y="2349500"/>
            <a:ext cx="2832100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5. </a:t>
            </a:r>
            <a:r>
              <a:rPr lang="ru-RU" sz="4000" b="1" smtClean="0"/>
              <a:t>Использование знаковой символики</a:t>
            </a:r>
            <a:r>
              <a:rPr lang="ru-RU" sz="4000" smtClean="0"/>
              <a:t>  </a:t>
            </a:r>
          </a:p>
        </p:txBody>
      </p:sp>
      <p:pic>
        <p:nvPicPr>
          <p:cNvPr id="30724" name="Picture 4" descr="362551_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4213" y="1484313"/>
            <a:ext cx="4835525" cy="1604962"/>
          </a:xfrm>
          <a:noFill/>
          <a:ln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68313" y="3313113"/>
            <a:ext cx="367188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b="1"/>
              <a:t>«Я вижу твои успехи, а ты?», «Мне приятно с тобой работать», «Вижу, что ты не забыл мои замечания», «Спасибо за труд» </a:t>
            </a:r>
          </a:p>
        </p:txBody>
      </p:sp>
      <p:pic>
        <p:nvPicPr>
          <p:cNvPr id="30726" name="Picture 6" descr="0085073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85703">
            <a:off x="6300788" y="1125538"/>
            <a:ext cx="2289175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136521-800x800"/>
          <p:cNvPicPr>
            <a:picLocks noChangeAspect="1" noChangeArrowheads="1"/>
          </p:cNvPicPr>
          <p:nvPr/>
        </p:nvPicPr>
        <p:blipFill>
          <a:blip r:embed="rId4"/>
          <a:srcRect l="21049" r="18675"/>
          <a:stretch>
            <a:fillRect/>
          </a:stretch>
        </p:blipFill>
        <p:spPr bwMode="auto">
          <a:xfrm rot="-1746591">
            <a:off x="4325938" y="3113088"/>
            <a:ext cx="18669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cover_image_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06736">
            <a:off x="6300788" y="2708275"/>
            <a:ext cx="1397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0000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169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Ничему тому, что важно знать, научить нельзя, — все, что может сделать учитель, это указать дорогу.</vt:lpstr>
      <vt:lpstr>Слайд 4</vt:lpstr>
      <vt:lpstr>Мониторинг- это постоянное наблюдение за каким – либо процессом с целью сопоставления наличного состояния с ожидаемыми результатами, отслеживание хода каких – либо процессов по четко определенным показателям. </vt:lpstr>
      <vt:lpstr>Слайд 6</vt:lpstr>
      <vt:lpstr>Слайд 7</vt:lpstr>
      <vt:lpstr>Слайд 8</vt:lpstr>
      <vt:lpstr>5. Использование знаковой символики  </vt:lpstr>
      <vt:lpstr>Оцените свою работу с помощью поговорки или высказывания: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43</cp:revision>
  <dcterms:created xsi:type="dcterms:W3CDTF">2019-07-31T08:11:52Z</dcterms:created>
  <dcterms:modified xsi:type="dcterms:W3CDTF">2021-04-04T07:36:28Z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302505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</Properties>
</file>