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7" r:id="rId3"/>
    <p:sldId id="281" r:id="rId4"/>
    <p:sldId id="283" r:id="rId5"/>
    <p:sldId id="282" r:id="rId6"/>
    <p:sldId id="284" r:id="rId7"/>
    <p:sldId id="279" r:id="rId8"/>
    <p:sldId id="270" r:id="rId9"/>
    <p:sldId id="258" r:id="rId10"/>
    <p:sldId id="273" r:id="rId11"/>
    <p:sldId id="266" r:id="rId12"/>
    <p:sldId id="280" r:id="rId13"/>
    <p:sldId id="285" r:id="rId14"/>
    <p:sldId id="286" r:id="rId15"/>
    <p:sldId id="287" r:id="rId16"/>
    <p:sldId id="294" r:id="rId17"/>
    <p:sldId id="288" r:id="rId18"/>
    <p:sldId id="289" r:id="rId19"/>
    <p:sldId id="290" r:id="rId20"/>
    <p:sldId id="291" r:id="rId21"/>
    <p:sldId id="292" r:id="rId22"/>
    <p:sldId id="29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0398B3F-D514-4E01-8F73-C5EE7596FB08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2FC4E7E-5FB3-4A48-8613-81A034CCB9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ndia.ru/text/category/7_klass/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21537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</a:t>
            </a:r>
          </a:p>
          <a:p>
            <a:pPr algn="ctr"/>
            <a:r>
              <a:rPr lang="en-US" sz="3200" b="1" i="1" dirty="0" smtClean="0"/>
              <a:t>II</a:t>
            </a:r>
            <a:r>
              <a:rPr lang="ru-RU" sz="3200" b="1" i="1" dirty="0" smtClean="0"/>
              <a:t> Всероссийский педагогический  конкурс «Экология – дело каждого».</a:t>
            </a:r>
            <a:endParaRPr lang="ru-RU" sz="2800" dirty="0" smtClean="0"/>
          </a:p>
          <a:p>
            <a:endParaRPr lang="ru-RU" sz="2800" dirty="0" smtClean="0"/>
          </a:p>
          <a:p>
            <a:r>
              <a:rPr lang="ru-RU" sz="3200" b="1" i="1" dirty="0" smtClean="0"/>
              <a:t>Название работы</a:t>
            </a:r>
            <a:r>
              <a:rPr lang="ru-RU" sz="3200" dirty="0" smtClean="0"/>
              <a:t>: «Экологическое воспитание школьника в рамках программы воспитания по ФГОС» .</a:t>
            </a:r>
          </a:p>
          <a:p>
            <a:r>
              <a:rPr lang="ru-RU" sz="3200" dirty="0" smtClean="0"/>
              <a:t>                                                                       Авторы:  </a:t>
            </a:r>
            <a:r>
              <a:rPr lang="ru-RU" sz="2800" dirty="0" err="1" smtClean="0"/>
              <a:t>Мокеева</a:t>
            </a:r>
            <a:r>
              <a:rPr lang="ru-RU" sz="2800" dirty="0" smtClean="0"/>
              <a:t> Людмила Николаевна – учитель географии, МОУ «Лобановская средняя школа».    </a:t>
            </a:r>
          </a:p>
          <a:p>
            <a:r>
              <a:rPr lang="ru-RU" sz="3200" dirty="0" smtClean="0"/>
              <a:t>	 </a:t>
            </a:r>
            <a:r>
              <a:rPr lang="ru-RU" sz="2800" dirty="0" smtClean="0"/>
              <a:t>Мамонова Наталья Анатольевна – учитель технологии, МОУ «Лобановская средняя школа».          </a:t>
            </a:r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774.JPG"/>
          <p:cNvPicPr>
            <a:picLocks noChangeAspect="1"/>
          </p:cNvPicPr>
          <p:nvPr/>
        </p:nvPicPr>
        <p:blipFill>
          <a:blip r:embed="rId2" cstate="print"/>
          <a:srcRect l="7031" t="16666" r="25781" b="12500"/>
          <a:stretch>
            <a:fillRect/>
          </a:stretch>
        </p:blipFill>
        <p:spPr>
          <a:xfrm>
            <a:off x="467544" y="332656"/>
            <a:ext cx="3460620" cy="2736304"/>
          </a:xfrm>
          <a:prstGeom prst="rect">
            <a:avLst/>
          </a:prstGeom>
        </p:spPr>
      </p:pic>
      <p:pic>
        <p:nvPicPr>
          <p:cNvPr id="4" name="Рисунок 3" descr="IMG_1782.JPG"/>
          <p:cNvPicPr>
            <a:picLocks noChangeAspect="1"/>
          </p:cNvPicPr>
          <p:nvPr/>
        </p:nvPicPr>
        <p:blipFill>
          <a:blip r:embed="rId3" cstate="print"/>
          <a:srcRect l="20312" r="7031" b="12500"/>
          <a:stretch>
            <a:fillRect/>
          </a:stretch>
        </p:blipFill>
        <p:spPr>
          <a:xfrm>
            <a:off x="3203848" y="1700808"/>
            <a:ext cx="3003000" cy="2748509"/>
          </a:xfrm>
          <a:prstGeom prst="rect">
            <a:avLst/>
          </a:prstGeom>
        </p:spPr>
      </p:pic>
      <p:pic>
        <p:nvPicPr>
          <p:cNvPr id="5" name="Рисунок 4" descr="IMG_1780.JPG"/>
          <p:cNvPicPr>
            <a:picLocks noChangeAspect="1"/>
          </p:cNvPicPr>
          <p:nvPr/>
        </p:nvPicPr>
        <p:blipFill>
          <a:blip r:embed="rId4" cstate="print"/>
          <a:srcRect l="32031" t="15625" r="28125" b="14583"/>
          <a:stretch>
            <a:fillRect/>
          </a:stretch>
        </p:blipFill>
        <p:spPr>
          <a:xfrm>
            <a:off x="6300192" y="2420888"/>
            <a:ext cx="2641422" cy="37970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3068960"/>
            <a:ext cx="2880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Если к вам однажды в гости </a:t>
            </a:r>
          </a:p>
          <a:p>
            <a:r>
              <a:rPr lang="ru-RU" dirty="0" smtClean="0"/>
              <a:t>Вдруг нагрянули друзья-</a:t>
            </a:r>
          </a:p>
          <a:p>
            <a:r>
              <a:rPr lang="ru-RU" dirty="0" smtClean="0"/>
              <a:t>Всё, что после их осталось,</a:t>
            </a:r>
          </a:p>
          <a:p>
            <a:r>
              <a:rPr lang="ru-RU" dirty="0" smtClean="0"/>
              <a:t>Вам выбрасывать нельзя!</a:t>
            </a:r>
          </a:p>
          <a:p>
            <a:r>
              <a:rPr lang="ru-RU" dirty="0" smtClean="0"/>
              <a:t>Вот пакет – обычный с виду,</a:t>
            </a:r>
          </a:p>
          <a:p>
            <a:r>
              <a:rPr lang="ru-RU" dirty="0" smtClean="0"/>
              <a:t>Только это как сказать:</a:t>
            </a:r>
          </a:p>
          <a:p>
            <a:r>
              <a:rPr lang="ru-RU" dirty="0" smtClean="0"/>
              <a:t>Клей, иголка, краски, бантик –</a:t>
            </a:r>
          </a:p>
          <a:p>
            <a:r>
              <a:rPr lang="ru-RU" dirty="0" smtClean="0"/>
              <a:t>В платье можно щеголять!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2153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Жизнь в стиле эко – это целая философия, а не только пиар экологически чистых продуктов и вещей. </a:t>
            </a:r>
          </a:p>
          <a:p>
            <a:endParaRPr lang="ru-RU" sz="2000" b="1" i="1" dirty="0" smtClean="0"/>
          </a:p>
          <a:p>
            <a:r>
              <a:rPr lang="ru-RU" sz="2400" dirty="0" smtClean="0"/>
              <a:t>Конкурс детской моды из бросового материала</a:t>
            </a:r>
          </a:p>
          <a:p>
            <a:r>
              <a:rPr lang="ru-RU" sz="2400" dirty="0" smtClean="0"/>
              <a:t> «Эко мода» проводится в нашей школе в рамках экологического месячника с целью привлечения внимания к возможности решения экологических проблем и повышения мастерства юных модельеров.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548680"/>
            <a:ext cx="8064896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Внеурочная деятельность</a:t>
            </a:r>
          </a:p>
          <a:p>
            <a:pPr algn="ctr"/>
            <a:r>
              <a:rPr lang="ru-RU" sz="2800" dirty="0" smtClean="0"/>
              <a:t>Раздельный сбор мусора</a:t>
            </a:r>
          </a:p>
          <a:p>
            <a:pPr lvl="0"/>
            <a:r>
              <a:rPr lang="ru-RU" sz="2800" dirty="0" smtClean="0"/>
              <a:t>Цель: Воспитание экологической культуры школьников.</a:t>
            </a:r>
          </a:p>
          <a:p>
            <a:r>
              <a:rPr lang="ru-RU" sz="2800" dirty="0" smtClean="0"/>
              <a:t>Задачи:</a:t>
            </a:r>
          </a:p>
          <a:p>
            <a:r>
              <a:rPr lang="ru-RU" sz="2800" dirty="0" smtClean="0"/>
              <a:t>1. ознакомить о необходимости классификации отходов в окружающей среде</a:t>
            </a:r>
          </a:p>
          <a:p>
            <a:pPr lvl="0"/>
            <a:r>
              <a:rPr lang="ru-RU" sz="2800" dirty="0" smtClean="0"/>
              <a:t>2. Показать влияние мусора на окружающую природу и жизнь человека.</a:t>
            </a:r>
          </a:p>
          <a:p>
            <a:pPr lvl="0"/>
            <a:r>
              <a:rPr lang="ru-RU" sz="2800" dirty="0" smtClean="0"/>
              <a:t>3. Определить проблемы утилизации мусора и возможные пути их решения.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Новая папка\Бол кис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2520280" cy="3465138"/>
          </a:xfrm>
          <a:prstGeom prst="rect">
            <a:avLst/>
          </a:prstGeom>
          <a:noFill/>
        </p:spPr>
      </p:pic>
      <p:pic>
        <p:nvPicPr>
          <p:cNvPr id="2" name="Picture 2" descr="H:\фото мак\hrDPpyyjo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714500" cy="3429000"/>
          </a:xfrm>
          <a:prstGeom prst="rect">
            <a:avLst/>
          </a:prstGeom>
          <a:noFill/>
        </p:spPr>
      </p:pic>
      <p:pic>
        <p:nvPicPr>
          <p:cNvPr id="1028" name="Picture 4" descr="H:\фото мак\SqvKrrMMg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332656"/>
            <a:ext cx="1901289" cy="2610069"/>
          </a:xfrm>
          <a:prstGeom prst="rect">
            <a:avLst/>
          </a:prstGeom>
          <a:noFill/>
        </p:spPr>
      </p:pic>
      <p:pic>
        <p:nvPicPr>
          <p:cNvPr id="1029" name="Picture 5" descr="H:\фото мак\TF1o-v-87l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2492896"/>
            <a:ext cx="2339752" cy="1754814"/>
          </a:xfrm>
          <a:prstGeom prst="rect">
            <a:avLst/>
          </a:prstGeom>
          <a:noFill/>
        </p:spPr>
      </p:pic>
      <p:pic>
        <p:nvPicPr>
          <p:cNvPr id="1030" name="Picture 6" descr="H:\фото мак\_c_tJHzVu7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3861048"/>
            <a:ext cx="2016224" cy="2688299"/>
          </a:xfrm>
          <a:prstGeom prst="rect">
            <a:avLst/>
          </a:prstGeom>
          <a:noFill/>
        </p:spPr>
      </p:pic>
      <p:pic>
        <p:nvPicPr>
          <p:cNvPr id="1032" name="Picture 8" descr="C:\Users\2755~1\AppData\Local\Temp\image-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861048"/>
            <a:ext cx="2067403" cy="2756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777686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Внеурочная деятельность</a:t>
            </a:r>
          </a:p>
          <a:p>
            <a:pPr algn="ctr"/>
            <a:r>
              <a:rPr lang="ru-RU" sz="2800" dirty="0" smtClean="0"/>
              <a:t>Выставка «Вторая жизнь ненужных вещей»</a:t>
            </a:r>
          </a:p>
          <a:p>
            <a:r>
              <a:rPr lang="ru-RU" sz="2800" dirty="0" smtClean="0"/>
              <a:t>Цель: : Повысить уровень экологической культуры школьника</a:t>
            </a:r>
          </a:p>
          <a:p>
            <a:r>
              <a:rPr lang="ru-RU" sz="2800" dirty="0" smtClean="0"/>
              <a:t>Задачи: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Довести до сознания учащихся, что решение проблемы загрязнения окружающей среды зависит не только от правильной природоохранной деятельности и экологической политики, но и от каждого человека в отдельности</a:t>
            </a:r>
          </a:p>
          <a:p>
            <a:pPr marL="342900" indent="-342900"/>
            <a:r>
              <a:rPr lang="ru-RU" sz="2800" dirty="0" smtClean="0"/>
              <a:t>2. Развитие творческих способностей  у учащихся</a:t>
            </a:r>
          </a:p>
          <a:p>
            <a:pPr marL="342900" indent="-342900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https://mail.yandex.ru/message_part/image.jpg?_uid=185866214&amp;name=image.jpg&amp;hid=1.2&amp;ids=178736610211282912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AutoShape 4" descr="https://mail.yandex.ru/message_part/image.jpg?_uid=185866214&amp;name=image.jpg&amp;hid=1.2&amp;ids=178736610211282912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8" name="AutoShape 6" descr="https://mail.yandex.ru/message_part/image.jpg?_uid=185866214&amp;name=image.jpg&amp;hid=1.2&amp;ids=178736610211282912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9" name="Picture 7" descr="C:\Users\2755~1\AppData\Local\Temp\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1989584" cy="2682386"/>
          </a:xfrm>
          <a:prstGeom prst="rect">
            <a:avLst/>
          </a:prstGeom>
          <a:noFill/>
        </p:spPr>
      </p:pic>
      <p:pic>
        <p:nvPicPr>
          <p:cNvPr id="8200" name="Picture 8" descr="C:\Users\2755~1\AppData\Local\Temp\image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861048"/>
            <a:ext cx="4441676" cy="2702020"/>
          </a:xfrm>
          <a:prstGeom prst="rect">
            <a:avLst/>
          </a:prstGeom>
          <a:noFill/>
        </p:spPr>
      </p:pic>
      <p:pic>
        <p:nvPicPr>
          <p:cNvPr id="8201" name="Picture 9" descr="C:\Users\2755~1\AppData\Local\Temp\image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429000"/>
            <a:ext cx="2373437" cy="3164583"/>
          </a:xfrm>
          <a:prstGeom prst="rect">
            <a:avLst/>
          </a:prstGeom>
          <a:noFill/>
        </p:spPr>
      </p:pic>
      <p:pic>
        <p:nvPicPr>
          <p:cNvPr id="8202" name="Picture 10" descr="C:\Users\2755~1\AppData\Local\Temp\image-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332656"/>
            <a:ext cx="2598564" cy="3675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2755~1\AppData\Local\Temp\IMG_20190205_11082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5495" y="692696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Учитель\Downloads\IMG-4076f4dfaa21e73026a794624665c26d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4664"/>
            <a:ext cx="27686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73B5~1\AppData\Local\Temp\Rar$DIa0.493\IMG_20201121_095127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72064" y="960784"/>
            <a:ext cx="2543078" cy="1430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Учитель\Desktop\gUxaF8zonvE.jpg"/>
          <p:cNvPicPr/>
          <p:nvPr/>
        </p:nvPicPr>
        <p:blipFill>
          <a:blip r:embed="rId5" cstate="print"/>
          <a:srcRect l="8981" t="8042" r="4782"/>
          <a:stretch>
            <a:fillRect/>
          </a:stretch>
        </p:blipFill>
        <p:spPr bwMode="auto">
          <a:xfrm>
            <a:off x="251520" y="3068960"/>
            <a:ext cx="2118360" cy="300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C:\Users\2755~1\AppData\Local\Temp\IMG_20210610_1148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316745" y="3019959"/>
            <a:ext cx="2488307" cy="1866230"/>
          </a:xfrm>
          <a:prstGeom prst="rect">
            <a:avLst/>
          </a:prstGeom>
          <a:noFill/>
        </p:spPr>
      </p:pic>
      <p:pic>
        <p:nvPicPr>
          <p:cNvPr id="7" name="Picture 12" descr="C:\Users\2755~1\AppData\Local\Temp\IMG_20210610_1148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5021385" y="3555679"/>
            <a:ext cx="3317689" cy="2488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7848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Внеурочная деятельность</a:t>
            </a:r>
          </a:p>
          <a:p>
            <a:pPr algn="ctr"/>
            <a:r>
              <a:rPr lang="ru-RU" sz="2800" dirty="0" smtClean="0"/>
              <a:t>Фотовыставка « Сохраним природу вокруг нас»</a:t>
            </a:r>
          </a:p>
          <a:p>
            <a:r>
              <a:rPr lang="ru-RU" sz="2800" dirty="0" smtClean="0"/>
              <a:t>Цель: Экологическое просвещение школьников</a:t>
            </a:r>
          </a:p>
          <a:p>
            <a:r>
              <a:rPr lang="ru-RU" sz="2800" dirty="0" smtClean="0"/>
              <a:t>Задачи :</a:t>
            </a:r>
          </a:p>
          <a:p>
            <a:r>
              <a:rPr lang="ru-RU" sz="2800" dirty="0" smtClean="0"/>
              <a:t>1.  Привлечение внимания фотолюбителей к миру природы , актуальности ее сохранения;</a:t>
            </a:r>
          </a:p>
          <a:p>
            <a:r>
              <a:rPr lang="ru-RU" sz="2800" dirty="0" smtClean="0"/>
              <a:t>2.  Развитие эстетического восприятия природы</a:t>
            </a:r>
          </a:p>
          <a:p>
            <a:r>
              <a:rPr lang="ru-RU" sz="2800" dirty="0" smtClean="0"/>
              <a:t>3. Содействие формированию ответственного отношения за сохранение  природного наследия </a:t>
            </a:r>
          </a:p>
          <a:p>
            <a:r>
              <a:rPr lang="ru-RU" sz="2800" dirty="0" smtClean="0"/>
              <a:t>4. Организация экологической фотовыставки «Сохраним природу вокруг нас».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esktop\Новая папка\Вечерняя Мулянка Казанцева Вероника Антонов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1972295" cy="299204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476672"/>
            <a:ext cx="2137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Вечерняя </a:t>
            </a:r>
            <a:r>
              <a:rPr lang="ru-RU" dirty="0" err="1" smtClean="0"/>
              <a:t>Мулянка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1" name="Picture 3" descr="C:\Users\Учитель\Desktop\Новая папка\Местный пруд Истомина М. 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05064"/>
            <a:ext cx="3677365" cy="24515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5976" y="5949280"/>
            <a:ext cx="2200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Лобановский</a:t>
            </a:r>
            <a:r>
              <a:rPr lang="ru-RU" dirty="0" smtClean="0"/>
              <a:t> пруд»</a:t>
            </a:r>
            <a:endParaRPr lang="ru-RU" dirty="0"/>
          </a:p>
        </p:txBody>
      </p:sp>
      <p:pic>
        <p:nvPicPr>
          <p:cNvPr id="2052" name="Picture 4" descr="C:\Users\Учитель\Desktop\Новая папка\пруд в буртым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908720"/>
            <a:ext cx="2899296" cy="2174472"/>
          </a:xfrm>
          <a:prstGeom prst="rect">
            <a:avLst/>
          </a:prstGeom>
          <a:noFill/>
        </p:spPr>
      </p:pic>
      <p:pic>
        <p:nvPicPr>
          <p:cNvPr id="2053" name="Picture 5" descr="C:\Users\Учитель\Desktop\Новая папка\ручей, в буртым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60648"/>
            <a:ext cx="2031689" cy="270891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156176" y="3140968"/>
            <a:ext cx="2384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«Ручей в д. </a:t>
            </a:r>
            <a:r>
              <a:rPr lang="ru-RU" dirty="0" err="1" smtClean="0"/>
              <a:t>Б.Буртым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99793" y="32129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Пруд в д. Большой </a:t>
            </a:r>
            <a:r>
              <a:rPr lang="ru-RU" dirty="0" err="1" smtClean="0"/>
              <a:t>Буртым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95536" y="3356993"/>
            <a:ext cx="2137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Вечерняя </a:t>
            </a:r>
            <a:r>
              <a:rPr lang="ru-RU" dirty="0" err="1" smtClean="0"/>
              <a:t>Мулянка</a:t>
            </a:r>
            <a:r>
              <a:rPr lang="ru-RU" dirty="0" smtClean="0"/>
              <a:t>»</a:t>
            </a:r>
          </a:p>
          <a:p>
            <a:endParaRPr lang="ru-RU" dirty="0"/>
          </a:p>
        </p:txBody>
      </p:sp>
      <p:pic>
        <p:nvPicPr>
          <p:cNvPr id="1026" name="Picture 2" descr="C:\Users\Учитель\Desktop\Новая папка\БпМок-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3789040"/>
            <a:ext cx="1708398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7704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Внеурочная деятельность</a:t>
            </a:r>
          </a:p>
          <a:p>
            <a:pPr algn="ctr"/>
            <a:r>
              <a:rPr lang="ru-RU" sz="2800" dirty="0" smtClean="0"/>
              <a:t>Субботник «Сделаем мир чище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412776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Цели</a:t>
            </a:r>
            <a:r>
              <a:rPr lang="ru-RU" sz="2800" dirty="0" smtClean="0"/>
              <a:t>:  возрождение традиций в деле воспитания трудовой и экологической культуры ; воспитание социальной ответственности учащихся за чистоту на территории </a:t>
            </a:r>
            <a:r>
              <a:rPr lang="ru-RU" sz="2800" b="1" dirty="0" smtClean="0"/>
              <a:t>школы</a:t>
            </a:r>
            <a:r>
              <a:rPr lang="ru-RU" sz="2800" dirty="0" smtClean="0"/>
              <a:t>, любви к родному селу. </a:t>
            </a:r>
          </a:p>
          <a:p>
            <a:r>
              <a:rPr lang="ru-RU" sz="2800" b="1" dirty="0" smtClean="0"/>
              <a:t>Задачи</a:t>
            </a:r>
            <a:r>
              <a:rPr lang="ru-RU" sz="2800" dirty="0" smtClean="0"/>
              <a:t>: 1. Уборка территории школьного двора от природного мусора, вырезка сухих кустарников, перекопка клумб; </a:t>
            </a:r>
          </a:p>
          <a:p>
            <a:r>
              <a:rPr lang="ru-RU" sz="2800" dirty="0" smtClean="0"/>
              <a:t>2. Вовлечение в трудовую деятельность учащихся образовательного учреждения села, привлечение родителей к совместной общественно полезной деятельности с детьми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476672"/>
            <a:ext cx="8501122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Цель</a:t>
            </a:r>
            <a:r>
              <a:rPr lang="ru-RU" sz="2800" dirty="0" smtClean="0"/>
              <a:t>: Сформировать и повысить уровень экологической культуры и образования учащихся</a:t>
            </a:r>
            <a:r>
              <a:rPr lang="ru-RU" sz="2800" dirty="0" smtClean="0">
                <a:hlinkClick r:id="rId2"/>
              </a:rPr>
              <a:t> </a:t>
            </a:r>
            <a:endParaRPr lang="ru-RU" sz="2000" dirty="0" smtClean="0"/>
          </a:p>
          <a:p>
            <a:endParaRPr lang="ru-RU" dirty="0" smtClean="0"/>
          </a:p>
          <a:p>
            <a:r>
              <a:rPr lang="ru-RU" sz="2800" dirty="0" smtClean="0"/>
              <a:t>Задачи: 1. Способствовать развитию экологического мышления, способствовать формированию умения и навыков работы с различными источниками информации, поиска нужной информации</a:t>
            </a:r>
          </a:p>
          <a:p>
            <a:r>
              <a:rPr lang="ru-RU" sz="2800" dirty="0" smtClean="0"/>
              <a:t>2.  Повышение уровня экологической культуры школьников</a:t>
            </a:r>
          </a:p>
          <a:p>
            <a:r>
              <a:rPr lang="ru-RU" sz="2800" dirty="0" smtClean="0"/>
              <a:t>3.  Способствовать формированию бережного отношения и сохранения  окружающей среды.</a:t>
            </a:r>
          </a:p>
          <a:p>
            <a:r>
              <a:rPr lang="ru-RU" sz="2800" dirty="0" smtClean="0"/>
              <a:t>4. Развивать умения учебно-исследовательской  и проектной  деятельности</a:t>
            </a:r>
          </a:p>
          <a:p>
            <a:r>
              <a:rPr lang="ru-RU" sz="2800" b="1" dirty="0" smtClean="0"/>
              <a:t> </a:t>
            </a:r>
            <a:endParaRPr lang="ru-RU" sz="28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H:\фото мак\xC-v6FYM7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2139702" cy="2852936"/>
          </a:xfrm>
          <a:prstGeom prst="rect">
            <a:avLst/>
          </a:prstGeom>
          <a:noFill/>
        </p:spPr>
      </p:pic>
      <p:pic>
        <p:nvPicPr>
          <p:cNvPr id="4098" name="Picture 2" descr="C:\Users\2755~1\AppData\Local\Temp\image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76672"/>
            <a:ext cx="2157413" cy="2876550"/>
          </a:xfrm>
          <a:prstGeom prst="rect">
            <a:avLst/>
          </a:prstGeom>
          <a:noFill/>
        </p:spPr>
      </p:pic>
      <p:pic>
        <p:nvPicPr>
          <p:cNvPr id="4099" name="Picture 3" descr="C:\Users\2755~1\AppData\Local\Temp\image-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717032"/>
            <a:ext cx="2103407" cy="2804542"/>
          </a:xfrm>
          <a:prstGeom prst="rect">
            <a:avLst/>
          </a:prstGeom>
          <a:noFill/>
        </p:spPr>
      </p:pic>
      <p:pic>
        <p:nvPicPr>
          <p:cNvPr id="4100" name="Picture 4" descr="C:\Users\2755~1\AppData\Local\Temp\image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645024"/>
            <a:ext cx="2160240" cy="28803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806489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Внеурочная деятельность</a:t>
            </a:r>
          </a:p>
          <a:p>
            <a:pPr algn="ctr"/>
            <a:r>
              <a:rPr lang="ru-RU" sz="2800" dirty="0" smtClean="0"/>
              <a:t>Краевой конкурс «Чистая вода»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  <p:sp>
        <p:nvSpPr>
          <p:cNvPr id="3074" name="AutoShape 2" descr="https://mail.yandex.ru/message_part/image.jpg?_uid=185866214&amp;name=image.jpg&amp;hid=1.2&amp;ids=178736610211282918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mail.yandex.ru/message_part/image.jpg?_uid=185866214&amp;name=image.jpg&amp;hid=1.2&amp;ids=178736610211282918&amp;no_disposition=y&amp;exif_rotate=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484784"/>
            <a:ext cx="86764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Цель: активизировать деятельность  учащихся по экологическому образованию , привлечь внимание учащихся и молодежи к проблемам состояния водных ресурсов </a:t>
            </a:r>
            <a:br>
              <a:rPr lang="ru-RU" sz="2400" dirty="0" smtClean="0"/>
            </a:br>
            <a:r>
              <a:rPr lang="ru-RU" sz="2400" dirty="0" smtClean="0"/>
              <a:t>и к практическому участию в природоохранной работе</a:t>
            </a:r>
          </a:p>
          <a:p>
            <a:r>
              <a:rPr lang="ru-RU" sz="2400" dirty="0" smtClean="0"/>
              <a:t>Задачи:- активизация исследовательской и природоохранной деятельности в образовательных организациях Пермского края;</a:t>
            </a:r>
          </a:p>
          <a:p>
            <a:r>
              <a:rPr lang="ru-RU" sz="2400" dirty="0" smtClean="0"/>
              <a:t>- развитие личной инициативы учащихся и молодежи, направленной на сохранение водных объектов и сбережение водных ресурсов, в том числе экономию водопроводной воды;</a:t>
            </a:r>
          </a:p>
          <a:p>
            <a:r>
              <a:rPr lang="ru-RU" sz="2400" dirty="0" smtClean="0"/>
              <a:t>- выявление, развитие и поощрение учащихся и молодежи, занимающихся эколого-исследовательской и природоохранной деятельностью;</a:t>
            </a:r>
          </a:p>
          <a:p>
            <a:r>
              <a:rPr lang="ru-RU" sz="2400" dirty="0" smtClean="0"/>
              <a:t>- формирование экологической культуры учащихся и молодежи.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2755~1\AppData\Local\Temp\image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260593" cy="2445445"/>
          </a:xfrm>
          <a:prstGeom prst="rect">
            <a:avLst/>
          </a:prstGeom>
          <a:noFill/>
        </p:spPr>
      </p:pic>
      <p:pic>
        <p:nvPicPr>
          <p:cNvPr id="3" name="Picture 6" descr="C:\Users\2755~1\AppData\Local\Temp\image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2656"/>
            <a:ext cx="2661469" cy="3548625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2117756"/>
            <a:ext cx="4248472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Название конкурса: Чистая вода -2015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Номинация: Литературное творчество «Мой родной край»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Конкурсная линия – Первые шаги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С. Лобаново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МОУ «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Лобановская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средняя школа», 6 класс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Четина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Ангелина Сергеевна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Жанр- послание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Название произведения - Оберегайте всё живое на Земле!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1196752"/>
            <a:ext cx="41044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/>
              <a:t>Оберегайте всё живое на Земле!</a:t>
            </a:r>
            <a:br>
              <a:rPr lang="ru-RU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Тихонько где-то за селом</a:t>
            </a:r>
            <a:br>
              <a:rPr lang="ru-RU" dirty="0" smtClean="0"/>
            </a:br>
            <a:r>
              <a:rPr lang="ru-RU" dirty="0" smtClean="0"/>
              <a:t>Бесшумно погибает водоём.</a:t>
            </a:r>
            <a:br>
              <a:rPr lang="ru-RU" dirty="0" smtClean="0"/>
            </a:br>
            <a:r>
              <a:rPr lang="ru-RU" dirty="0" smtClean="0"/>
              <a:t>А отчего? Что с ним произошло?</a:t>
            </a:r>
            <a:br>
              <a:rPr lang="ru-RU" dirty="0" smtClean="0"/>
            </a:br>
            <a:r>
              <a:rPr lang="ru-RU" dirty="0" smtClean="0"/>
              <a:t>И почему ему погибнуть суждено?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Позеленела вся вода.</a:t>
            </a:r>
            <a:br>
              <a:rPr lang="ru-RU" dirty="0" smtClean="0"/>
            </a:br>
            <a:r>
              <a:rPr lang="ru-RU" dirty="0" smtClean="0"/>
              <a:t>И  в этом всём есть наша  ведь вина.</a:t>
            </a:r>
            <a:br>
              <a:rPr lang="ru-RU" dirty="0" smtClean="0"/>
            </a:br>
            <a:r>
              <a:rPr lang="ru-RU" dirty="0" smtClean="0"/>
              <a:t>Асфальтную дорогу проложили,</a:t>
            </a:r>
            <a:br>
              <a:rPr lang="ru-RU" dirty="0" smtClean="0"/>
            </a:br>
            <a:r>
              <a:rPr lang="ru-RU" dirty="0" smtClean="0"/>
              <a:t>И мимо прудика летят автомобили.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Вся пыль и грязь летят на водоём-</a:t>
            </a:r>
            <a:br>
              <a:rPr lang="ru-RU" dirty="0" smtClean="0"/>
            </a:br>
            <a:r>
              <a:rPr lang="ru-RU" dirty="0" smtClean="0"/>
              <a:t>Вот отчего тихонько погибает он.</a:t>
            </a:r>
            <a:br>
              <a:rPr lang="ru-RU" dirty="0" smtClean="0"/>
            </a:br>
            <a:r>
              <a:rPr lang="ru-RU" dirty="0" smtClean="0"/>
              <a:t>А мы ведь, люди, в здравом все  уме!</a:t>
            </a:r>
            <a:br>
              <a:rPr lang="ru-RU" dirty="0" smtClean="0"/>
            </a:br>
            <a:r>
              <a:rPr lang="ru-RU" dirty="0" smtClean="0"/>
              <a:t>Оберегайте всё живое на Земле!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424936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Учебная деятельность</a:t>
            </a:r>
          </a:p>
          <a:p>
            <a:pPr algn="ctr"/>
            <a:r>
              <a:rPr lang="ru-RU" sz="2800" dirty="0" smtClean="0"/>
              <a:t>Эко уроки.</a:t>
            </a:r>
          </a:p>
          <a:p>
            <a:r>
              <a:rPr lang="ru-RU" sz="2800" dirty="0" smtClean="0"/>
              <a:t>Цель: создать условия для изучения учащимися основных глобальных экологических проблем.</a:t>
            </a:r>
          </a:p>
          <a:p>
            <a:pPr lvl="0"/>
            <a:r>
              <a:rPr lang="ru-RU" sz="2800" dirty="0" smtClean="0"/>
              <a:t>Задачи: 1. Способствовать формированию готовности и способности ответственно действовать в окружающей среде,</a:t>
            </a:r>
          </a:p>
          <a:p>
            <a:pPr lvl="0"/>
            <a:r>
              <a:rPr lang="ru-RU" sz="2800" dirty="0" smtClean="0"/>
              <a:t>2. Обратить внимание учащихся на исчезающие виды растений и животных; на опасность технологических и иных видов загрязнений.</a:t>
            </a:r>
          </a:p>
          <a:p>
            <a:pPr lvl="0"/>
            <a:r>
              <a:rPr lang="ru-RU" sz="2800" dirty="0" smtClean="0"/>
              <a:t> 3. Показать зависимость всего живого от деятельности человека;</a:t>
            </a:r>
          </a:p>
          <a:p>
            <a:pPr lvl="0"/>
            <a:r>
              <a:rPr lang="ru-RU" sz="2800" dirty="0" smtClean="0"/>
              <a:t>способствовать развитию экологического мышления                                       4. Способствовать формированию умения и навыков работы с различными источниками информации.</a:t>
            </a:r>
          </a:p>
          <a:p>
            <a:r>
              <a:rPr lang="ru-RU" sz="2800" b="1" dirty="0" smtClean="0"/>
              <a:t> 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55576" y="476672"/>
            <a:ext cx="3690292" cy="2192779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t="23810"/>
          <a:stretch>
            <a:fillRect/>
          </a:stretch>
        </p:blipFill>
        <p:spPr>
          <a:xfrm>
            <a:off x="4716016" y="476672"/>
            <a:ext cx="3906316" cy="230425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5150" t="4466"/>
          <a:stretch>
            <a:fillRect/>
          </a:stretch>
        </p:blipFill>
        <p:spPr>
          <a:xfrm>
            <a:off x="4932040" y="3140968"/>
            <a:ext cx="3690292" cy="2664296"/>
          </a:xfrm>
          <a:prstGeom prst="rect">
            <a:avLst/>
          </a:prstGeom>
        </p:spPr>
      </p:pic>
      <p:pic>
        <p:nvPicPr>
          <p:cNvPr id="1026" name="Picture 2" descr="C:\Users\Учитель\Desktop\Новая папка\диплом приз ЭКОУРО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2060848"/>
            <a:ext cx="3312368" cy="4554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0688"/>
            <a:ext cx="784887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Проектная и исследовательская деятельность</a:t>
            </a:r>
          </a:p>
          <a:p>
            <a:r>
              <a:rPr lang="ru-RU" sz="2800" dirty="0" smtClean="0"/>
              <a:t>Цель: Создание условий для формирования  исследовательских умений  учащихся, для развития творческой личности, её самоопределения и самореализации .</a:t>
            </a:r>
          </a:p>
          <a:p>
            <a:r>
              <a:rPr lang="ru-RU" sz="2800" dirty="0" smtClean="0"/>
              <a:t>Задачи:</a:t>
            </a:r>
          </a:p>
          <a:p>
            <a:r>
              <a:rPr lang="ru-RU" sz="2800" dirty="0" smtClean="0"/>
              <a:t>1.Обучить учащихся планированию своей деятельности.</a:t>
            </a:r>
          </a:p>
          <a:p>
            <a:r>
              <a:rPr lang="ru-RU" sz="2800" dirty="0" smtClean="0"/>
              <a:t>2. Формировать навыки  сбора и обработки информации, материалов.</a:t>
            </a:r>
          </a:p>
          <a:p>
            <a:r>
              <a:rPr lang="ru-RU" sz="2800" dirty="0" smtClean="0"/>
              <a:t>3. Развивать умения анализировать, составлять отчёт.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читель\Desktop\Фото Лера П.(2)\IMG_20190207_1020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52028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Учитель\Desktop\Фото Лера П.(2)\IMG_20190207_1008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899592" y="2924944"/>
            <a:ext cx="2596559" cy="346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Учитель\Desktop\Новая папка\ДипломИ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60648"/>
            <a:ext cx="2277972" cy="3131988"/>
          </a:xfrm>
          <a:prstGeom prst="rect">
            <a:avLst/>
          </a:prstGeom>
          <a:noFill/>
        </p:spPr>
      </p:pic>
      <p:pic>
        <p:nvPicPr>
          <p:cNvPr id="2051" name="Picture 3" descr="C:\Users\Учитель\Desktop\Новая папка\Дипл Сош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6721" y="332656"/>
            <a:ext cx="2143471" cy="2952328"/>
          </a:xfrm>
          <a:prstGeom prst="rect">
            <a:avLst/>
          </a:prstGeom>
          <a:noFill/>
        </p:spPr>
      </p:pic>
      <p:pic>
        <p:nvPicPr>
          <p:cNvPr id="2052" name="Picture 4" descr="C:\Users\Учитель\Desktop\Новая папка\ЛИД В Э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3429000"/>
            <a:ext cx="2284503" cy="3140968"/>
          </a:xfrm>
          <a:prstGeom prst="rect">
            <a:avLst/>
          </a:prstGeom>
          <a:noFill/>
        </p:spPr>
      </p:pic>
      <p:pic>
        <p:nvPicPr>
          <p:cNvPr id="2053" name="Picture 5" descr="C:\Users\Учитель\Desktop\Новая папка\Марченко А-3 межд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437112"/>
            <a:ext cx="2627784" cy="1910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764704"/>
            <a:ext cx="7056784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Внеурочная деятельность.</a:t>
            </a:r>
          </a:p>
          <a:p>
            <a:r>
              <a:rPr lang="ru-RU" sz="2800" dirty="0" smtClean="0"/>
              <a:t>Общешкольный конкурс «</a:t>
            </a:r>
            <a:r>
              <a:rPr lang="ru-RU" sz="2800" dirty="0" err="1" smtClean="0"/>
              <a:t>Экомода</a:t>
            </a:r>
            <a:r>
              <a:rPr lang="ru-RU" sz="2800" dirty="0" smtClean="0"/>
              <a:t>».</a:t>
            </a:r>
          </a:p>
          <a:p>
            <a:r>
              <a:rPr lang="ru-RU" sz="2800" dirty="0" smtClean="0"/>
              <a:t>Цель:  1.Привлечеие внимания к решению экологических проблем.</a:t>
            </a:r>
          </a:p>
          <a:p>
            <a:r>
              <a:rPr lang="ru-RU" sz="2800" dirty="0" smtClean="0"/>
              <a:t>2.  Повышение мастерства юных модельеров</a:t>
            </a:r>
          </a:p>
          <a:p>
            <a:r>
              <a:rPr lang="ru-RU" sz="2800" dirty="0" smtClean="0"/>
              <a:t>Задачи: 1. Популяризация экологической культуры.</a:t>
            </a:r>
          </a:p>
          <a:p>
            <a:r>
              <a:rPr lang="ru-RU" sz="2800" dirty="0" smtClean="0"/>
              <a:t> 2. Раскрытие творческого потенциала подростков.</a:t>
            </a:r>
          </a:p>
          <a:p>
            <a:r>
              <a:rPr lang="ru-RU" sz="2800" dirty="0" smtClean="0"/>
              <a:t> 3. Пропаганда необходимости личной ответственности    каждого человека в сохранении окружающей среды.</a:t>
            </a:r>
          </a:p>
          <a:p>
            <a:endParaRPr lang="ru-RU" sz="2000" dirty="0" smtClean="0"/>
          </a:p>
          <a:p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246588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  </a:t>
            </a:r>
            <a:r>
              <a:rPr lang="ru-RU" sz="2000" dirty="0" smtClean="0"/>
              <a:t>  </a:t>
            </a:r>
            <a:r>
              <a:rPr lang="ru-RU" sz="2000" i="1" dirty="0" smtClean="0"/>
              <a:t>Критерии оценки работ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- Конструкторская и технологическая сложность.</a:t>
            </a:r>
          </a:p>
          <a:p>
            <a:r>
              <a:rPr lang="ru-RU" sz="2000" dirty="0" smtClean="0"/>
              <a:t>- Новизна, оригинальность представления.</a:t>
            </a:r>
          </a:p>
          <a:p>
            <a:r>
              <a:rPr lang="ru-RU" sz="2000" dirty="0" smtClean="0"/>
              <a:t>- Художественное исполнение.</a:t>
            </a:r>
          </a:p>
          <a:p>
            <a:r>
              <a:rPr lang="ru-RU" sz="2000" dirty="0" smtClean="0"/>
              <a:t>- </a:t>
            </a:r>
            <a:r>
              <a:rPr lang="ru-RU" sz="2000" dirty="0" err="1" smtClean="0"/>
              <a:t>Экологичность</a:t>
            </a:r>
            <a:r>
              <a:rPr lang="ru-RU" sz="2000" dirty="0" smtClean="0"/>
              <a:t> используемых  материалов</a:t>
            </a:r>
          </a:p>
          <a:p>
            <a:r>
              <a:rPr lang="ru-RU" sz="2000" dirty="0" smtClean="0"/>
              <a:t>- Эстетика оформления работ.</a:t>
            </a:r>
          </a:p>
          <a:p>
            <a:pPr>
              <a:buFontTx/>
              <a:buChar char="-"/>
            </a:pPr>
            <a:r>
              <a:rPr lang="ru-RU" sz="2000" dirty="0" smtClean="0"/>
              <a:t>Соответствие тематике конкурса.</a:t>
            </a:r>
          </a:p>
          <a:p>
            <a:endParaRPr lang="ru-RU" sz="2000" dirty="0" smtClean="0"/>
          </a:p>
          <a:p>
            <a:pPr algn="ctr"/>
            <a:r>
              <a:rPr lang="ru-RU" sz="2000" i="1" dirty="0" smtClean="0"/>
              <a:t>Конкурс проходит по 3 возрастным категориям:</a:t>
            </a:r>
          </a:p>
          <a:p>
            <a:pPr>
              <a:buFontTx/>
              <a:buChar char="-"/>
            </a:pPr>
            <a:r>
              <a:rPr lang="ru-RU" sz="2000" dirty="0" smtClean="0"/>
              <a:t>  3-4 класс</a:t>
            </a:r>
          </a:p>
          <a:p>
            <a:r>
              <a:rPr lang="ru-RU" sz="2000" dirty="0" smtClean="0"/>
              <a:t>-  5-8 класс,</a:t>
            </a:r>
          </a:p>
          <a:p>
            <a:r>
              <a:rPr lang="ru-RU" sz="2000" dirty="0" smtClean="0"/>
              <a:t>-  9-11 класс.</a:t>
            </a:r>
          </a:p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Номинации конкурса</a:t>
            </a:r>
          </a:p>
          <a:p>
            <a:pPr algn="ctr"/>
            <a:endParaRPr lang="ru-RU" sz="2000" dirty="0" smtClean="0"/>
          </a:p>
          <a:p>
            <a:r>
              <a:rPr lang="ru-RU" sz="2000" dirty="0" smtClean="0"/>
              <a:t>- Эко Леди (модели женской одежды).</a:t>
            </a:r>
          </a:p>
          <a:p>
            <a:r>
              <a:rPr lang="ru-RU" sz="2000" dirty="0" smtClean="0"/>
              <a:t>- Эко Шик (модели мужской одежды).</a:t>
            </a:r>
          </a:p>
          <a:p>
            <a:r>
              <a:rPr lang="ru-RU" sz="2000" dirty="0" smtClean="0"/>
              <a:t>- Эко Шоу (карнавальная, авангардная, экспериментальная одежда).</a:t>
            </a:r>
          </a:p>
          <a:p>
            <a:r>
              <a:rPr lang="ru-RU" sz="2000" dirty="0" smtClean="0"/>
              <a:t>- Эко Роскошь (бижутерия, сумки и др. аксессуары).</a:t>
            </a:r>
          </a:p>
          <a:p>
            <a:pPr>
              <a:buFontTx/>
              <a:buChar char="-"/>
            </a:pPr>
            <a:r>
              <a:rPr lang="ru-RU" sz="2000" dirty="0" smtClean="0"/>
              <a:t>Мастер стиля (деловая, классическая одежда).</a:t>
            </a:r>
          </a:p>
          <a:p>
            <a:endParaRPr lang="ru-RU" dirty="0" smtClean="0"/>
          </a:p>
          <a:p>
            <a:pPr>
              <a:buFontTx/>
              <a:buChar char="-"/>
            </a:pPr>
            <a:endParaRPr lang="ru-RU" sz="2800" dirty="0" smtClean="0"/>
          </a:p>
          <a:p>
            <a:pPr>
              <a:buFontTx/>
              <a:buChar char="-"/>
            </a:pP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754.JPG"/>
          <p:cNvPicPr>
            <a:picLocks noChangeAspect="1"/>
          </p:cNvPicPr>
          <p:nvPr/>
        </p:nvPicPr>
        <p:blipFill>
          <a:blip r:embed="rId2" cstate="print"/>
          <a:srcRect l="8593" t="8333" b="4166"/>
          <a:stretch>
            <a:fillRect/>
          </a:stretch>
        </p:blipFill>
        <p:spPr>
          <a:xfrm>
            <a:off x="500034" y="428604"/>
            <a:ext cx="4214842" cy="3500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4357694"/>
            <a:ext cx="4143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наряде этом никогда</a:t>
            </a:r>
          </a:p>
          <a:p>
            <a:r>
              <a:rPr lang="ru-RU" sz="2400" dirty="0" smtClean="0"/>
              <a:t> не страшны дождь и холода.</a:t>
            </a:r>
          </a:p>
          <a:p>
            <a:r>
              <a:rPr lang="ru-RU" sz="2400" dirty="0" smtClean="0"/>
              <a:t> Не промокнет, разноцветный</a:t>
            </a:r>
          </a:p>
          <a:p>
            <a:r>
              <a:rPr lang="ru-RU" sz="2400" dirty="0" smtClean="0"/>
              <a:t> и среди других приметный.</a:t>
            </a:r>
            <a:endParaRPr lang="ru-RU" sz="2400" dirty="0"/>
          </a:p>
        </p:txBody>
      </p:sp>
      <p:pic>
        <p:nvPicPr>
          <p:cNvPr id="1026" name="Picture 2" descr="F:\Фото\IMG_1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287104" y="-7215262"/>
            <a:ext cx="6786610" cy="13898563"/>
          </a:xfrm>
          <a:prstGeom prst="rect">
            <a:avLst/>
          </a:prstGeom>
          <a:noFill/>
        </p:spPr>
      </p:pic>
      <p:pic>
        <p:nvPicPr>
          <p:cNvPr id="1027" name="Picture 3" descr="F:\Фото\IMG_1760.JPG"/>
          <p:cNvPicPr>
            <a:picLocks noChangeAspect="1" noChangeArrowheads="1"/>
          </p:cNvPicPr>
          <p:nvPr/>
        </p:nvPicPr>
        <p:blipFill>
          <a:blip r:embed="rId4" cstate="print"/>
          <a:srcRect l="36458" t="12698" r="32292" b="20635"/>
          <a:stretch>
            <a:fillRect/>
          </a:stretch>
        </p:blipFill>
        <p:spPr bwMode="auto">
          <a:xfrm>
            <a:off x="5357818" y="642918"/>
            <a:ext cx="3071834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858</TotalTime>
  <Words>744</Words>
  <Application>Microsoft Office PowerPoint</Application>
  <PresentationFormat>Экран (4:3)</PresentationFormat>
  <Paragraphs>132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Учитель</cp:lastModifiedBy>
  <cp:revision>116</cp:revision>
  <dcterms:created xsi:type="dcterms:W3CDTF">2013-11-05T07:48:41Z</dcterms:created>
  <dcterms:modified xsi:type="dcterms:W3CDTF">2022-03-03T11:51:26Z</dcterms:modified>
</cp:coreProperties>
</file>