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539" r:id="rId5"/>
    <p:sldId id="257" r:id="rId6"/>
    <p:sldId id="547" r:id="rId7"/>
    <p:sldId id="557" r:id="rId8"/>
    <p:sldId id="256" r:id="rId9"/>
    <p:sldId id="559" r:id="rId10"/>
    <p:sldId id="560" r:id="rId11"/>
    <p:sldId id="558" r:id="rId12"/>
    <p:sldId id="564" r:id="rId13"/>
    <p:sldId id="561" r:id="rId14"/>
    <p:sldId id="566" r:id="rId15"/>
    <p:sldId id="565" r:id="rId16"/>
    <p:sldId id="567" r:id="rId17"/>
    <p:sldId id="568" r:id="rId18"/>
    <p:sldId id="551" r:id="rId19"/>
    <p:sldId id="569" r:id="rId20"/>
    <p:sldId id="572" r:id="rId21"/>
    <p:sldId id="573" r:id="rId22"/>
    <p:sldId id="577" r:id="rId23"/>
    <p:sldId id="576" r:id="rId24"/>
    <p:sldId id="575" r:id="rId2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653" autoAdjust="0"/>
    <p:restoredTop sz="93712" autoAdjust="0"/>
  </p:normalViewPr>
  <p:slideViewPr>
    <p:cSldViewPr snapToGrid="0">
      <p:cViewPr>
        <p:scale>
          <a:sx n="82" d="100"/>
          <a:sy n="82" d="100"/>
        </p:scale>
        <p:origin x="-230" y="-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4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0"/>
          <c:cat>
            <c:strRef>
              <c:f>Лист1!$A$2:$A$5</c:f>
              <c:strCache>
                <c:ptCount val="4"/>
                <c:pt idx="0">
                  <c:v>завтрак</c:v>
                </c:pt>
                <c:pt idx="1">
                  <c:v>полдник</c:v>
                </c:pt>
                <c:pt idx="2">
                  <c:v>обед</c:v>
                </c:pt>
                <c:pt idx="3">
                  <c:v>ужин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</c:v>
                </c:pt>
                <c:pt idx="1">
                  <c:v>0.15</c:v>
                </c:pt>
                <c:pt idx="2">
                  <c:v>0.35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D52DEF8F-E01D-4467-A78B-501380DA18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7C427E7-A444-43C5-8D84-9B7FCC1765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AFBB243-D067-4767-AC30-61B380B9CEF9}" type="datetime1">
              <a:rPr lang="ru-RU" smtClean="0"/>
              <a:t>20.06.2025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1DC08A0-D85C-4152-B69F-411CAC67F0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4B7286-3AE4-4BA4-A13E-8D229933B3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9F466A8-B858-4030-A0B7-295F0F8065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10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CF196B5-EC36-4694-876B-17EA5ED57110}" type="datetime1">
              <a:rPr lang="ru-RU" noProof="0" smtClean="0"/>
              <a:t>20.06.2025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C3B2649-7BD8-4005-A99E-30D13769A8BD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44811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03401A8-3220-413E-B964-4A8659985F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18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noProof="0" smtClean="0"/>
              <a:t>13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22494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7317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noProof="0" smtClean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22494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0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01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4940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3B2649-7BD8-4005-A99E-30D13769A8B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2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101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0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3B2649-7BD8-4005-A99E-30D13769A8B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9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C3B2649-7BD8-4005-A99E-30D13769A8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95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C3B2649-7BD8-4005-A99E-30D13769A8B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7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51A4182-6276-41ED-8EAF-0C6A4D8FF0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F4B644F-A23D-409C-9540-B41AC18DB5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5334003" cy="61756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8" name="Заголовок 18">
            <a:extLst>
              <a:ext uri="{FF2B5EF4-FFF2-40B4-BE49-F238E27FC236}">
                <a16:creationId xmlns:a16="http://schemas.microsoft.com/office/drawing/2014/main" xmlns="" id="{580AE1ED-3577-4808-86BF-CCD1223492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0" y="839336"/>
            <a:ext cx="4123899" cy="3475513"/>
          </a:xfrm>
        </p:spPr>
        <p:txBody>
          <a:bodyPr rtlCol="0" anchor="ctr">
            <a:normAutofit/>
          </a:bodyPr>
          <a:lstStyle>
            <a:lvl1pPr>
              <a:defRPr sz="5200"/>
            </a:lvl1pPr>
          </a:lstStyle>
          <a:p>
            <a:pPr algn="l" rtl="0"/>
            <a:r>
              <a:rPr lang="ru-RU" sz="4800" noProof="0"/>
              <a:t>Заголовок слайда</a:t>
            </a:r>
          </a:p>
        </p:txBody>
      </p:sp>
      <p:sp>
        <p:nvSpPr>
          <p:cNvPr id="9" name="Подзаголовок 19">
            <a:extLst>
              <a:ext uri="{FF2B5EF4-FFF2-40B4-BE49-F238E27FC236}">
                <a16:creationId xmlns:a16="http://schemas.microsoft.com/office/drawing/2014/main" xmlns="" id="{E8F46CAD-D4FF-4BBC-937E-CBBD034A18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2000" y="4570807"/>
            <a:ext cx="4123899" cy="1524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algn="l" rtl="0"/>
            <a:r>
              <a:rPr lang="ru-RU" noProof="0"/>
              <a:t>Подзаголовок слайда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A2750E7C-D01B-4533-A0B8-2E7EF2B168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30952" y="754711"/>
            <a:ext cx="6099048" cy="5340096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00814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с 3 столбц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D9D22302-83E3-4E22-93DF-1E5D463B6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786384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E90CDE0-3FEB-42A0-8BCC-7DADE7D4A62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17905" y="2697480"/>
            <a:ext cx="2971800" cy="606026"/>
          </a:xfrm>
        </p:spPr>
        <p:txBody>
          <a:bodyPr rtlCol="0"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B778B8B-E9A3-44BE-85A6-3E316659A9B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17904" y="3401568"/>
            <a:ext cx="2971800" cy="2449645"/>
          </a:xfrm>
        </p:spPr>
        <p:txBody>
          <a:bodyPr rtlCol="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xmlns="" id="{D13F3BC3-6D4F-4A91-9397-DEB976DF5B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22292" y="2697480"/>
            <a:ext cx="2971800" cy="606026"/>
          </a:xfrm>
        </p:spPr>
        <p:txBody>
          <a:bodyPr rtlCol="0"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xmlns="" id="{A336BAA8-288D-4A65-AF12-E44ED08AF83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22292" y="3401568"/>
            <a:ext cx="2971800" cy="2449645"/>
          </a:xfrm>
        </p:spPr>
        <p:txBody>
          <a:bodyPr rtlCol="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0BF1BCA-A435-4779-A6FE-15207141F5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698867" y="2697480"/>
            <a:ext cx="2971800" cy="606026"/>
          </a:xfrm>
        </p:spPr>
        <p:txBody>
          <a:bodyPr rtlCol="0"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49B1923-9749-49E3-88FA-75C326E6719A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698867" y="3401568"/>
            <a:ext cx="2971800" cy="2449645"/>
          </a:xfrm>
        </p:spPr>
        <p:txBody>
          <a:bodyPr rtlCol="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76AF721-83FE-4B57-B910-C395D23F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F3A70F0-5AFA-4C5A-812B-220C6A38D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56A5893-52F1-44A1-AE8E-CF094DB4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24272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85388F8-94ED-41CA-A4EE-E0FA1CAC03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-1"/>
            <a:ext cx="12192000" cy="6099050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2753702-3230-4BA6-A3F8-5783540BC1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62000" y="758951"/>
            <a:ext cx="10668000" cy="5550410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7" name="Заголовок 12">
            <a:extLst>
              <a:ext uri="{FF2B5EF4-FFF2-40B4-BE49-F238E27FC236}">
                <a16:creationId xmlns:a16="http://schemas.microsoft.com/office/drawing/2014/main" xmlns="" id="{22B9C48D-0714-4941-A2BB-36340F697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874" y="1517903"/>
            <a:ext cx="5250030" cy="134511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3A478133-AD69-45A3-8FE5-EBD28FD2FA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758952"/>
            <a:ext cx="1947672" cy="2670048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xmlns="" id="{F2E72FA7-6D23-4F38-9A7B-A0EB41E5341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8952" y="3424237"/>
            <a:ext cx="1947672" cy="26791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27DAE17D-48FA-4EE7-9630-D657273438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06624" y="758952"/>
            <a:ext cx="1947672" cy="2670048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7" name="Рисунок 13">
            <a:extLst>
              <a:ext uri="{FF2B5EF4-FFF2-40B4-BE49-F238E27FC236}">
                <a16:creationId xmlns:a16="http://schemas.microsoft.com/office/drawing/2014/main" xmlns="" id="{093DB7BE-4947-4B5D-B8E4-59505E49A06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06624" y="3424237"/>
            <a:ext cx="1947672" cy="26791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2" name="Объект 13">
            <a:extLst>
              <a:ext uri="{FF2B5EF4-FFF2-40B4-BE49-F238E27FC236}">
                <a16:creationId xmlns:a16="http://schemas.microsoft.com/office/drawing/2014/main" xmlns="" id="{D0C77CEA-908E-4A02-B347-F376CEC25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874" y="2970222"/>
            <a:ext cx="5250030" cy="3128826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200"/>
            </a:lvl1pPr>
          </a:lstStyle>
          <a:p>
            <a:pPr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0131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53A25B7-A924-4C03-8022-000A9EA88D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E3A68D8-CB71-4A41-B029-626BD69128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1" y="-9524"/>
            <a:ext cx="12192000" cy="6105524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rgbClr val="FCEA37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xmlns="" id="{9ECFC55D-2CEE-47A4-9ACA-D6C78D2369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-2" y="-9523"/>
            <a:ext cx="11430001" cy="6105523"/>
          </a:xfrm>
          <a:custGeom>
            <a:avLst/>
            <a:gdLst>
              <a:gd name="connsiteX0" fmla="*/ 0 w 11430001"/>
              <a:gd name="connsiteY0" fmla="*/ 0 h 6105523"/>
              <a:gd name="connsiteX1" fmla="*/ 7874003 w 11430001"/>
              <a:gd name="connsiteY1" fmla="*/ 0 h 6105523"/>
              <a:gd name="connsiteX2" fmla="*/ 7874003 w 11430001"/>
              <a:gd name="connsiteY2" fmla="*/ 771522 h 6105523"/>
              <a:gd name="connsiteX3" fmla="*/ 11430001 w 11430001"/>
              <a:gd name="connsiteY3" fmla="*/ 771522 h 6105523"/>
              <a:gd name="connsiteX4" fmla="*/ 11430001 w 11430001"/>
              <a:gd name="connsiteY4" fmla="*/ 6105523 h 6105523"/>
              <a:gd name="connsiteX5" fmla="*/ 7874003 w 11430001"/>
              <a:gd name="connsiteY5" fmla="*/ 6105523 h 6105523"/>
              <a:gd name="connsiteX6" fmla="*/ 5334002 w 11430001"/>
              <a:gd name="connsiteY6" fmla="*/ 6105523 h 6105523"/>
              <a:gd name="connsiteX7" fmla="*/ 0 w 11430001"/>
              <a:gd name="connsiteY7" fmla="*/ 6105523 h 6105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30001" h="6105523">
                <a:moveTo>
                  <a:pt x="0" y="0"/>
                </a:moveTo>
                <a:lnTo>
                  <a:pt x="7874003" y="0"/>
                </a:lnTo>
                <a:lnTo>
                  <a:pt x="7874003" y="771522"/>
                </a:lnTo>
                <a:lnTo>
                  <a:pt x="11430001" y="771522"/>
                </a:lnTo>
                <a:lnTo>
                  <a:pt x="11430001" y="6105523"/>
                </a:lnTo>
                <a:lnTo>
                  <a:pt x="7874003" y="6105523"/>
                </a:lnTo>
                <a:lnTo>
                  <a:pt x="5334002" y="6105523"/>
                </a:lnTo>
                <a:lnTo>
                  <a:pt x="0" y="6105523"/>
                </a:lnTo>
                <a:close/>
              </a:path>
            </a:pathLst>
          </a:custGeom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5" name="Заголовок 5">
            <a:extLst>
              <a:ext uri="{FF2B5EF4-FFF2-40B4-BE49-F238E27FC236}">
                <a16:creationId xmlns:a16="http://schemas.microsoft.com/office/drawing/2014/main" xmlns="" id="{00406F9C-B330-46B3-A03C-15F85CD76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822282"/>
            <a:ext cx="5012266" cy="2273710"/>
          </a:xfrm>
        </p:spPr>
        <p:txBody>
          <a:bodyPr rtlCol="0" anchor="t"/>
          <a:lstStyle>
            <a:lvl1pPr>
              <a:defRPr sz="4200"/>
            </a:lvl1pPr>
          </a:lstStyle>
          <a:p>
            <a:pPr rtl="0"/>
            <a:endParaRPr lang="ru-RU" noProof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xmlns="" id="{34FC9061-555D-4FE2-ABE9-07A195BC02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761988"/>
            <a:ext cx="3566160" cy="266090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2" name="Рисунок 20">
            <a:extLst>
              <a:ext uri="{FF2B5EF4-FFF2-40B4-BE49-F238E27FC236}">
                <a16:creationId xmlns:a16="http://schemas.microsoft.com/office/drawing/2014/main" xmlns="" id="{7C8788B5-2964-4199-A168-84BDEBE3E9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94632" y="761980"/>
            <a:ext cx="3566160" cy="266090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3" name="Рисунок 20">
            <a:extLst>
              <a:ext uri="{FF2B5EF4-FFF2-40B4-BE49-F238E27FC236}">
                <a16:creationId xmlns:a16="http://schemas.microsoft.com/office/drawing/2014/main" xmlns="" id="{D4B5D4A5-C34C-4703-AFB6-DA982B6FF83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59598" y="761980"/>
            <a:ext cx="3566160" cy="266090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9" name="Объект 1">
            <a:extLst>
              <a:ext uri="{FF2B5EF4-FFF2-40B4-BE49-F238E27FC236}">
                <a16:creationId xmlns:a16="http://schemas.microsoft.com/office/drawing/2014/main" xmlns="" id="{8CA9663F-19C9-4799-8B97-333815BF6A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7734" y="3822282"/>
            <a:ext cx="4607484" cy="2273710"/>
          </a:xfrm>
        </p:spPr>
        <p:txBody>
          <a:bodyPr rtlCol="0" anchor="t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1337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AC5ABB9-3EAC-446C-B128-CFDB09B247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2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DED2D7-7BC9-473D-8241-8289B5821C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9C2616F-4436-4A60-BB08-54EC762C53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762001"/>
            <a:ext cx="12192000" cy="6095999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8" name="Заголовок 12">
            <a:extLst>
              <a:ext uri="{FF2B5EF4-FFF2-40B4-BE49-F238E27FC236}">
                <a16:creationId xmlns:a16="http://schemas.microsoft.com/office/drawing/2014/main" xmlns="" id="{D6F9523F-1BD5-4832-8B13-FA0BE3E6F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1940" y="1517652"/>
            <a:ext cx="5998059" cy="13446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FA83160D-9929-4C5C-B741-192DF7639B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293" y="1517652"/>
            <a:ext cx="1947672" cy="229514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8" name="Рисунок 16">
            <a:extLst>
              <a:ext uri="{FF2B5EF4-FFF2-40B4-BE49-F238E27FC236}">
                <a16:creationId xmlns:a16="http://schemas.microsoft.com/office/drawing/2014/main" xmlns="" id="{D97EB8C6-CD91-4F0C-A719-5079DB8D32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15768" y="1517904"/>
            <a:ext cx="1947672" cy="229514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xmlns="" id="{A7347AC5-7F3A-4E62-AE18-744B6A756E4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8096" y="3800858"/>
            <a:ext cx="3895344" cy="2295144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2" name="Объект 13">
            <a:extLst>
              <a:ext uri="{FF2B5EF4-FFF2-40B4-BE49-F238E27FC236}">
                <a16:creationId xmlns:a16="http://schemas.microsoft.com/office/drawing/2014/main" xmlns="" id="{CC904223-D55A-40A9-AA1D-5687C89BE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940" y="2970215"/>
            <a:ext cx="5998059" cy="312578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0897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24A1CC7-4419-4A64-9DC9-AE157407AF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A2F8EC6-DD66-475C-B129-22B374F49A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-1"/>
            <a:ext cx="12192000" cy="6099048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xmlns="" id="{86FA963F-8B94-469B-B1A5-890D9134FB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1430001" cy="6168789"/>
          </a:xfrm>
          <a:custGeom>
            <a:avLst/>
            <a:gdLst>
              <a:gd name="connsiteX0" fmla="*/ 0 w 11430001"/>
              <a:gd name="connsiteY0" fmla="*/ 0 h 6168789"/>
              <a:gd name="connsiteX1" fmla="*/ 5334002 w 11430001"/>
              <a:gd name="connsiteY1" fmla="*/ 0 h 6168789"/>
              <a:gd name="connsiteX2" fmla="*/ 5334002 w 11430001"/>
              <a:gd name="connsiteY2" fmla="*/ 771523 h 6168789"/>
              <a:gd name="connsiteX3" fmla="*/ 11430001 w 11430001"/>
              <a:gd name="connsiteY3" fmla="*/ 771523 h 6168789"/>
              <a:gd name="connsiteX4" fmla="*/ 11430001 w 11430001"/>
              <a:gd name="connsiteY4" fmla="*/ 6168789 h 6168789"/>
              <a:gd name="connsiteX5" fmla="*/ 0 w 11430001"/>
              <a:gd name="connsiteY5" fmla="*/ 6168789 h 616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0001" h="6168789">
                <a:moveTo>
                  <a:pt x="0" y="0"/>
                </a:moveTo>
                <a:lnTo>
                  <a:pt x="5334002" y="0"/>
                </a:lnTo>
                <a:lnTo>
                  <a:pt x="5334002" y="771523"/>
                </a:lnTo>
                <a:lnTo>
                  <a:pt x="11430001" y="771523"/>
                </a:lnTo>
                <a:lnTo>
                  <a:pt x="11430001" y="6168789"/>
                </a:lnTo>
                <a:lnTo>
                  <a:pt x="0" y="6168789"/>
                </a:lnTo>
                <a:close/>
              </a:path>
            </a:pathLst>
          </a:cu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3" name="Заголовок 5">
            <a:extLst>
              <a:ext uri="{FF2B5EF4-FFF2-40B4-BE49-F238E27FC236}">
                <a16:creationId xmlns:a16="http://schemas.microsoft.com/office/drawing/2014/main" xmlns="" id="{4CD44A43-6E39-4FE6-87BB-C65CE8FC6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517650"/>
            <a:ext cx="4565650" cy="1344613"/>
          </a:xfrm>
        </p:spPr>
        <p:txBody>
          <a:bodyPr rtlCol="0">
            <a:normAutofit/>
          </a:bodyPr>
          <a:lstStyle/>
          <a:p>
            <a:pPr rtl="0"/>
            <a:endParaRPr lang="ru-RU" noProof="0"/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xmlns="" id="{5229EB0D-B986-4E26-BDF3-305AE3233E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883487"/>
            <a:ext cx="4562856" cy="2441448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9" name="Рисунок 17">
            <a:extLst>
              <a:ext uri="{FF2B5EF4-FFF2-40B4-BE49-F238E27FC236}">
                <a16:creationId xmlns:a16="http://schemas.microsoft.com/office/drawing/2014/main" xmlns="" id="{37E21EC2-9A85-4522-B6AD-3FF227CACD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8952" y="3593592"/>
            <a:ext cx="4562856" cy="2441448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6" name="Объект 1">
            <a:extLst>
              <a:ext uri="{FF2B5EF4-FFF2-40B4-BE49-F238E27FC236}">
                <a16:creationId xmlns:a16="http://schemas.microsoft.com/office/drawing/2014/main" xmlns="" id="{9F9D0834-E38A-4C71-95D5-A8A2B973A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8" y="2970213"/>
            <a:ext cx="4565651" cy="3125787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988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1D03AAFC-F6FA-4A24-BE1D-34AE6AD64C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82190B39-D040-425A-9AD6-58A7533FEA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6760" y="756284"/>
            <a:ext cx="10698480" cy="5349240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5" name="Заголовок 16">
            <a:extLst>
              <a:ext uri="{FF2B5EF4-FFF2-40B4-BE49-F238E27FC236}">
                <a16:creationId xmlns:a16="http://schemas.microsoft.com/office/drawing/2014/main" xmlns="" id="{8950CCE3-163E-46A1-B489-395F3F75FE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33488" y="1517904"/>
            <a:ext cx="3749040" cy="2796945"/>
          </a:xfrm>
        </p:spPr>
        <p:txBody>
          <a:bodyPr rtlCol="0" anchor="ctr">
            <a:normAutofit/>
          </a:bodyPr>
          <a:lstStyle>
            <a:lvl1pPr>
              <a:defRPr sz="6000"/>
            </a:lvl1pPr>
          </a:lstStyle>
          <a:p>
            <a:pPr algn="l" rtl="0"/>
            <a:endParaRPr lang="ru-RU" noProof="0"/>
          </a:p>
        </p:txBody>
      </p:sp>
      <p:sp>
        <p:nvSpPr>
          <p:cNvPr id="16" name="Подзаголовок 17">
            <a:extLst>
              <a:ext uri="{FF2B5EF4-FFF2-40B4-BE49-F238E27FC236}">
                <a16:creationId xmlns:a16="http://schemas.microsoft.com/office/drawing/2014/main" xmlns="" id="{81E38157-454C-44D5-8D2B-A220A53D78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33488" y="4479368"/>
            <a:ext cx="3666744" cy="1616631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30548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4C5BB2-C09C-49B0-BAFA-DE1801CD3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47C21-944D-47FE-9519-A2551883711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2AD668-6E19-425C-88F7-AF4220662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7CE36D-6B7B-4D5E-831E-34A4286D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6905C53-CF7C-4936-9E35-1BEBD683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52512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8EDA639-2F5C-4255-BE42-C41A5ABBC2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0"/>
            <a:ext cx="12192000" cy="6867524"/>
          </a:xfrm>
          <a:prstGeom prst="rect">
            <a:avLst/>
          </a:pr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 useBgFill="1"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96D6DC8-1218-45DD-BCD3-DF21DFA5B1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762000" y="766762"/>
            <a:ext cx="10668000" cy="5334000"/>
          </a:xfrm>
          <a:prstGeom prst="rect">
            <a:avLst/>
          </a:prstGeom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8A58F504-65F1-4BFD-A987-54F78AD52D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8952" y="749808"/>
            <a:ext cx="10744200" cy="5394960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3" name="Заголовок 16">
            <a:extLst>
              <a:ext uri="{FF2B5EF4-FFF2-40B4-BE49-F238E27FC236}">
                <a16:creationId xmlns:a16="http://schemas.microsoft.com/office/drawing/2014/main" xmlns="" id="{0B9261BF-90C7-41A0-8711-97168C7479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1112" y="1517904"/>
            <a:ext cx="4480560" cy="2796945"/>
          </a:xfrm>
        </p:spPr>
        <p:txBody>
          <a:bodyPr rtlCol="0" anchor="ctr">
            <a:normAutofit/>
          </a:bodyPr>
          <a:lstStyle>
            <a:lvl1pPr>
              <a:defRPr sz="4400"/>
            </a:lvl1pPr>
          </a:lstStyle>
          <a:p>
            <a:pPr algn="l" rtl="0"/>
            <a:endParaRPr lang="ru-RU" noProof="0"/>
          </a:p>
        </p:txBody>
      </p:sp>
      <p:sp>
        <p:nvSpPr>
          <p:cNvPr id="14" name="Подзаголовок 17">
            <a:extLst>
              <a:ext uri="{FF2B5EF4-FFF2-40B4-BE49-F238E27FC236}">
                <a16:creationId xmlns:a16="http://schemas.microsoft.com/office/drawing/2014/main" xmlns="" id="{305C0D07-994F-4143-B88E-32EED69E7F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11112" y="4425696"/>
            <a:ext cx="4059936" cy="1189912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algn="l"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2CFE08-03FE-487B-8963-9FAD304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862271-51F6-4122-9709-D279042F8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01.03.20XX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935A50-18AE-4CB1-BB10-1CBDD8A7C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CB1E4CB7-CB13-4810-BF18-BE31AFC64F93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252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ED85A6-A4E6-4160-BE43-8146A9894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xmlns="" id="{26E6BD11-82A7-4729-AD05-B0676F9B1F5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04950" y="2861595"/>
            <a:ext cx="1828800" cy="19933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xmlns="" id="{6E08135B-D6D5-401C-B151-CDCB20550F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8760" y="4855464"/>
            <a:ext cx="1828800" cy="594360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2000" b="1">
                <a:latin typeface="Arial Black" panose="020B0A04020102020204" pitchFamily="34" charset="0"/>
              </a:defRPr>
            </a:lvl1pPr>
            <a:lvl2pPr marL="365760" indent="0">
              <a:buFont typeface="Arial" panose="020B0604020202020204" pitchFamily="34" charset="0"/>
              <a:buNone/>
              <a:defRPr/>
            </a:lvl2pPr>
            <a:lvl3pPr marL="365760" indent="0">
              <a:buNone/>
              <a:defRPr/>
            </a:lvl3pPr>
            <a:lvl4pPr marL="640080" indent="0">
              <a:buFont typeface="Arial" panose="020B0604020202020204" pitchFamily="34" charset="0"/>
              <a:buNone/>
              <a:defRPr/>
            </a:lvl4pPr>
            <a:lvl5pPr marL="612648" indent="0">
              <a:buNone/>
              <a:defRPr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FA587696-63FF-4232-8879-488DFE1C31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04950" y="5468112"/>
            <a:ext cx="1828800" cy="594360"/>
          </a:xfrm>
        </p:spPr>
        <p:txBody>
          <a:bodyPr rtlCol="0">
            <a:noAutofit/>
          </a:bodyPr>
          <a:lstStyle>
            <a:lvl1pPr marL="0" indent="0">
              <a:buNone/>
              <a:defRPr sz="1600"/>
            </a:lvl1pPr>
            <a:lvl2pPr marL="365760" indent="0">
              <a:buFont typeface="Arial" panose="020B0604020202020204" pitchFamily="34" charset="0"/>
              <a:buNone/>
              <a:defRPr sz="1600"/>
            </a:lvl2pPr>
            <a:lvl3pPr marL="365760" indent="0">
              <a:buNone/>
              <a:defRPr sz="1600"/>
            </a:lvl3pPr>
            <a:lvl4pPr marL="640080" indent="0">
              <a:buFont typeface="Arial" panose="020B0604020202020204" pitchFamily="34" charset="0"/>
              <a:buNone/>
              <a:defRPr sz="1600"/>
            </a:lvl4pPr>
            <a:lvl5pPr marL="612648" indent="0">
              <a:buNone/>
              <a:defRPr sz="1600"/>
            </a:lvl5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0" name="Рисунок 28">
            <a:extLst>
              <a:ext uri="{FF2B5EF4-FFF2-40B4-BE49-F238E27FC236}">
                <a16:creationId xmlns:a16="http://schemas.microsoft.com/office/drawing/2014/main" xmlns="" id="{96507A97-E180-468F-B641-141DBA73864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53511" y="2861595"/>
            <a:ext cx="1828800" cy="19933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2" name="Текст 18">
            <a:extLst>
              <a:ext uri="{FF2B5EF4-FFF2-40B4-BE49-F238E27FC236}">
                <a16:creationId xmlns:a16="http://schemas.microsoft.com/office/drawing/2014/main" xmlns="" id="{49BB8F01-AE51-4455-BE0F-8972415A0C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42757" y="4854889"/>
            <a:ext cx="1828800" cy="594360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2000" b="1">
                <a:latin typeface="Arial Black" panose="020B0A04020102020204" pitchFamily="34" charset="0"/>
              </a:defRPr>
            </a:lvl1pPr>
            <a:lvl2pPr marL="365760" indent="0">
              <a:buFont typeface="Arial" panose="020B0604020202020204" pitchFamily="34" charset="0"/>
              <a:buNone/>
              <a:defRPr/>
            </a:lvl2pPr>
            <a:lvl3pPr marL="365760" indent="0">
              <a:buNone/>
              <a:defRPr/>
            </a:lvl3pPr>
            <a:lvl4pPr marL="640080" indent="0">
              <a:buFont typeface="Arial" panose="020B0604020202020204" pitchFamily="34" charset="0"/>
              <a:buNone/>
              <a:defRPr/>
            </a:lvl4pPr>
            <a:lvl5pPr marL="612648" indent="0">
              <a:buNone/>
              <a:defRPr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3" name="Текст 20">
            <a:extLst>
              <a:ext uri="{FF2B5EF4-FFF2-40B4-BE49-F238E27FC236}">
                <a16:creationId xmlns:a16="http://schemas.microsoft.com/office/drawing/2014/main" xmlns="" id="{759D2442-D209-4F87-9F2C-19D73A2412D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2757" y="5462491"/>
            <a:ext cx="1828800" cy="594360"/>
          </a:xfrm>
        </p:spPr>
        <p:txBody>
          <a:bodyPr rtlCol="0">
            <a:noAutofit/>
          </a:bodyPr>
          <a:lstStyle>
            <a:lvl1pPr marL="0" indent="0">
              <a:buNone/>
              <a:defRPr sz="1600"/>
            </a:lvl1pPr>
            <a:lvl2pPr marL="365760" indent="0">
              <a:buFont typeface="Arial" panose="020B0604020202020204" pitchFamily="34" charset="0"/>
              <a:buNone/>
              <a:defRPr sz="1600"/>
            </a:lvl2pPr>
            <a:lvl3pPr marL="365760" indent="0">
              <a:buNone/>
              <a:defRPr sz="1600"/>
            </a:lvl3pPr>
            <a:lvl4pPr marL="640080" indent="0">
              <a:buFont typeface="Arial" panose="020B0604020202020204" pitchFamily="34" charset="0"/>
              <a:buNone/>
              <a:defRPr sz="1600"/>
            </a:lvl4pPr>
            <a:lvl5pPr marL="612648" indent="0">
              <a:buNone/>
              <a:defRPr sz="1600"/>
            </a:lvl5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1" name="Рисунок 28">
            <a:extLst>
              <a:ext uri="{FF2B5EF4-FFF2-40B4-BE49-F238E27FC236}">
                <a16:creationId xmlns:a16="http://schemas.microsoft.com/office/drawing/2014/main" xmlns="" id="{A850442C-9915-406C-83D9-8EBE8AD3C24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91656" y="2861595"/>
            <a:ext cx="1828800" cy="19933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4" name="Текст 18">
            <a:extLst>
              <a:ext uri="{FF2B5EF4-FFF2-40B4-BE49-F238E27FC236}">
                <a16:creationId xmlns:a16="http://schemas.microsoft.com/office/drawing/2014/main" xmlns="" id="{A596F3D1-5D97-4111-B3D6-FE37290A6B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1656" y="4855464"/>
            <a:ext cx="1828800" cy="594360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2000" b="1">
                <a:latin typeface="Arial Black" panose="020B0A04020102020204" pitchFamily="34" charset="0"/>
              </a:defRPr>
            </a:lvl1pPr>
            <a:lvl2pPr marL="365760" indent="0">
              <a:buFont typeface="Arial" panose="020B0604020202020204" pitchFamily="34" charset="0"/>
              <a:buNone/>
              <a:defRPr/>
            </a:lvl2pPr>
            <a:lvl3pPr marL="365760" indent="0">
              <a:buNone/>
              <a:defRPr/>
            </a:lvl3pPr>
            <a:lvl4pPr marL="640080" indent="0">
              <a:buFont typeface="Arial" panose="020B0604020202020204" pitchFamily="34" charset="0"/>
              <a:buNone/>
              <a:defRPr/>
            </a:lvl4pPr>
            <a:lvl5pPr marL="612648" indent="0">
              <a:buNone/>
              <a:defRPr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5" name="Текст 20">
            <a:extLst>
              <a:ext uri="{FF2B5EF4-FFF2-40B4-BE49-F238E27FC236}">
                <a16:creationId xmlns:a16="http://schemas.microsoft.com/office/drawing/2014/main" xmlns="" id="{2D25C272-C21E-4078-818F-B12E10F1827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91656" y="5468112"/>
            <a:ext cx="1828800" cy="594360"/>
          </a:xfrm>
        </p:spPr>
        <p:txBody>
          <a:bodyPr rtlCol="0">
            <a:noAutofit/>
          </a:bodyPr>
          <a:lstStyle>
            <a:lvl1pPr marL="0" indent="0">
              <a:buNone/>
              <a:defRPr sz="1600"/>
            </a:lvl1pPr>
            <a:lvl2pPr marL="365760" indent="0">
              <a:buFont typeface="Arial" panose="020B0604020202020204" pitchFamily="34" charset="0"/>
              <a:buNone/>
              <a:defRPr sz="1600"/>
            </a:lvl2pPr>
            <a:lvl3pPr marL="365760" indent="0">
              <a:buNone/>
              <a:defRPr sz="1600"/>
            </a:lvl3pPr>
            <a:lvl4pPr marL="640080" indent="0">
              <a:buFont typeface="Arial" panose="020B0604020202020204" pitchFamily="34" charset="0"/>
              <a:buNone/>
              <a:defRPr sz="1600"/>
            </a:lvl4pPr>
            <a:lvl5pPr marL="612648" indent="0">
              <a:buNone/>
              <a:defRPr sz="1600"/>
            </a:lvl5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32" name="Рисунок 28">
            <a:extLst>
              <a:ext uri="{FF2B5EF4-FFF2-40B4-BE49-F238E27FC236}">
                <a16:creationId xmlns:a16="http://schemas.microsoft.com/office/drawing/2014/main" xmlns="" id="{05393806-4E48-45A2-8BD7-0BA36566F3C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33104" y="2862072"/>
            <a:ext cx="1828800" cy="1993392"/>
          </a:xfrm>
          <a:solidFill>
            <a:schemeClr val="accent6"/>
          </a:solidFill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6" name="Текст 18">
            <a:extLst>
              <a:ext uri="{FF2B5EF4-FFF2-40B4-BE49-F238E27FC236}">
                <a16:creationId xmlns:a16="http://schemas.microsoft.com/office/drawing/2014/main" xmlns="" id="{DD19656C-C87E-4938-A66D-D6836DBC65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825653" y="4855651"/>
            <a:ext cx="1828800" cy="594360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2000" b="1">
                <a:latin typeface="Arial Black" panose="020B0A04020102020204" pitchFamily="34" charset="0"/>
              </a:defRPr>
            </a:lvl1pPr>
            <a:lvl2pPr marL="365760" indent="0">
              <a:buFont typeface="Arial" panose="020B0604020202020204" pitchFamily="34" charset="0"/>
              <a:buNone/>
              <a:defRPr/>
            </a:lvl2pPr>
            <a:lvl3pPr marL="365760" indent="0">
              <a:buNone/>
              <a:defRPr/>
            </a:lvl3pPr>
            <a:lvl4pPr marL="640080" indent="0">
              <a:buFont typeface="Arial" panose="020B0604020202020204" pitchFamily="34" charset="0"/>
              <a:buNone/>
              <a:defRPr/>
            </a:lvl4pPr>
            <a:lvl5pPr marL="612648" indent="0">
              <a:buNone/>
              <a:defRPr/>
            </a:lvl5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7" name="Текст 20">
            <a:extLst>
              <a:ext uri="{FF2B5EF4-FFF2-40B4-BE49-F238E27FC236}">
                <a16:creationId xmlns:a16="http://schemas.microsoft.com/office/drawing/2014/main" xmlns="" id="{DF55E1E1-7FB8-465C-B720-E39D43FFECC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25653" y="5468299"/>
            <a:ext cx="1828800" cy="594360"/>
          </a:xfrm>
        </p:spPr>
        <p:txBody>
          <a:bodyPr rtlCol="0">
            <a:noAutofit/>
          </a:bodyPr>
          <a:lstStyle>
            <a:lvl1pPr marL="0" indent="0">
              <a:buNone/>
              <a:defRPr sz="1600"/>
            </a:lvl1pPr>
            <a:lvl2pPr marL="365760" indent="0">
              <a:buFont typeface="Arial" panose="020B0604020202020204" pitchFamily="34" charset="0"/>
              <a:buNone/>
              <a:defRPr sz="1600"/>
            </a:lvl2pPr>
            <a:lvl3pPr marL="365760" indent="0">
              <a:buNone/>
              <a:defRPr sz="1600"/>
            </a:lvl3pPr>
            <a:lvl4pPr marL="640080" indent="0">
              <a:buFont typeface="Arial" panose="020B0604020202020204" pitchFamily="34" charset="0"/>
              <a:buNone/>
              <a:defRPr sz="1600"/>
            </a:lvl4pPr>
            <a:lvl5pPr marL="612648" indent="0">
              <a:buNone/>
              <a:defRPr sz="1600"/>
            </a:lvl5pPr>
          </a:lstStyle>
          <a:p>
            <a:pPr lvl="0" rtl="0"/>
            <a:r>
              <a:rPr lang="ru-RU" noProof="0"/>
              <a:t>Название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526116E-7A6D-485F-9FA2-25F94D4F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BA24A80-0792-4B3B-BB5A-8B2BD910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309ADCC-C5F2-4D90-B153-93DF5585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986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ED85A6-A4E6-4160-BE43-8146A9894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B0FFFD15-4D1A-45CA-9374-373A700D366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2181225"/>
            <a:ext cx="10515600" cy="3876675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526116E-7A6D-485F-9FA2-25F94D4F4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BA24A80-0792-4B3B-BB5A-8B2BD910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309ADCC-C5F2-4D90-B153-93DF55858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18376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держимое с 2 столбцами (слайд для сравнен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D9D22302-83E3-4E22-93DF-1E5D463B6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787146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E90CDE0-3FEB-42A0-8BCC-7DADE7D4A62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17905" y="2696718"/>
            <a:ext cx="4334256" cy="606026"/>
          </a:xfrm>
        </p:spPr>
        <p:txBody>
          <a:bodyPr rtlCol="0"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B778B8B-E9A3-44BE-85A6-3E316659A9B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517904" y="3397337"/>
            <a:ext cx="4334256" cy="2449645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0BF1BCA-A435-4779-A6FE-15207141F5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6792" y="2696718"/>
            <a:ext cx="4334256" cy="606026"/>
          </a:xfrm>
        </p:spPr>
        <p:txBody>
          <a:bodyPr rtlCol="0"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49B1923-9749-49E3-88FA-75C326E6719A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36792" y="3397337"/>
            <a:ext cx="4334256" cy="2449645"/>
          </a:xfrm>
        </p:spPr>
        <p:txBody>
          <a:bodyPr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76AF721-83FE-4B57-B910-C395D23F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F3A70F0-5AFA-4C5A-812B-220C6A38D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01.03.20XX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56A5893-52F1-44A1-AE8E-CF094DB4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B1E4CB7-CB13-4810-BF18-BE31AFC64F9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0283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B1D84C-7934-4E5B-B6E4-A1D6EC299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4" y="1517904"/>
            <a:ext cx="9144000" cy="1344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6A990F-40AC-447A-964A-840C94A64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7904" y="2971800"/>
            <a:ext cx="9144000" cy="3127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7D832A1-FFBA-48B6-B2D0-E5414F128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05672" y="6400800"/>
            <a:ext cx="18653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noProof="0"/>
              <a:t>01.03.20XX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F933EC1-4EE2-4453-841C-CFDFE70894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400800"/>
            <a:ext cx="6099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noProof="0"/>
              <a:t>Образец текста нижнего колонтитула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3CEBA78-E732-44EF-BA0B-FC42F7931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9648" y="6400800"/>
            <a:ext cx="5303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CB1E4CB7-CB13-4810-BF18-BE31AFC64F93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xmlns="" id="{49306479-8C4D-4E4A-A330-DFC80A8A01BE}"/>
              </a:ext>
            </a:extLst>
          </p:cNvPr>
          <p:cNvSpPr/>
          <p:nvPr/>
        </p:nvSpPr>
        <p:spPr>
          <a:xfrm>
            <a:off x="0" y="0"/>
            <a:ext cx="12192000" cy="6105524"/>
          </a:xfrm>
          <a:custGeom>
            <a:avLst/>
            <a:gdLst>
              <a:gd name="connsiteX0" fmla="*/ 0 w 12192000"/>
              <a:gd name="connsiteY0" fmla="*/ 0 h 6105524"/>
              <a:gd name="connsiteX1" fmla="*/ 12192000 w 12192000"/>
              <a:gd name="connsiteY1" fmla="*/ 0 h 6105524"/>
              <a:gd name="connsiteX2" fmla="*/ 12192000 w 12192000"/>
              <a:gd name="connsiteY2" fmla="*/ 6105524 h 6105524"/>
              <a:gd name="connsiteX3" fmla="*/ 11435080 w 12192000"/>
              <a:gd name="connsiteY3" fmla="*/ 6105524 h 6105524"/>
              <a:gd name="connsiteX4" fmla="*/ 11435080 w 12192000"/>
              <a:gd name="connsiteY4" fmla="*/ 771523 h 6105524"/>
              <a:gd name="connsiteX5" fmla="*/ 767080 w 12192000"/>
              <a:gd name="connsiteY5" fmla="*/ 771523 h 6105524"/>
              <a:gd name="connsiteX6" fmla="*/ 767080 w 12192000"/>
              <a:gd name="connsiteY6" fmla="*/ 6105524 h 6105524"/>
              <a:gd name="connsiteX7" fmla="*/ 0 w 12192000"/>
              <a:gd name="connsiteY7" fmla="*/ 6105524 h 610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105524">
                <a:moveTo>
                  <a:pt x="0" y="0"/>
                </a:moveTo>
                <a:lnTo>
                  <a:pt x="12192000" y="0"/>
                </a:lnTo>
                <a:lnTo>
                  <a:pt x="12192000" y="6105524"/>
                </a:lnTo>
                <a:lnTo>
                  <a:pt x="11435080" y="6105524"/>
                </a:lnTo>
                <a:lnTo>
                  <a:pt x="11435080" y="771523"/>
                </a:lnTo>
                <a:lnTo>
                  <a:pt x="767080" y="771523"/>
                </a:lnTo>
                <a:lnTo>
                  <a:pt x="767080" y="6105524"/>
                </a:lnTo>
                <a:lnTo>
                  <a:pt x="0" y="6105524"/>
                </a:lnTo>
                <a:close/>
              </a:path>
            </a:pathLst>
          </a:custGeom>
          <a:gradFill flip="none" rotWithShape="1">
            <a:gsLst>
              <a:gs pos="10000">
                <a:schemeClr val="accent5"/>
              </a:gs>
              <a:gs pos="90000">
                <a:schemeClr val="accent1"/>
              </a:gs>
              <a:gs pos="70000">
                <a:schemeClr val="accent2"/>
              </a:gs>
              <a:gs pos="30000">
                <a:schemeClr val="accent4"/>
              </a:gs>
              <a:gs pos="50000">
                <a:schemeClr val="accent3">
                  <a:lumMod val="60000"/>
                  <a:lumOff val="40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41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5" r:id="rId3"/>
    <p:sldLayoutId id="2147483663" r:id="rId4"/>
    <p:sldLayoutId id="2147483650" r:id="rId5"/>
    <p:sldLayoutId id="2147483664" r:id="rId6"/>
    <p:sldLayoutId id="2147483669" r:id="rId7"/>
    <p:sldLayoutId id="2147483654" r:id="rId8"/>
    <p:sldLayoutId id="2147483653" r:id="rId9"/>
    <p:sldLayoutId id="2147483670" r:id="rId10"/>
    <p:sldLayoutId id="2147483662" r:id="rId11"/>
    <p:sldLayoutId id="2147483666" r:id="rId12"/>
  </p:sldLayoutIdLst>
  <p:hf hd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4200" kern="1200" spc="-50" baseline="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65760" indent="-365760" algn="l" defTabSz="914400" rtl="0" eaLnBrk="1" latinLnBrk="0" hangingPunct="1">
        <a:lnSpc>
          <a:spcPct val="105000"/>
        </a:lnSpc>
        <a:spcBef>
          <a:spcPts val="900"/>
        </a:spcBef>
        <a:buClr>
          <a:schemeClr val="accent5"/>
        </a:buClr>
        <a:buFont typeface="Avenir Next LT Pro" panose="020B0504020202020204" pitchFamily="34" charset="0"/>
        <a:buChar char="+"/>
        <a:defRPr sz="26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365760" indent="0" algn="l" defTabSz="914400" rtl="0" eaLnBrk="1" latinLnBrk="0" hangingPunct="1">
        <a:lnSpc>
          <a:spcPct val="105000"/>
        </a:lnSpc>
        <a:spcBef>
          <a:spcPts val="900"/>
        </a:spcBef>
        <a:buFont typeface="Arial" panose="020B0604020202020204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640080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640080" indent="0" algn="l" defTabSz="914400" rtl="0" eaLnBrk="1" latinLnBrk="0" hangingPunct="1">
        <a:lnSpc>
          <a:spcPct val="105000"/>
        </a:lnSpc>
        <a:spcBef>
          <a:spcPts val="600"/>
        </a:spcBef>
        <a:buFontTx/>
        <a:buNone/>
        <a:defRPr sz="1800" i="1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886968" indent="-274320" algn="l" defTabSz="914400" rtl="0" eaLnBrk="1" latinLnBrk="0" hangingPunct="1">
        <a:lnSpc>
          <a:spcPct val="105000"/>
        </a:lnSpc>
        <a:spcBef>
          <a:spcPts val="6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>
            <a:extLst>
              <a:ext uri="{FF2B5EF4-FFF2-40B4-BE49-F238E27FC236}">
                <a16:creationId xmlns:a16="http://schemas.microsoft.com/office/drawing/2014/main" xmlns="" id="{C60B4E40-ED59-4DFA-97D2-04570E280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238" y="1953769"/>
            <a:ext cx="4818185" cy="2498629"/>
          </a:xfrm>
        </p:spPr>
        <p:txBody>
          <a:bodyPr rtlCol="0" anchor="ctr">
            <a:normAutofit/>
          </a:bodyPr>
          <a:lstStyle/>
          <a:p>
            <a:pPr algn="ctr"/>
            <a:r>
              <a:rPr lang="ru-RU" sz="4000" b="1" dirty="0">
                <a:latin typeface="Century Schoolbook" pitchFamily="18" charset="0"/>
                <a:cs typeface="Calibri"/>
              </a:rPr>
              <a:t>О ПРИНЦИПАХ</a:t>
            </a:r>
            <a:r>
              <a:rPr lang="ru-RU" sz="4000" b="1" spc="-85" dirty="0">
                <a:latin typeface="Century Schoolbook" pitchFamily="18" charset="0"/>
                <a:cs typeface="Calibri"/>
              </a:rPr>
              <a:t> </a:t>
            </a:r>
            <a:r>
              <a:rPr lang="ru-RU" sz="4000" b="1" dirty="0">
                <a:latin typeface="Century Schoolbook" pitchFamily="18" charset="0"/>
                <a:cs typeface="Calibri"/>
              </a:rPr>
              <a:t>ЗДОРОВОГО</a:t>
            </a:r>
            <a:r>
              <a:rPr lang="ru-RU" sz="4000" b="1" spc="-125" dirty="0">
                <a:latin typeface="Century Schoolbook" pitchFamily="18" charset="0"/>
                <a:cs typeface="Calibri"/>
              </a:rPr>
              <a:t> </a:t>
            </a:r>
            <a:br>
              <a:rPr lang="ru-RU" sz="4000" b="1" spc="-125" dirty="0">
                <a:latin typeface="Century Schoolbook" pitchFamily="18" charset="0"/>
                <a:cs typeface="Calibri"/>
              </a:rPr>
            </a:br>
            <a:r>
              <a:rPr lang="ru-RU" sz="4000" b="1" spc="-125" dirty="0">
                <a:latin typeface="Century Schoolbook" pitchFamily="18" charset="0"/>
                <a:cs typeface="Calibri"/>
              </a:rPr>
              <a:t> </a:t>
            </a:r>
            <a:r>
              <a:rPr lang="ru-RU" sz="4000" b="1" dirty="0" smtClean="0">
                <a:latin typeface="Century Schoolbook" pitchFamily="18" charset="0"/>
                <a:cs typeface="Calibri"/>
              </a:rPr>
              <a:t>ПИТАНИЯ</a:t>
            </a:r>
            <a:r>
              <a:rPr lang="ru-RU" sz="4000" b="1" spc="-100" dirty="0" smtClean="0">
                <a:latin typeface="Century Schoolbook" pitchFamily="18" charset="0"/>
                <a:cs typeface="Calibri"/>
              </a:rPr>
              <a:t> </a:t>
            </a:r>
            <a:r>
              <a:rPr lang="ru-RU" sz="4000" b="1" dirty="0" smtClean="0">
                <a:latin typeface="Century Schoolbook" pitchFamily="18" charset="0"/>
                <a:cs typeface="Calibri"/>
              </a:rPr>
              <a:t>ДЕТЕЙ</a:t>
            </a:r>
            <a:endParaRPr lang="ru-RU" sz="4200" dirty="0">
              <a:latin typeface="Century Schoolbook" pitchFamily="18" charset="0"/>
            </a:endParaRPr>
          </a:p>
        </p:txBody>
      </p:sp>
      <p:sp>
        <p:nvSpPr>
          <p:cNvPr id="20" name="Подзаголовок 19">
            <a:extLst>
              <a:ext uri="{FF2B5EF4-FFF2-40B4-BE49-F238E27FC236}">
                <a16:creationId xmlns:a16="http://schemas.microsoft.com/office/drawing/2014/main" xmlns="" id="{35E6FB68-BA70-4F6F-9874-1F349422D8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4570807"/>
            <a:ext cx="4123899" cy="1524000"/>
          </a:xfrm>
        </p:spPr>
        <p:txBody>
          <a:bodyPr rtlCol="0"/>
          <a:lstStyle/>
          <a:p>
            <a:pPr algn="ctr"/>
            <a:r>
              <a:rPr lang="ru-RU" b="1" dirty="0">
                <a:latin typeface="Century Schoolbook" pitchFamily="18" charset="0"/>
              </a:rPr>
              <a:t>старший методист </a:t>
            </a:r>
          </a:p>
          <a:p>
            <a:pPr algn="ctr"/>
            <a:r>
              <a:rPr lang="ru-RU" b="1" dirty="0" err="1">
                <a:solidFill>
                  <a:srgbClr val="FF0000"/>
                </a:solidFill>
                <a:latin typeface="Century Schoolbook" pitchFamily="18" charset="0"/>
              </a:rPr>
              <a:t>Торчинова</a:t>
            </a:r>
            <a:r>
              <a:rPr lang="ru-RU" b="1" dirty="0">
                <a:solidFill>
                  <a:srgbClr val="FF0000"/>
                </a:solidFill>
                <a:latin typeface="Century Schoolbook" pitchFamily="18" charset="0"/>
              </a:rPr>
              <a:t> Анжела </a:t>
            </a:r>
            <a:r>
              <a:rPr lang="ru-RU" b="1" dirty="0" err="1">
                <a:solidFill>
                  <a:srgbClr val="FF0000"/>
                </a:solidFill>
                <a:latin typeface="Century Schoolbook" pitchFamily="18" charset="0"/>
              </a:rPr>
              <a:t>Эльбрусовна</a:t>
            </a:r>
            <a:endParaRPr lang="ru-RU" b="1" dirty="0">
              <a:solidFill>
                <a:srgbClr val="FF0000"/>
              </a:solidFill>
              <a:latin typeface="Century Schoolbook" pitchFamily="18" charset="0"/>
            </a:endParaRPr>
          </a:p>
        </p:txBody>
      </p:sp>
      <p:pic>
        <p:nvPicPr>
          <p:cNvPr id="10" name="Рисунок 9" descr="Изображение желтого фруктового коктейля с фруктами на заднем плане.&#10;">
            <a:extLst>
              <a:ext uri="{FF2B5EF4-FFF2-40B4-BE49-F238E27FC236}">
                <a16:creationId xmlns:a16="http://schemas.microsoft.com/office/drawing/2014/main" xmlns="" id="{EAC24423-E635-494B-9CD9-DF28FD91BE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0952" y="754711"/>
            <a:ext cx="6099048" cy="5340096"/>
          </a:xfrm>
        </p:spPr>
      </p:pic>
      <p:pic>
        <p:nvPicPr>
          <p:cNvPr id="5" name="object 4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393" y="2"/>
            <a:ext cx="9290303" cy="195376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147" y="156835"/>
            <a:ext cx="1406768" cy="139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2" y="154843"/>
            <a:ext cx="5943599" cy="1344613"/>
          </a:xfrm>
        </p:spPr>
        <p:txBody>
          <a:bodyPr rtlCol="0">
            <a:normAutofit/>
          </a:bodyPr>
          <a:lstStyle/>
          <a:p>
            <a:r>
              <a:rPr lang="ru-RU" sz="44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ОБЕД</a:t>
            </a:r>
            <a:endParaRPr lang="ru-RU" sz="4400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596" y="1026367"/>
            <a:ext cx="5990253" cy="5691673"/>
          </a:xfrm>
        </p:spPr>
        <p:txBody>
          <a:bodyPr rtlCol="0">
            <a:noAutofit/>
          </a:bodyPr>
          <a:lstStyle/>
          <a:p>
            <a:r>
              <a:rPr lang="ru-RU" sz="1800" b="1" dirty="0">
                <a:latin typeface="Century Schoolbook" pitchFamily="18" charset="0"/>
              </a:rPr>
              <a:t>Обед включает:</a:t>
            </a:r>
          </a:p>
          <a:p>
            <a:r>
              <a:rPr lang="ru-RU" sz="1800" b="1" dirty="0">
                <a:latin typeface="Century Schoolbook" pitchFamily="18" charset="0"/>
              </a:rPr>
              <a:t>Горячее первое блюдо – суп (щи, борщ, молочные супы)</a:t>
            </a:r>
          </a:p>
          <a:p>
            <a:r>
              <a:rPr lang="ru-RU" sz="1800" b="1" dirty="0">
                <a:latin typeface="Century Schoolbook" pitchFamily="18" charset="0"/>
              </a:rPr>
              <a:t>Вторые блюда могут быть из мяса, птицы или рыбы в виде биточков, котлет, суфле, фрикаделек, тефтелей в отварном, тушеном, </a:t>
            </a:r>
            <a:r>
              <a:rPr lang="ru-RU" sz="1800" b="1" dirty="0" err="1">
                <a:latin typeface="Century Schoolbook" pitchFamily="18" charset="0"/>
              </a:rPr>
              <a:t>запеченом</a:t>
            </a:r>
            <a:r>
              <a:rPr lang="ru-RU" sz="1800" b="1" dirty="0">
                <a:latin typeface="Century Schoolbook" pitchFamily="18" charset="0"/>
              </a:rPr>
              <a:t>, паровом виде с овощами, картофелем, крупами, макаронными изделиями</a:t>
            </a:r>
          </a:p>
          <a:p>
            <a:r>
              <a:rPr lang="ru-RU" sz="1800" b="1" dirty="0">
                <a:latin typeface="Century Schoolbook" pitchFamily="18" charset="0"/>
              </a:rPr>
              <a:t>Рекомендуются сложные гарниры из круп и различных овощей</a:t>
            </a:r>
          </a:p>
          <a:p>
            <a:r>
              <a:rPr lang="ru-RU" sz="1800" b="1" dirty="0">
                <a:latin typeface="Century Schoolbook" pitchFamily="18" charset="0"/>
              </a:rPr>
              <a:t>На третье – свежие фрукты, соки, ягоды, компот из сухофруктов, кисели, желе, печеные фрукты, отвар шиповника</a:t>
            </a:r>
          </a:p>
          <a:p>
            <a:endParaRPr lang="ru-RU" sz="1800" dirty="0">
              <a:latin typeface="Century Schoolbook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5875" y="1004888"/>
            <a:ext cx="4564063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3500" y="3733800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1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351" y="789862"/>
            <a:ext cx="5053952" cy="1344613"/>
          </a:xfrm>
        </p:spPr>
        <p:txBody>
          <a:bodyPr/>
          <a:lstStyle/>
          <a:p>
            <a:r>
              <a:rPr lang="ru-RU" b="1" dirty="0" smtClean="0">
                <a:latin typeface="Century Schoolbook" pitchFamily="18" charset="0"/>
              </a:rPr>
              <a:t>ПОЛДНИК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561044" y="1530219"/>
            <a:ext cx="5896947" cy="5253135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>
                <a:latin typeface="Bookman Old Style" pitchFamily="18" charset="0"/>
              </a:rPr>
              <a:t>Полдник может включать </a:t>
            </a:r>
            <a:r>
              <a:rPr lang="ru-RU" b="1" dirty="0" smtClean="0">
                <a:latin typeface="Bookman Old Style" pitchFamily="18" charset="0"/>
              </a:rPr>
              <a:t>:</a:t>
            </a:r>
          </a:p>
          <a:p>
            <a:r>
              <a:rPr lang="ru-RU" b="1" dirty="0" smtClean="0">
                <a:latin typeface="Bookman Old Style" pitchFamily="18" charset="0"/>
              </a:rPr>
              <a:t>Фруктовый </a:t>
            </a:r>
            <a:r>
              <a:rPr lang="ru-RU" b="1" dirty="0">
                <a:latin typeface="Bookman Old Style" pitchFamily="18" charset="0"/>
              </a:rPr>
              <a:t>салат. Нужно нарезать свежие фрукты (бананы, яблоки, апельсины, груши, виноград и т. д.) и смешать их. Для подслащивания можно добавить немного йогурта или мёда. </a:t>
            </a:r>
            <a:endParaRPr lang="ru-RU" b="1" dirty="0" smtClean="0">
              <a:latin typeface="Bookman Old Style" pitchFamily="18" charset="0"/>
            </a:endParaRPr>
          </a:p>
          <a:p>
            <a:endParaRPr lang="ru-RU" b="1" dirty="0">
              <a:latin typeface="Bookman Old Style" pitchFamily="18" charset="0"/>
            </a:endParaRPr>
          </a:p>
          <a:p>
            <a:r>
              <a:rPr lang="ru-RU" b="1" dirty="0">
                <a:latin typeface="Bookman Old Style" pitchFamily="18" charset="0"/>
              </a:rPr>
              <a:t>Мини-сэндвичи. Нужно взять </a:t>
            </a:r>
            <a:r>
              <a:rPr lang="ru-RU" b="1" dirty="0" err="1">
                <a:latin typeface="Bookman Old Style" pitchFamily="18" charset="0"/>
              </a:rPr>
              <a:t>цельнозерновой</a:t>
            </a:r>
            <a:r>
              <a:rPr lang="ru-RU" b="1" dirty="0">
                <a:latin typeface="Bookman Old Style" pitchFamily="18" charset="0"/>
              </a:rPr>
              <a:t> хлеб или тосты, намазать их маслом или творожным сыром и добавить нарезанный помидор, огурец, кусочек курицы или другие предпочитаемые продукты</a:t>
            </a:r>
            <a:r>
              <a:rPr lang="ru-RU" b="1" dirty="0" smtClean="0">
                <a:latin typeface="Bookman Old Style" pitchFamily="18" charset="0"/>
              </a:rPr>
              <a:t>.</a:t>
            </a:r>
          </a:p>
          <a:p>
            <a:r>
              <a:rPr lang="ru-RU" b="1" dirty="0" smtClean="0">
                <a:latin typeface="Bookman Old Style" pitchFamily="18" charset="0"/>
              </a:rPr>
              <a:t> </a:t>
            </a:r>
            <a:endParaRPr lang="ru-RU" b="1" dirty="0">
              <a:latin typeface="Bookman Old Style" pitchFamily="18" charset="0"/>
            </a:endParaRPr>
          </a:p>
          <a:p>
            <a:r>
              <a:rPr lang="ru-RU" b="1" dirty="0">
                <a:latin typeface="Bookman Old Style" pitchFamily="18" charset="0"/>
              </a:rPr>
              <a:t>Яблоки с арахисовым маслом. Нужно нарезать яблоки на тонкие ломтики и намазать их арахисовым маслом. Посыпать сверху небольшим количеством мёда, корицей или </a:t>
            </a:r>
            <a:r>
              <a:rPr lang="ru-RU" b="1" dirty="0" err="1">
                <a:latin typeface="Bookman Old Style" pitchFamily="18" charset="0"/>
              </a:rPr>
              <a:t>гранолой</a:t>
            </a:r>
            <a:r>
              <a:rPr lang="ru-RU" b="1" dirty="0">
                <a:latin typeface="Bookman Old Style" pitchFamily="18" charset="0"/>
              </a:rPr>
              <a:t>. </a:t>
            </a:r>
            <a:endParaRPr lang="ru-RU" b="1" dirty="0" smtClean="0">
              <a:latin typeface="Bookman Old Style" pitchFamily="18" charset="0"/>
            </a:endParaRPr>
          </a:p>
          <a:p>
            <a:endParaRPr lang="ru-RU" b="1" dirty="0">
              <a:latin typeface="Bookman Old Style" pitchFamily="18" charset="0"/>
            </a:endParaRPr>
          </a:p>
          <a:p>
            <a:r>
              <a:rPr lang="ru-RU" b="1" dirty="0">
                <a:latin typeface="Bookman Old Style" pitchFamily="18" charset="0"/>
              </a:rPr>
              <a:t>Хрустящие </a:t>
            </a:r>
            <a:r>
              <a:rPr lang="ru-RU" b="1" dirty="0" smtClean="0">
                <a:latin typeface="Bookman Old Style" pitchFamily="18" charset="0"/>
              </a:rPr>
              <a:t>овощи. </a:t>
            </a:r>
            <a:r>
              <a:rPr lang="ru-RU" b="1" dirty="0">
                <a:latin typeface="Bookman Old Style" pitchFamily="18" charset="0"/>
              </a:rPr>
              <a:t>Нужно нарезать морковь, огурцы, паприку или другие любимые овощи на полоски. </a:t>
            </a:r>
            <a:endParaRPr lang="ru-RU" b="1" dirty="0" smtClean="0">
              <a:latin typeface="Bookman Old Style" pitchFamily="18" charset="0"/>
            </a:endParaRPr>
          </a:p>
          <a:p>
            <a:r>
              <a:rPr lang="ru-RU" b="1" dirty="0" smtClean="0">
                <a:latin typeface="Bookman Old Style" pitchFamily="18" charset="0"/>
              </a:rPr>
              <a:t>Миндаль</a:t>
            </a:r>
            <a:r>
              <a:rPr lang="ru-RU" b="1" dirty="0">
                <a:latin typeface="Bookman Old Style" pitchFamily="18" charset="0"/>
              </a:rPr>
              <a:t>, орехи или сухофрукты. Можно предложить небольшую порцию миндаля, орехов или сухофруктов (изюм, курага, чернослив и т. д.). Для улучшения вкуса можно добавить немного мёда или шоколадных капель</a:t>
            </a:r>
            <a:r>
              <a:rPr lang="ru-RU" b="1" dirty="0"/>
              <a:t>. 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3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2" y="154843"/>
            <a:ext cx="5943599" cy="1344613"/>
          </a:xfrm>
        </p:spPr>
        <p:txBody>
          <a:bodyPr rtlCol="0">
            <a:normAutofit/>
          </a:bodyPr>
          <a:lstStyle/>
          <a:p>
            <a:r>
              <a:rPr lang="ru-RU" sz="4400" b="1" dirty="0" smtClean="0">
                <a:solidFill>
                  <a:srgbClr val="0D0D0D"/>
                </a:solidFill>
                <a:latin typeface="Bookman Old Style" pitchFamily="18" charset="0"/>
                <a:cs typeface="Times New Roman"/>
              </a:rPr>
              <a:t>УЖИН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905070"/>
            <a:ext cx="6335485" cy="5747658"/>
          </a:xfrm>
        </p:spPr>
        <p:txBody>
          <a:bodyPr rtlCol="0">
            <a:noAutofit/>
          </a:bodyPr>
          <a:lstStyle/>
          <a:p>
            <a:r>
              <a:rPr lang="ru-RU" sz="1800" b="1" dirty="0">
                <a:latin typeface="Century Schoolbook" pitchFamily="18" charset="0"/>
              </a:rPr>
              <a:t>Для ужина можно употреблять следующие продукты:</a:t>
            </a:r>
          </a:p>
          <a:p>
            <a:r>
              <a:rPr lang="ru-RU" sz="1800" b="1" dirty="0" smtClean="0">
                <a:latin typeface="Century Schoolbook" pitchFamily="18" charset="0"/>
              </a:rPr>
              <a:t>Нежирная </a:t>
            </a:r>
            <a:r>
              <a:rPr lang="ru-RU" sz="1800" b="1" dirty="0">
                <a:latin typeface="Century Schoolbook" pitchFamily="18" charset="0"/>
              </a:rPr>
              <a:t>рыба и морепродукты. </a:t>
            </a:r>
            <a:endParaRPr lang="ru-RU" sz="1800" b="1" dirty="0" smtClean="0">
              <a:latin typeface="Century Schoolbook" pitchFamily="18" charset="0"/>
            </a:endParaRPr>
          </a:p>
          <a:p>
            <a:r>
              <a:rPr lang="ru-RU" sz="1800" b="1" dirty="0" smtClean="0">
                <a:latin typeface="Century Schoolbook" pitchFamily="18" charset="0"/>
              </a:rPr>
              <a:t>Диетическое </a:t>
            </a:r>
            <a:r>
              <a:rPr lang="ru-RU" sz="1800" b="1" dirty="0">
                <a:latin typeface="Century Schoolbook" pitchFamily="18" charset="0"/>
              </a:rPr>
              <a:t>мясо. </a:t>
            </a:r>
            <a:r>
              <a:rPr lang="ru-RU" sz="1800" b="1" dirty="0" smtClean="0">
                <a:latin typeface="Century Schoolbook" pitchFamily="18" charset="0"/>
              </a:rPr>
              <a:t>Предпочтительные </a:t>
            </a:r>
            <a:r>
              <a:rPr lang="ru-RU" sz="1800" b="1" dirty="0">
                <a:latin typeface="Century Schoolbook" pitchFamily="18" charset="0"/>
              </a:rPr>
              <a:t>способы термической обработки — запекание, готовка на пару, варка, тушение. </a:t>
            </a:r>
            <a:endParaRPr lang="ru-RU" sz="1800" b="1" dirty="0" smtClean="0">
              <a:latin typeface="Century Schoolbook" pitchFamily="18" charset="0"/>
            </a:endParaRPr>
          </a:p>
          <a:p>
            <a:r>
              <a:rPr lang="ru-RU" sz="1800" b="1" dirty="0" smtClean="0">
                <a:latin typeface="Century Schoolbook" pitchFamily="18" charset="0"/>
              </a:rPr>
              <a:t>Творог</a:t>
            </a:r>
            <a:r>
              <a:rPr lang="ru-RU" sz="1800" b="1" dirty="0">
                <a:latin typeface="Century Schoolbook" pitchFamily="18" charset="0"/>
              </a:rPr>
              <a:t>. Он должен быть натуральным, без сахара, </a:t>
            </a:r>
            <a:r>
              <a:rPr lang="ru-RU" sz="1800" b="1" dirty="0" err="1">
                <a:latin typeface="Century Schoolbook" pitchFamily="18" charset="0"/>
              </a:rPr>
              <a:t>ароматизаторов</a:t>
            </a:r>
            <a:r>
              <a:rPr lang="ru-RU" sz="1800" b="1" dirty="0">
                <a:latin typeface="Century Schoolbook" pitchFamily="18" charset="0"/>
              </a:rPr>
              <a:t>, загустителей. </a:t>
            </a:r>
            <a:endParaRPr lang="ru-RU" sz="1800" b="1" dirty="0" smtClean="0">
              <a:latin typeface="Century Schoolbook" pitchFamily="18" charset="0"/>
            </a:endParaRPr>
          </a:p>
          <a:p>
            <a:r>
              <a:rPr lang="ru-RU" sz="1800" b="1" dirty="0" smtClean="0">
                <a:latin typeface="Century Schoolbook" pitchFamily="18" charset="0"/>
              </a:rPr>
              <a:t>Куриные</a:t>
            </a:r>
            <a:r>
              <a:rPr lang="ru-RU" sz="1800" b="1" dirty="0">
                <a:latin typeface="Century Schoolbook" pitchFamily="18" charset="0"/>
              </a:rPr>
              <a:t>, перепелиные яйца. Они хороши сваренными вкрутую и в виде омлетов, особенно паровых и запечённых. </a:t>
            </a:r>
            <a:endParaRPr lang="ru-RU" sz="1800" b="1" dirty="0" smtClean="0">
              <a:latin typeface="Century Schoolbook" pitchFamily="18" charset="0"/>
            </a:endParaRPr>
          </a:p>
          <a:p>
            <a:r>
              <a:rPr lang="ru-RU" sz="1800" b="1" dirty="0" smtClean="0">
                <a:latin typeface="Century Schoolbook" pitchFamily="18" charset="0"/>
              </a:rPr>
              <a:t>Не </a:t>
            </a:r>
            <a:r>
              <a:rPr lang="ru-RU" sz="1800" b="1" dirty="0">
                <a:latin typeface="Century Schoolbook" pitchFamily="18" charset="0"/>
              </a:rPr>
              <a:t>крахмалистые овощи. Томаты, кабачки, огурцы, капуста и другие. Их можно употреблять в свежем виде, в виде салатов или гарниров </a:t>
            </a:r>
            <a:endParaRPr lang="ru-RU" sz="1800" b="1" dirty="0" smtClean="0">
              <a:latin typeface="Century Schoolbook" pitchFamily="18" charset="0"/>
            </a:endParaRPr>
          </a:p>
          <a:p>
            <a:r>
              <a:rPr lang="ru-RU" sz="1800" b="1" dirty="0" smtClean="0">
                <a:latin typeface="Century Schoolbook" pitchFamily="18" charset="0"/>
              </a:rPr>
              <a:t>Кисломолочные </a:t>
            </a:r>
            <a:r>
              <a:rPr lang="ru-RU" sz="1800" b="1" dirty="0">
                <a:latin typeface="Century Schoolbook" pitchFamily="18" charset="0"/>
              </a:rPr>
              <a:t>напитки, такие как натуральные ряженка, кефир, йогурт. </a:t>
            </a:r>
            <a:endParaRPr lang="ru-RU" sz="1800" b="1" dirty="0" smtClean="0">
              <a:latin typeface="Century Schoolbook" pitchFamily="18" charset="0"/>
            </a:endParaRPr>
          </a:p>
          <a:p>
            <a:endParaRPr lang="ru-RU" sz="1800" dirty="0">
              <a:latin typeface="Century Schoolbook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7163" y="1041400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3675" y="3678238"/>
            <a:ext cx="4562475" cy="243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64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7339" y="761870"/>
            <a:ext cx="4565650" cy="1344613"/>
          </a:xfrm>
        </p:spPr>
        <p:txBody>
          <a:bodyPr/>
          <a:lstStyle/>
          <a:p>
            <a:r>
              <a:rPr lang="ru-RU" b="1" dirty="0" smtClean="0">
                <a:latin typeface="Century Schoolbook" pitchFamily="18" charset="0"/>
              </a:rPr>
              <a:t>ДЕСЕРТЫ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39951" y="1464905"/>
            <a:ext cx="6932645" cy="5635691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latin typeface="Century Schoolbook" pitchFamily="18" charset="0"/>
              </a:rPr>
              <a:t>Сладости и кондитерские </a:t>
            </a:r>
            <a:r>
              <a:rPr lang="ru-RU" b="1" dirty="0">
                <a:latin typeface="Century Schoolbook" pitchFamily="18" charset="0"/>
              </a:rPr>
              <a:t>изделия включаются в рацион </a:t>
            </a:r>
            <a:r>
              <a:rPr lang="ru-RU" b="1" dirty="0" smtClean="0">
                <a:latin typeface="Century Schoolbook" pitchFamily="18" charset="0"/>
              </a:rPr>
              <a:t>детей </a:t>
            </a:r>
            <a:r>
              <a:rPr lang="ru-RU" b="1" dirty="0">
                <a:latin typeface="Century Schoolbook" pitchFamily="18" charset="0"/>
              </a:rPr>
              <a:t>в качестве десерта </a:t>
            </a:r>
            <a:r>
              <a:rPr lang="ru-RU" b="1" dirty="0" smtClean="0">
                <a:latin typeface="Century Schoolbook" pitchFamily="18" charset="0"/>
              </a:rPr>
              <a:t>только </a:t>
            </a:r>
            <a:r>
              <a:rPr lang="ru-RU" b="1" dirty="0">
                <a:latin typeface="Century Schoolbook" pitchFamily="18" charset="0"/>
              </a:rPr>
              <a:t>в один из приемов пищи за день, как правило, в полдник, не чаще 3-4 раз в </a:t>
            </a:r>
            <a:r>
              <a:rPr lang="ru-RU" b="1" dirty="0" smtClean="0">
                <a:latin typeface="Century Schoolbook" pitchFamily="18" charset="0"/>
              </a:rPr>
              <a:t>неделю.</a:t>
            </a:r>
            <a:endParaRPr lang="ru-RU" b="1" dirty="0">
              <a:latin typeface="Century Schoolbook" pitchFamily="18" charset="0"/>
            </a:endParaRPr>
          </a:p>
          <a:p>
            <a:r>
              <a:rPr lang="ru-RU" b="1" dirty="0">
                <a:latin typeface="Century Schoolbook" pitchFamily="18" charset="0"/>
              </a:rPr>
              <a:t>Несколько вариантов полезных десертов:</a:t>
            </a:r>
          </a:p>
          <a:p>
            <a:r>
              <a:rPr lang="ru-RU" b="1" dirty="0">
                <a:latin typeface="Century Schoolbook" pitchFamily="18" charset="0"/>
              </a:rPr>
              <a:t>Сухофрукты. Содержат клетчатку, антиоксиданты, витамины и минералы. Полезны для иммунитета, здоровья сердца, мозга, кожи, нормализации работы кишечника. </a:t>
            </a:r>
            <a:endParaRPr lang="ru-RU" b="1" dirty="0" smtClean="0">
              <a:latin typeface="Century Schoolbook" pitchFamily="18" charset="0"/>
            </a:endParaRPr>
          </a:p>
          <a:p>
            <a:r>
              <a:rPr lang="ru-RU" b="1" dirty="0" smtClean="0">
                <a:latin typeface="Century Schoolbook" pitchFamily="18" charset="0"/>
              </a:rPr>
              <a:t>Орехи</a:t>
            </a:r>
            <a:r>
              <a:rPr lang="ru-RU" b="1" dirty="0">
                <a:latin typeface="Century Schoolbook" pitchFamily="18" charset="0"/>
              </a:rPr>
              <a:t>. Могут стать альтернативой конфетам, хоть и не обладают выраженным сладким вкусом. Содержат много белка, витаминов, незаменимых жирных кислот и микроэлементов. </a:t>
            </a:r>
          </a:p>
          <a:p>
            <a:r>
              <a:rPr lang="ru-RU" b="1" dirty="0">
                <a:latin typeface="Century Schoolbook" pitchFamily="18" charset="0"/>
              </a:rPr>
              <a:t>Горький шоколад. Содержит фосфор, кальций и калий, витамины, </a:t>
            </a:r>
            <a:r>
              <a:rPr lang="ru-RU" b="1" dirty="0" smtClean="0">
                <a:latin typeface="Century Schoolbook" pitchFamily="18" charset="0"/>
              </a:rPr>
              <a:t>в </a:t>
            </a:r>
            <a:r>
              <a:rPr lang="ru-RU" b="1" dirty="0">
                <a:latin typeface="Century Schoolbook" pitchFamily="18" charset="0"/>
              </a:rPr>
              <a:t>небольшом количестве железо, магний, натрий и другие микроэлементы. Дневная норма горького шоколада </a:t>
            </a:r>
            <a:r>
              <a:rPr lang="ru-RU" b="1" dirty="0" smtClean="0">
                <a:latin typeface="Century Schoolbook" pitchFamily="18" charset="0"/>
              </a:rPr>
              <a:t>- </a:t>
            </a:r>
            <a:r>
              <a:rPr lang="ru-RU" b="1" dirty="0">
                <a:latin typeface="Century Schoolbook" pitchFamily="18" charset="0"/>
              </a:rPr>
              <a:t>не более 30 г </a:t>
            </a:r>
            <a:endParaRPr lang="ru-RU" b="1" dirty="0" smtClean="0">
              <a:latin typeface="Century Schoolbook" pitchFamily="18" charset="0"/>
            </a:endParaRPr>
          </a:p>
          <a:p>
            <a:r>
              <a:rPr lang="ru-RU" b="1" dirty="0" smtClean="0">
                <a:latin typeface="Century Schoolbook" pitchFamily="18" charset="0"/>
              </a:rPr>
              <a:t>Мёд</a:t>
            </a:r>
            <a:r>
              <a:rPr lang="ru-RU" b="1" dirty="0">
                <a:latin typeface="Century Schoolbook" pitchFamily="18" charset="0"/>
              </a:rPr>
              <a:t>. Обладает антиоксидантными свойствами, укрепляет иммунитет, нормализует работу ЖКТ. </a:t>
            </a:r>
          </a:p>
          <a:p>
            <a:r>
              <a:rPr lang="ru-RU" b="1" dirty="0">
                <a:latin typeface="Century Schoolbook" pitchFamily="18" charset="0"/>
              </a:rPr>
              <a:t>Зефир и пастила. Основа </a:t>
            </a:r>
            <a:r>
              <a:rPr lang="ru-RU" b="1" dirty="0" smtClean="0">
                <a:latin typeface="Century Schoolbook" pitchFamily="18" charset="0"/>
              </a:rPr>
              <a:t>- </a:t>
            </a:r>
            <a:r>
              <a:rPr lang="ru-RU" b="1" dirty="0">
                <a:latin typeface="Century Schoolbook" pitchFamily="18" charset="0"/>
              </a:rPr>
              <a:t>фруктовое или ягодное пюре, яичные белки и натуральные загустители. </a:t>
            </a:r>
          </a:p>
          <a:p>
            <a:r>
              <a:rPr lang="ru-RU" b="1" dirty="0">
                <a:latin typeface="Century Schoolbook" pitchFamily="18" charset="0"/>
              </a:rPr>
              <a:t>Мармелад. Низкокалорийная сладость, содержащая полезные вещества </a:t>
            </a:r>
            <a:r>
              <a:rPr lang="ru-RU" b="1" dirty="0" smtClean="0">
                <a:latin typeface="Century Schoolbook" pitchFamily="18" charset="0"/>
              </a:rPr>
              <a:t>- </a:t>
            </a:r>
            <a:r>
              <a:rPr lang="ru-RU" b="1" dirty="0">
                <a:latin typeface="Century Schoolbook" pitchFamily="18" charset="0"/>
              </a:rPr>
              <a:t>инулин и пектин. Готовят его из ягод и фруктов, богатых витаминами. </a:t>
            </a:r>
          </a:p>
          <a:p>
            <a:r>
              <a:rPr lang="ru-RU" b="1" dirty="0">
                <a:latin typeface="Century Schoolbook" pitchFamily="18" charset="0"/>
              </a:rPr>
              <a:t>Желе. Диетический продукт, в котором практически нет жиров </a:t>
            </a:r>
            <a:r>
              <a:rPr lang="ru-RU" b="1" dirty="0" smtClean="0">
                <a:latin typeface="Century Schoolbook" pitchFamily="18" charset="0"/>
              </a:rPr>
              <a:t>- </a:t>
            </a:r>
            <a:r>
              <a:rPr lang="ru-RU" b="1" dirty="0">
                <a:latin typeface="Century Schoolbook" pitchFamily="18" charset="0"/>
              </a:rPr>
              <a:t>только фруктовый или ягодный сок и желатин. </a:t>
            </a:r>
          </a:p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04" y="3610946"/>
            <a:ext cx="4244404" cy="261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52" y="382555"/>
            <a:ext cx="4232926" cy="277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41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2" y="154843"/>
            <a:ext cx="5943599" cy="1344613"/>
          </a:xfrm>
        </p:spPr>
        <p:txBody>
          <a:bodyPr rtlCol="0">
            <a:normAutofit/>
          </a:bodyPr>
          <a:lstStyle/>
          <a:p>
            <a:r>
              <a:rPr lang="ru-RU" sz="4400" b="1" dirty="0" smtClean="0">
                <a:solidFill>
                  <a:srgbClr val="0D0D0D"/>
                </a:solidFill>
                <a:latin typeface="Bookman Old Style" pitchFamily="18" charset="0"/>
                <a:cs typeface="Times New Roman"/>
              </a:rPr>
              <a:t>ВРЕДНАЯ ЕДА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" y="886408"/>
            <a:ext cx="6438123" cy="5430415"/>
          </a:xfrm>
        </p:spPr>
        <p:txBody>
          <a:bodyPr rtlCol="0">
            <a:no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Покупные соусы (кетчупы, майонезы и т.п.).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Рафинированный сахар, сливочное масло, кофе, какао.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Солености, копчености, жаренное, консерванты.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Продукты быстрого приготовления.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Фаст-фуд.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Мясная готовая продукция (колбасы, сосиски и пр.).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Продукты из белой муки.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Газированные напитки, алкоголь.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200" dirty="0">
                <a:latin typeface="Century Schoolbook" pitchFamily="18" charset="0"/>
              </a:rPr>
              <a:t>Картофельные чипсы и сухарики.</a:t>
            </a:r>
          </a:p>
          <a:p>
            <a:endParaRPr lang="ru-RU" sz="1800" dirty="0">
              <a:latin typeface="Century Schoolbook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50" y="901700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8288" y="3649663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42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05E3A2-D7AF-4CD5-A5F2-A7655264A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416" y="830424"/>
            <a:ext cx="10459617" cy="1334278"/>
          </a:xfrm>
        </p:spPr>
        <p:txBody>
          <a:bodyPr rtlCol="0"/>
          <a:lstStyle/>
          <a:p>
            <a:pPr algn="ctr"/>
            <a:r>
              <a:rPr lang="ru-RU" sz="4000" b="1" dirty="0">
                <a:latin typeface="Century Schoolbook" pitchFamily="18" charset="0"/>
              </a:rPr>
              <a:t>К ЧЕМУ ПРИВОДИТ НАРУШЕНИЕ ОСНОВНЫХ ПРАВИЛ ПИТАНИЯ?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3064736"/>
            <a:ext cx="9144000" cy="294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50098" y="2171314"/>
            <a:ext cx="8478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ru-RU" sz="3600" b="1" dirty="0">
                <a:solidFill>
                  <a:srgbClr val="C00000"/>
                </a:solidFill>
                <a:latin typeface="Times New Roman"/>
                <a:cs typeface="Times New Roman"/>
              </a:rPr>
              <a:t>Энергетический</a:t>
            </a:r>
            <a:r>
              <a:rPr lang="ru-RU" sz="3600" b="1" spc="-19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36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дисбаланс</a:t>
            </a:r>
            <a:endParaRPr lang="ru-RU" sz="36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18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0653"/>
            <a:ext cx="6606074" cy="1344613"/>
          </a:xfrm>
        </p:spPr>
        <p:txBody>
          <a:bodyPr>
            <a:noAutofit/>
          </a:bodyPr>
          <a:lstStyle/>
          <a:p>
            <a:pPr algn="ctr"/>
            <a:r>
              <a:rPr lang="ru-RU" sz="2400" b="1" spc="-1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НЕИНФЕКЦИОННЫЕ</a:t>
            </a:r>
            <a:r>
              <a:rPr lang="ru-RU" sz="2400" b="1" spc="-17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2400" b="1" spc="-170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/>
            </a:r>
            <a:br>
              <a:rPr lang="ru-RU" sz="2400" b="1" spc="-170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</a:br>
            <a:r>
              <a:rPr lang="ru-RU" sz="2400" b="1" spc="-10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ЗАБОЛЕВАНИЯ</a:t>
            </a:r>
            <a:r>
              <a:rPr lang="ru-RU" sz="2400" b="1" spc="-145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2400" b="1" spc="-1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ДЕТЕЙ, </a:t>
            </a:r>
            <a:r>
              <a:rPr lang="ru-RU" sz="2400" b="1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ЗАВИСЯЩИЕ</a:t>
            </a:r>
            <a:r>
              <a:rPr lang="ru-RU" sz="2400" b="1" spc="-100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24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ОТ</a:t>
            </a:r>
            <a:r>
              <a:rPr lang="ru-RU" sz="2400" b="1" spc="-12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2400" b="1" spc="-1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НЕПРАВИЛЬНОГО</a:t>
            </a:r>
            <a:r>
              <a:rPr lang="ru-RU" sz="2400" b="1" spc="-114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2400" b="1" spc="-1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ПИТАНИЯ</a:t>
            </a:r>
            <a:endParaRPr lang="ru-RU" sz="2400" dirty="0">
              <a:latin typeface="Century Schoolbook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65102" y="1446245"/>
            <a:ext cx="6148874" cy="487991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b="1" dirty="0">
                <a:latin typeface="Century Schoolbook" pitchFamily="18" charset="0"/>
              </a:rPr>
              <a:t>Хронические болезни желудочно-кишечного тракта (гастриты, дуодениты и гастродуодениты, язвенная болезнь желудка и 12-перстной кишки)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b="1" dirty="0">
                <a:latin typeface="Century Schoolbook" pitchFamily="18" charset="0"/>
              </a:rPr>
              <a:t>Избыточное питание и ожирение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b="1" dirty="0">
                <a:latin typeface="Century Schoolbook" pitchFamily="18" charset="0"/>
              </a:rPr>
              <a:t>Остеопороз, </a:t>
            </a:r>
            <a:r>
              <a:rPr lang="ru-RU" b="1" dirty="0" err="1">
                <a:latin typeface="Century Schoolbook" pitchFamily="18" charset="0"/>
              </a:rPr>
              <a:t>остеопения</a:t>
            </a:r>
            <a:endParaRPr lang="ru-RU" b="1" dirty="0">
              <a:latin typeface="Century Schoolbook" pitchFamily="18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b="1" dirty="0">
                <a:latin typeface="Century Schoolbook" pitchFamily="18" charset="0"/>
              </a:rPr>
              <a:t>Сахарный диабет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b="1" dirty="0">
                <a:latin typeface="Century Schoolbook" pitchFamily="18" charset="0"/>
              </a:rPr>
              <a:t>Пищевая аллергия и др.</a:t>
            </a:r>
          </a:p>
        </p:txBody>
      </p:sp>
      <p:pic>
        <p:nvPicPr>
          <p:cNvPr id="9221" name="Picture 5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356" y="1592613"/>
            <a:ext cx="4562856" cy="244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2" y="4256066"/>
            <a:ext cx="4562856" cy="244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16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F0D641-5445-4CDB-BF23-DE481B54B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7698" y="843766"/>
            <a:ext cx="5243803" cy="1345115"/>
          </a:xfrm>
        </p:spPr>
        <p:txBody>
          <a:bodyPr rtlCol="0"/>
          <a:lstStyle/>
          <a:p>
            <a:r>
              <a:rPr lang="ru-RU" sz="3200" b="1" spc="310" dirty="0" smtClean="0">
                <a:latin typeface="Century Schoolbook" pitchFamily="18" charset="0"/>
              </a:rPr>
              <a:t>ОЦЕНКА </a:t>
            </a:r>
            <a:r>
              <a:rPr lang="ru-RU" sz="3200" b="1" spc="245" dirty="0" smtClean="0">
                <a:latin typeface="Century Schoolbook" pitchFamily="18" charset="0"/>
              </a:rPr>
              <a:t>ПИТАНИЯ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C06BF1-24A8-4CC3-B36E-FCFA069BE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951" y="1688841"/>
            <a:ext cx="6690049" cy="3328754"/>
          </a:xfrm>
        </p:spPr>
        <p:txBody>
          <a:bodyPr rtlCol="0">
            <a:noAutofit/>
          </a:bodyPr>
          <a:lstStyle/>
          <a:p>
            <a:pPr algn="ctr"/>
            <a:r>
              <a:rPr lang="ru-RU" b="1" dirty="0">
                <a:latin typeface="Century Schoolbook" pitchFamily="18" charset="0"/>
              </a:rPr>
              <a:t>Контроль за соотношением длины и</a:t>
            </a:r>
          </a:p>
          <a:p>
            <a:pPr algn="ctr"/>
            <a:r>
              <a:rPr lang="ru-RU" b="1" dirty="0">
                <a:latin typeface="Century Schoolbook" pitchFamily="18" charset="0"/>
              </a:rPr>
              <a:t>массы </a:t>
            </a:r>
            <a:r>
              <a:rPr lang="ru-RU" b="1" dirty="0" smtClean="0">
                <a:latin typeface="Century Schoolbook" pitchFamily="18" charset="0"/>
              </a:rPr>
              <a:t>тела</a:t>
            </a:r>
          </a:p>
          <a:p>
            <a:pPr algn="ctr"/>
            <a:endParaRPr lang="ru-RU" dirty="0">
              <a:latin typeface="Century Schoolbook" pitchFamily="18" charset="0"/>
            </a:endParaRPr>
          </a:p>
          <a:p>
            <a:pPr algn="ctr"/>
            <a:endParaRPr lang="ru-RU" dirty="0">
              <a:latin typeface="Century Schoolbook" pitchFamily="18" charset="0"/>
            </a:endParaRP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Century Schoolbook" pitchFamily="18" charset="0"/>
              </a:rPr>
              <a:t>масса тела в кг  / квадрат   роста </a:t>
            </a:r>
            <a:r>
              <a:rPr lang="ru-RU" b="1" i="1" dirty="0" smtClean="0">
                <a:solidFill>
                  <a:srgbClr val="FF0000"/>
                </a:solidFill>
                <a:latin typeface="Century Schoolbook" pitchFamily="18" charset="0"/>
              </a:rPr>
              <a:t>в метрах</a:t>
            </a:r>
            <a:endParaRPr lang="ru-RU" b="1" i="1" dirty="0">
              <a:solidFill>
                <a:srgbClr val="FF0000"/>
              </a:solidFill>
              <a:latin typeface="Century Schoolbook" pitchFamily="18" charset="0"/>
            </a:endParaRPr>
          </a:p>
          <a:p>
            <a:pPr algn="ctr"/>
            <a:r>
              <a:rPr lang="ru-RU" dirty="0">
                <a:latin typeface="Century Schoolbook" pitchFamily="18" charset="0"/>
              </a:rPr>
              <a:t> </a:t>
            </a:r>
          </a:p>
          <a:p>
            <a:pPr algn="ctr"/>
            <a:r>
              <a:rPr lang="ru-RU" b="1" dirty="0">
                <a:latin typeface="Century Schoolbook" pitchFamily="18" charset="0"/>
              </a:rPr>
              <a:t>норма для детей </a:t>
            </a:r>
            <a:r>
              <a:rPr lang="ru-RU" dirty="0">
                <a:latin typeface="Century Schoolbook" pitchFamily="18" charset="0"/>
              </a:rPr>
              <a:t>от </a:t>
            </a:r>
            <a:r>
              <a:rPr lang="ru-RU" b="1" dirty="0">
                <a:solidFill>
                  <a:srgbClr val="FF0000"/>
                </a:solidFill>
                <a:latin typeface="Century Schoolbook" pitchFamily="18" charset="0"/>
              </a:rPr>
              <a:t>19 до </a:t>
            </a:r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</a:rPr>
              <a:t>25,5 - 26</a:t>
            </a:r>
            <a:endParaRPr lang="ru-RU" b="1" dirty="0">
              <a:solidFill>
                <a:srgbClr val="FF0000"/>
              </a:solidFill>
              <a:latin typeface="Century Schoolbook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49223" y="5337797"/>
            <a:ext cx="6229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Century Schoolbook" pitchFamily="18" charset="0"/>
              </a:rPr>
              <a:t>Важно! </a:t>
            </a:r>
            <a:endParaRPr lang="ru-RU" b="1" i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Century Schoolbook" pitchFamily="18" charset="0"/>
              </a:rPr>
              <a:t>Привычки </a:t>
            </a:r>
            <a:r>
              <a:rPr lang="ru-RU" b="1" i="1" dirty="0">
                <a:solidFill>
                  <a:srgbClr val="FF0000"/>
                </a:solidFill>
                <a:latin typeface="Century Schoolbook" pitchFamily="18" charset="0"/>
              </a:rPr>
              <a:t>питания закладываются с </a:t>
            </a:r>
            <a:r>
              <a:rPr lang="ru-RU" b="1" i="1" dirty="0" smtClean="0">
                <a:solidFill>
                  <a:srgbClr val="FF0000"/>
                </a:solidFill>
                <a:latin typeface="Century Schoolbook" pitchFamily="18" charset="0"/>
              </a:rPr>
              <a:t>детства!</a:t>
            </a:r>
            <a:endParaRPr lang="ru-RU" b="1" i="1" dirty="0">
              <a:solidFill>
                <a:srgbClr val="FF0000"/>
              </a:solidFill>
              <a:latin typeface="Century Schoolbook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38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68" y="154844"/>
            <a:ext cx="6466115" cy="778218"/>
          </a:xfrm>
        </p:spPr>
        <p:txBody>
          <a:bodyPr rtlCol="0">
            <a:normAutofit fontScale="90000"/>
          </a:bodyPr>
          <a:lstStyle/>
          <a:p>
            <a:r>
              <a:rPr lang="ru-RU" sz="4400" dirty="0" smtClean="0">
                <a:latin typeface="Century Schoolbook" pitchFamily="18" charset="0"/>
              </a:rPr>
              <a:t>РЕКОМЕНДАЦИИ ВОЗ</a:t>
            </a:r>
            <a:endParaRPr lang="ru-RU" sz="4400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02" y="886408"/>
            <a:ext cx="6167535" cy="5430415"/>
          </a:xfrm>
        </p:spPr>
        <p:txBody>
          <a:bodyPr rtlCol="0">
            <a:noAutofit/>
          </a:bodyPr>
          <a:lstStyle/>
          <a:p>
            <a:pPr marL="422275" marR="237490" indent="-410209">
              <a:lnSpc>
                <a:spcPct val="120000"/>
              </a:lnSpc>
              <a:spcBef>
                <a:spcPts val="95"/>
              </a:spcBef>
              <a:buFont typeface="Wingdings" pitchFamily="2" charset="2"/>
              <a:buChar char="ü"/>
              <a:tabLst>
                <a:tab pos="422275" algn="l"/>
              </a:tabLst>
            </a:pP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ВОЗ</a:t>
            </a:r>
            <a:r>
              <a:rPr lang="ru-RU" sz="2000" b="1" spc="-1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рекомендует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употреблять</a:t>
            </a:r>
            <a:r>
              <a:rPr lang="ru-RU" sz="2000" b="1" spc="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свежие</a:t>
            </a:r>
            <a:r>
              <a:rPr lang="ru-RU" sz="2000" b="1" spc="1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4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овощи</a:t>
            </a:r>
            <a:r>
              <a:rPr lang="ru-RU" sz="2000" b="1" spc="-4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9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фрукты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соки</a:t>
            </a:r>
            <a:r>
              <a:rPr lang="ru-RU" sz="2000" b="1" spc="-2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ежедневно</a:t>
            </a:r>
            <a:r>
              <a:rPr lang="ru-RU" sz="2000" b="1" spc="2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в</a:t>
            </a:r>
            <a:r>
              <a:rPr lang="ru-RU" sz="2000" b="1" spc="4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количестве</a:t>
            </a:r>
            <a:r>
              <a:rPr lang="ru-RU" sz="2000" b="1" spc="1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не</a:t>
            </a:r>
            <a:r>
              <a:rPr lang="ru-RU" sz="2000" b="1" spc="5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менее</a:t>
            </a:r>
            <a:r>
              <a:rPr lang="ru-RU" sz="2000" b="1" spc="5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7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400</a:t>
            </a:r>
            <a:r>
              <a:rPr lang="ru-RU" sz="2000" b="1" spc="-8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граммов</a:t>
            </a:r>
            <a:r>
              <a:rPr lang="ru-RU" sz="2000" b="1" spc="-10" dirty="0" smtClean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.</a:t>
            </a:r>
          </a:p>
          <a:p>
            <a:pPr marL="12066" marR="237490">
              <a:lnSpc>
                <a:spcPct val="120000"/>
              </a:lnSpc>
              <a:spcBef>
                <a:spcPts val="95"/>
              </a:spcBef>
              <a:tabLst>
                <a:tab pos="422275" algn="l"/>
              </a:tabLst>
            </a:pPr>
            <a:endParaRPr lang="ru-RU" sz="2000" dirty="0">
              <a:latin typeface="Century Schoolbook" pitchFamily="18" charset="0"/>
              <a:cs typeface="Trebuchet MS"/>
            </a:endParaRPr>
          </a:p>
          <a:p>
            <a:pPr marL="422275" marR="5080" indent="-410209">
              <a:lnSpc>
                <a:spcPct val="120000"/>
              </a:lnSpc>
              <a:spcBef>
                <a:spcPts val="605"/>
              </a:spcBef>
              <a:buFont typeface="Wingdings" pitchFamily="2" charset="2"/>
              <a:buChar char="ü"/>
              <a:tabLst>
                <a:tab pos="422275" algn="l"/>
              </a:tabLst>
            </a:pPr>
            <a:r>
              <a:rPr lang="ru-RU" sz="2000" b="1" spc="-4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Желательно</a:t>
            </a:r>
            <a:r>
              <a:rPr lang="ru-RU" sz="2000" b="1" spc="-4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9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получать</a:t>
            </a:r>
            <a:r>
              <a:rPr lang="ru-RU" sz="2000" b="1" spc="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ежедневно</a:t>
            </a:r>
            <a:r>
              <a:rPr lang="ru-RU" sz="2000" b="1" spc="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два</a:t>
            </a:r>
            <a:r>
              <a:rPr lang="ru-RU" sz="2000" b="1" spc="4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овощных</a:t>
            </a:r>
            <a:r>
              <a:rPr lang="ru-RU" sz="2000" b="1" spc="2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блюда</a:t>
            </a:r>
            <a:r>
              <a:rPr lang="ru-RU" sz="2000" b="1" spc="3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5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и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одно</a:t>
            </a:r>
            <a:r>
              <a:rPr lang="ru-RU" sz="2000" b="1" spc="1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крупяное</a:t>
            </a:r>
            <a:r>
              <a:rPr lang="ru-RU" sz="2000" b="1" spc="-10" dirty="0" smtClean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.</a:t>
            </a:r>
          </a:p>
          <a:p>
            <a:pPr marL="12066" marR="5080">
              <a:lnSpc>
                <a:spcPct val="120000"/>
              </a:lnSpc>
              <a:spcBef>
                <a:spcPts val="605"/>
              </a:spcBef>
              <a:tabLst>
                <a:tab pos="422275" algn="l"/>
              </a:tabLst>
            </a:pPr>
            <a:endParaRPr lang="ru-RU" sz="2000" dirty="0">
              <a:latin typeface="Century Schoolbook" pitchFamily="18" charset="0"/>
              <a:cs typeface="Trebuchet MS"/>
            </a:endParaRPr>
          </a:p>
          <a:p>
            <a:pPr marL="421640" marR="113030" indent="-409575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ü"/>
              <a:tabLst>
                <a:tab pos="422275" algn="l"/>
              </a:tabLst>
            </a:pP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Употребление</a:t>
            </a:r>
            <a:r>
              <a:rPr lang="ru-RU" sz="2000" b="1" spc="-2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газированных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напитков</a:t>
            </a:r>
            <a:r>
              <a:rPr lang="ru-RU" sz="2000" b="1" spc="-4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нежелательно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полезнее</a:t>
            </a:r>
            <a:r>
              <a:rPr lang="ru-RU" sz="2000" b="1" spc="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несладкие</a:t>
            </a:r>
            <a:r>
              <a:rPr lang="ru-RU" sz="2000" b="1" spc="1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ягодные</a:t>
            </a:r>
            <a:r>
              <a:rPr lang="ru-RU" sz="2000" b="1" spc="2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соки</a:t>
            </a:r>
            <a:r>
              <a:rPr lang="ru-RU" sz="2000" b="1" spc="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(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клюквенный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 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брусничный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1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смородиновый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29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рябиновый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облепиховый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из</a:t>
            </a:r>
            <a:r>
              <a:rPr lang="ru-RU" sz="2000" b="1" spc="8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шиповника</a:t>
            </a:r>
            <a:r>
              <a:rPr lang="ru-RU" sz="2000" b="1" spc="-3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),</a:t>
            </a:r>
            <a:r>
              <a:rPr lang="ru-RU" sz="2000" b="1" spc="-28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которые</a:t>
            </a:r>
            <a:r>
              <a:rPr lang="ru-RU" sz="2000" b="1" spc="6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стимулируют</a:t>
            </a:r>
            <a:r>
              <a:rPr lang="ru-RU" sz="2000" b="1" spc="5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3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аппетит</a:t>
            </a:r>
            <a:r>
              <a:rPr lang="ru-RU" sz="2000" b="1" spc="-3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8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spc="-1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хорошо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утоляют</a:t>
            </a:r>
            <a:r>
              <a:rPr lang="ru-RU" sz="2000" b="1" spc="2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5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жажду</a:t>
            </a:r>
            <a:r>
              <a:rPr lang="ru-RU" sz="2000" b="1" spc="-5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,</a:t>
            </a:r>
            <a:r>
              <a:rPr lang="ru-RU" sz="2000" b="1" spc="-270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богаты</a:t>
            </a:r>
            <a:r>
              <a:rPr lang="ru-RU" sz="2000" b="1" spc="70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витамином</a:t>
            </a:r>
            <a:r>
              <a:rPr lang="ru-RU" sz="2000" b="1" spc="3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z="2000" b="1" spc="-25" dirty="0">
                <a:solidFill>
                  <a:srgbClr val="0D0D0D"/>
                </a:solidFill>
                <a:latin typeface="Century Schoolbook" pitchFamily="18" charset="0"/>
                <a:cs typeface="Calibri"/>
              </a:rPr>
              <a:t>С</a:t>
            </a:r>
            <a:r>
              <a:rPr lang="ru-RU" sz="2000" b="1" spc="-25" dirty="0">
                <a:solidFill>
                  <a:srgbClr val="0D0D0D"/>
                </a:solidFill>
                <a:latin typeface="Century Schoolbook" pitchFamily="18" charset="0"/>
                <a:cs typeface="Trebuchet MS"/>
              </a:rPr>
              <a:t>.</a:t>
            </a:r>
            <a:endParaRPr lang="ru-RU" sz="2000" dirty="0">
              <a:latin typeface="Century Schoolbook" pitchFamily="18" charset="0"/>
              <a:cs typeface="Trebuchet MS"/>
            </a:endParaRPr>
          </a:p>
          <a:p>
            <a:endParaRPr lang="ru-RU" sz="1800" dirty="0"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3181" y="3584575"/>
            <a:ext cx="4564063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3375" y="939800"/>
            <a:ext cx="4564063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1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4CF172-3947-42CE-B33F-43FB799FD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2588" y="945254"/>
            <a:ext cx="7212563" cy="1434052"/>
          </a:xfrm>
        </p:spPr>
        <p:txBody>
          <a:bodyPr rtlCol="0"/>
          <a:lstStyle/>
          <a:p>
            <a:pPr algn="ctr"/>
            <a:r>
              <a:rPr lang="ru-RU" sz="2800" b="1" spc="254" dirty="0">
                <a:latin typeface="Century Schoolbook" pitchFamily="18" charset="0"/>
              </a:rPr>
              <a:t>СОБИРАЕМ</a:t>
            </a:r>
            <a:r>
              <a:rPr lang="ru-RU" sz="2800" b="1" spc="450" dirty="0">
                <a:latin typeface="Century Schoolbook" pitchFamily="18" charset="0"/>
              </a:rPr>
              <a:t> </a:t>
            </a:r>
            <a:r>
              <a:rPr lang="ru-RU" sz="2800" b="1" spc="165" dirty="0">
                <a:latin typeface="Century Schoolbook" pitchFamily="18" charset="0"/>
              </a:rPr>
              <a:t>ЛАНЧБОКС</a:t>
            </a:r>
            <a:r>
              <a:rPr lang="ru-RU" sz="2800" b="1" spc="430" dirty="0">
                <a:latin typeface="Century Schoolbook" pitchFamily="18" charset="0"/>
              </a:rPr>
              <a:t> </a:t>
            </a:r>
            <a:br>
              <a:rPr lang="ru-RU" sz="2800" b="1" spc="430" dirty="0">
                <a:latin typeface="Century Schoolbook" pitchFamily="18" charset="0"/>
              </a:rPr>
            </a:br>
            <a:r>
              <a:rPr lang="ru-RU" sz="2800" b="1" spc="290" dirty="0" smtClean="0">
                <a:latin typeface="Century Schoolbook" pitchFamily="18" charset="0"/>
              </a:rPr>
              <a:t>ДЛЯ РЕБЕНКА ПРАВИЛЬНО!</a:t>
            </a:r>
            <a:endParaRPr lang="ru-RU" sz="2800" b="1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2F14772-A1EE-4EA8-8C5D-46383706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4514" y="2015411"/>
            <a:ext cx="6876662" cy="4432041"/>
          </a:xfrm>
        </p:spPr>
        <p:txBody>
          <a:bodyPr rtlCol="0">
            <a:normAutofit fontScale="85000" lnSpcReduction="20000"/>
          </a:bodyPr>
          <a:lstStyle/>
          <a:p>
            <a:pPr marL="12700" marR="5080" indent="-635">
              <a:lnSpc>
                <a:spcPct val="128899"/>
              </a:lnSpc>
              <a:spcBef>
                <a:spcPts val="235"/>
              </a:spcBef>
            </a:pPr>
            <a:r>
              <a:rPr lang="ru-RU" sz="3200" b="1" spc="-10" dirty="0">
                <a:latin typeface="Century Schoolbook" pitchFamily="18" charset="0"/>
                <a:cs typeface="Calibri"/>
              </a:rPr>
              <a:t>п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родукты</a:t>
            </a:r>
            <a:r>
              <a:rPr lang="ru-RU" sz="2800" b="1" spc="-3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с</a:t>
            </a:r>
            <a:r>
              <a:rPr lang="ru-RU" sz="2800" b="1" spc="-3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небольшим </a:t>
            </a:r>
            <a:r>
              <a:rPr lang="ru-RU" sz="2800" b="1" spc="-20" dirty="0">
                <a:latin typeface="Century Schoolbook" pitchFamily="18" charset="0"/>
                <a:cs typeface="Calibri"/>
              </a:rPr>
              <a:t>содержанием</a:t>
            </a:r>
            <a:r>
              <a:rPr lang="ru-RU" sz="2800" b="1" spc="-2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жира</a:t>
            </a:r>
            <a:r>
              <a:rPr lang="ru-RU" sz="2800" b="1" spc="-4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и</a:t>
            </a:r>
            <a:r>
              <a:rPr lang="ru-RU" sz="2800" b="1" spc="-2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сахара</a:t>
            </a:r>
            <a:r>
              <a:rPr lang="ru-RU" sz="2800" b="1" spc="-4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50" dirty="0">
                <a:latin typeface="Century Schoolbook" pitchFamily="18" charset="0"/>
                <a:cs typeface="Calibri"/>
              </a:rPr>
              <a:t>в 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мелкоштучной</a:t>
            </a:r>
            <a:r>
              <a:rPr lang="ru-RU" sz="2800" b="1" spc="-6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упаковке,</a:t>
            </a:r>
            <a:r>
              <a:rPr lang="ru-RU" sz="2800" b="1" spc="-6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которые</a:t>
            </a:r>
            <a:r>
              <a:rPr lang="ru-RU" sz="2800" b="1" spc="34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можно</a:t>
            </a:r>
            <a:r>
              <a:rPr lang="ru-RU" sz="2800" b="1" spc="-7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взять</a:t>
            </a:r>
            <a:r>
              <a:rPr lang="ru-RU" sz="2800" b="1" spc="-95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50" dirty="0">
                <a:latin typeface="Century Schoolbook" pitchFamily="18" charset="0"/>
                <a:cs typeface="Calibri"/>
              </a:rPr>
              <a:t>с </a:t>
            </a:r>
            <a:r>
              <a:rPr lang="ru-RU" sz="2800" b="1" dirty="0">
                <a:latin typeface="Century Schoolbook" pitchFamily="18" charset="0"/>
                <a:cs typeface="Calibri"/>
              </a:rPr>
              <a:t>собой,</a:t>
            </a:r>
            <a:r>
              <a:rPr lang="ru-RU" sz="2800" b="1" spc="-5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например: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Font typeface="Wingdings" pitchFamily="2" charset="2"/>
              <a:buChar char="ü"/>
              <a:tabLst>
                <a:tab pos="175260" algn="l"/>
              </a:tabLst>
            </a:pPr>
            <a:r>
              <a:rPr lang="ru-RU" sz="2800" b="1" spc="-10" dirty="0">
                <a:latin typeface="Century Schoolbook" pitchFamily="18" charset="0"/>
                <a:cs typeface="Calibri"/>
              </a:rPr>
              <a:t>бутерброд</a:t>
            </a:r>
            <a:r>
              <a:rPr lang="ru-RU" sz="2800" b="1" spc="-4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с</a:t>
            </a:r>
            <a:r>
              <a:rPr lang="ru-RU" sz="2800" b="1" spc="-6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сыром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795"/>
              </a:spcBef>
              <a:buFont typeface="Wingdings" pitchFamily="2" charset="2"/>
              <a:buChar char="ü"/>
              <a:tabLst>
                <a:tab pos="111125" algn="l"/>
              </a:tabLst>
            </a:pPr>
            <a:r>
              <a:rPr lang="ru-RU" sz="2800" b="1" dirty="0">
                <a:latin typeface="Century Schoolbook" pitchFamily="18" charset="0"/>
                <a:cs typeface="Calibri"/>
              </a:rPr>
              <a:t>выпечку</a:t>
            </a:r>
            <a:r>
              <a:rPr lang="ru-RU" sz="2800" b="1" spc="-4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dirty="0">
                <a:latin typeface="Century Schoolbook" pitchFamily="18" charset="0"/>
                <a:cs typeface="Calibri"/>
              </a:rPr>
              <a:t>без</a:t>
            </a:r>
            <a:r>
              <a:rPr lang="ru-RU" sz="2800" b="1" spc="-50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20" dirty="0">
                <a:latin typeface="Century Schoolbook" pitchFamily="18" charset="0"/>
                <a:cs typeface="Calibri"/>
              </a:rPr>
              <a:t>крема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790"/>
              </a:spcBef>
              <a:buFont typeface="Wingdings" pitchFamily="2" charset="2"/>
              <a:buChar char="ü"/>
              <a:tabLst>
                <a:tab pos="111125" algn="l"/>
              </a:tabLst>
            </a:pPr>
            <a:r>
              <a:rPr lang="ru-RU" sz="2800" b="1" spc="-10" dirty="0">
                <a:latin typeface="Century Schoolbook" pitchFamily="18" charset="0"/>
                <a:cs typeface="Calibri"/>
              </a:rPr>
              <a:t>йогурт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42900" indent="-342900">
              <a:lnSpc>
                <a:spcPct val="100000"/>
              </a:lnSpc>
              <a:spcBef>
                <a:spcPts val="795"/>
              </a:spcBef>
              <a:buFont typeface="Wingdings" pitchFamily="2" charset="2"/>
              <a:buChar char="ü"/>
              <a:tabLst>
                <a:tab pos="111125" algn="l"/>
              </a:tabLst>
            </a:pPr>
            <a:r>
              <a:rPr lang="ru-RU" sz="2800" b="1" spc="-25" dirty="0">
                <a:latin typeface="Century Schoolbook" pitchFamily="18" charset="0"/>
                <a:cs typeface="Calibri"/>
              </a:rPr>
              <a:t>сок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Font typeface="Wingdings" pitchFamily="2" charset="2"/>
              <a:buChar char="ü"/>
              <a:tabLst>
                <a:tab pos="175260" algn="l"/>
              </a:tabLst>
            </a:pPr>
            <a:r>
              <a:rPr lang="ru-RU" sz="2800" b="1" spc="-10" dirty="0">
                <a:latin typeface="Century Schoolbook" pitchFamily="18" charset="0"/>
                <a:cs typeface="Calibri"/>
              </a:rPr>
              <a:t>фрукты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795"/>
              </a:spcBef>
              <a:buFont typeface="Wingdings" pitchFamily="2" charset="2"/>
              <a:buChar char="ü"/>
              <a:tabLst>
                <a:tab pos="175260" algn="l"/>
              </a:tabLst>
            </a:pPr>
            <a:r>
              <a:rPr lang="ru-RU" sz="2800" b="1" dirty="0">
                <a:latin typeface="Century Schoolbook" pitchFamily="18" charset="0"/>
                <a:cs typeface="Calibri"/>
              </a:rPr>
              <a:t>батончики</a:t>
            </a:r>
            <a:r>
              <a:rPr lang="ru-RU" sz="2800" b="1" spc="-114" dirty="0">
                <a:latin typeface="Century Schoolbook" pitchFamily="18" charset="0"/>
                <a:cs typeface="Calibri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Calibri"/>
              </a:rPr>
              <a:t>мюсли</a:t>
            </a:r>
            <a:endParaRPr lang="ru-RU" sz="2800" b="1" dirty="0">
              <a:latin typeface="Century Schoolbook" pitchFamily="18" charset="0"/>
              <a:cs typeface="Calibri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ru-RU" dirty="0">
              <a:latin typeface="Century Schoolbook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39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4CF172-3947-42CE-B33F-43FB799FD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4768" y="945254"/>
            <a:ext cx="7042639" cy="1344613"/>
          </a:xfrm>
        </p:spPr>
        <p:txBody>
          <a:bodyPr rtlCol="0"/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ЗДОРОВЬЕ НАЧИНАЕТСЯ </a:t>
            </a:r>
            <a:r>
              <a:rPr lang="ru-RU" sz="3200" b="1" dirty="0">
                <a:latin typeface="Century Schoolbook" pitchFamily="18" charset="0"/>
              </a:rPr>
              <a:t/>
            </a:r>
            <a:br>
              <a:rPr lang="ru-RU" sz="3200" b="1" dirty="0">
                <a:latin typeface="Century Schoolbook" pitchFamily="18" charset="0"/>
              </a:rPr>
            </a:br>
            <a:r>
              <a:rPr lang="ru-RU" sz="3200" b="1" dirty="0">
                <a:latin typeface="Century Schoolbook" pitchFamily="18" charset="0"/>
              </a:rPr>
              <a:t>С ПРАВИЛЬНОГО ПИТАНИЯ</a:t>
            </a:r>
          </a:p>
        </p:txBody>
      </p:sp>
      <p:pic>
        <p:nvPicPr>
          <p:cNvPr id="8" name="Рисунок 7" descr="Изображение малины">
            <a:extLst>
              <a:ext uri="{FF2B5EF4-FFF2-40B4-BE49-F238E27FC236}">
                <a16:creationId xmlns:a16="http://schemas.microsoft.com/office/drawing/2014/main" xmlns="" id="{4261B567-0AEE-4B25-B882-091D29B2DB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76" y="1577795"/>
            <a:ext cx="1981448" cy="2334946"/>
          </a:xfrm>
        </p:spPr>
      </p:pic>
      <p:pic>
        <p:nvPicPr>
          <p:cNvPr id="10" name="Рисунок 9" descr="Изображение нарезанных киви">
            <a:extLst>
              <a:ext uri="{FF2B5EF4-FFF2-40B4-BE49-F238E27FC236}">
                <a16:creationId xmlns:a16="http://schemas.microsoft.com/office/drawing/2014/main" xmlns="" id="{E7D4F42E-FC10-4897-B233-22F58F00B85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8459" y="1561326"/>
            <a:ext cx="2021491" cy="2382133"/>
          </a:xfr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2F14772-A1EE-4EA8-8C5D-46383706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5853" y="2332653"/>
            <a:ext cx="6802015" cy="4058816"/>
          </a:xfrm>
        </p:spPr>
        <p:txBody>
          <a:bodyPr rtlCol="0">
            <a:normAutofit fontScale="92500"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Century Schoolbook" pitchFamily="18" charset="0"/>
              </a:rPr>
              <a:t>Здоровое питание - это питание, которое обеспечивает рост, нормальное развитие человека, способствующее укреплению и сохранению его здоровья и профилактике заболеваний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Century Schoolbook" pitchFamily="18" charset="0"/>
              </a:rPr>
              <a:t>Питание должно быть разнообразным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Century Schoolbook" pitchFamily="18" charset="0"/>
              </a:rPr>
              <a:t>Питание должно быть регулярным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Century Schoolbook" pitchFamily="18" charset="0"/>
              </a:rPr>
              <a:t>Питание должно восполнять ежедневные траты энергии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4127500"/>
            <a:ext cx="4196443" cy="230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50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стакана воды с ломтиками апельсина и черникой&#10;">
            <a:extLst>
              <a:ext uri="{FF2B5EF4-FFF2-40B4-BE49-F238E27FC236}">
                <a16:creationId xmlns:a16="http://schemas.microsoft.com/office/drawing/2014/main" xmlns="" id="{1B04B052-E6DF-4BF0-8FE7-9B077DDAB0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283" y="693824"/>
            <a:ext cx="10744200" cy="539496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425EA5-DA2A-4F5D-9C8A-A8DD11EE9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11112" y="1517904"/>
            <a:ext cx="4818888" cy="2796945"/>
          </a:xfrm>
        </p:spPr>
        <p:txBody>
          <a:bodyPr rtlCol="0">
            <a:normAutofit fontScale="90000"/>
          </a:bodyPr>
          <a:lstStyle/>
          <a:p>
            <a:r>
              <a:rPr lang="ru-RU" dirty="0" smtClean="0"/>
              <a:t>Питаться </a:t>
            </a:r>
            <a:r>
              <a:rPr lang="ru-RU" dirty="0"/>
              <a:t>- это необходимость, но разумно питаться - это </a:t>
            </a:r>
            <a:r>
              <a:rPr lang="ru-RU" dirty="0" smtClean="0"/>
              <a:t>искусство.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7CF293A-C923-4F3F-AE8F-23F74E3B00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11112" y="4634852"/>
            <a:ext cx="4059936" cy="1189912"/>
          </a:xfrm>
        </p:spPr>
        <p:txBody>
          <a:bodyPr rtlCol="0"/>
          <a:lstStyle/>
          <a:p>
            <a:r>
              <a:rPr lang="ru-RU" dirty="0" smtClean="0"/>
              <a:t>Франсуа де Ларошфуко</a:t>
            </a:r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48AF2CAF-4D8D-43C4-8EC0-040A1E489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 rtlCol="0"/>
          <a:lstStyle/>
          <a:p>
            <a:pPr rtl="0"/>
            <a:fld id="{CB1E4CB7-CB13-4810-BF18-BE31AFC64F93}" type="slidenum">
              <a:rPr lang="ru-RU" smtClean="0"/>
              <a:pPr rtl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56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ломтика лайма">
            <a:extLst>
              <a:ext uri="{FF2B5EF4-FFF2-40B4-BE49-F238E27FC236}">
                <a16:creationId xmlns:a16="http://schemas.microsoft.com/office/drawing/2014/main" xmlns="" id="{9056A385-DF9B-4C71-BB88-1620C27E8A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952" y="761988"/>
            <a:ext cx="3566160" cy="2660904"/>
          </a:xfrm>
        </p:spPr>
      </p:pic>
      <p:pic>
        <p:nvPicPr>
          <p:cNvPr id="10" name="Рисунок 9" descr="Изображение разноцветного мороженого">
            <a:extLst>
              <a:ext uri="{FF2B5EF4-FFF2-40B4-BE49-F238E27FC236}">
                <a16:creationId xmlns:a16="http://schemas.microsoft.com/office/drawing/2014/main" xmlns="" id="{99655ACF-0F87-4DB8-A51C-23BE0F9CC3E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4632" y="761980"/>
            <a:ext cx="3566160" cy="2660904"/>
          </a:xfrm>
        </p:spPr>
      </p:pic>
      <p:pic>
        <p:nvPicPr>
          <p:cNvPr id="12" name="Рисунок 11" descr="Зеленое яблоко с каплями воды крупным планом">
            <a:extLst>
              <a:ext uri="{FF2B5EF4-FFF2-40B4-BE49-F238E27FC236}">
                <a16:creationId xmlns:a16="http://schemas.microsoft.com/office/drawing/2014/main" xmlns="" id="{CAC4BF70-8F99-4595-A84D-6DF3039EBA0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9598" y="761980"/>
            <a:ext cx="3566160" cy="2660904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FC2480-21DF-4547-B928-8E2BEDC4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822282"/>
            <a:ext cx="5012266" cy="2273710"/>
          </a:xfrm>
        </p:spPr>
        <p:txBody>
          <a:bodyPr rtlCol="0"/>
          <a:lstStyle/>
          <a:p>
            <a:pPr rtl="0"/>
            <a:r>
              <a:rPr lang="ru-RU" dirty="0" smtClean="0"/>
              <a:t>Спасибо</a:t>
            </a:r>
            <a:r>
              <a:rPr lang="en-US" dirty="0" smtClean="0"/>
              <a:t> </a:t>
            </a: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BC2C5F0-17A2-4505-B62E-A5178B8CB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1469" y="3850274"/>
            <a:ext cx="4655976" cy="2177302"/>
          </a:xfrm>
        </p:spPr>
        <p:txBody>
          <a:bodyPr rtlCol="0">
            <a:normAutofit fontScale="77500" lnSpcReduction="20000"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Arial" pitchFamily="34" charset="0"/>
                <a:cs typeface="Arial" pitchFamily="34" charset="0"/>
              </a:rPr>
              <a:t>МАУДО «Центр дополнительного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Arial" pitchFamily="34" charset="0"/>
                <a:cs typeface="Arial" pitchFamily="34" charset="0"/>
              </a:rPr>
              <a:t>образования г. Владикавказа»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Arial" pitchFamily="34" charset="0"/>
                <a:cs typeface="Arial" pitchFamily="34" charset="0"/>
              </a:rPr>
              <a:t>«Центр психолого-педагогической,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Arial" pitchFamily="34" charset="0"/>
                <a:cs typeface="Arial" pitchFamily="34" charset="0"/>
              </a:rPr>
              <a:t>медицинской и социальной помощи.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>
                <a:latin typeface="Arial" pitchFamily="34" charset="0"/>
                <a:cs typeface="Arial" pitchFamily="34" charset="0"/>
              </a:rPr>
              <a:t>Центр диагностики и консультирования «Доверие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xmlns="" id="{3A04B45E-16DF-47B9-900E-047D593DF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9648" y="6400800"/>
            <a:ext cx="530352" cy="365125"/>
          </a:xfrm>
        </p:spPr>
        <p:txBody>
          <a:bodyPr rtlCol="0"/>
          <a:lstStyle/>
          <a:p>
            <a:pPr rtl="0"/>
            <a:fld id="{CB1E4CB7-CB13-4810-BF18-BE31AFC64F93}" type="slidenum">
              <a:rPr lang="ru-RU" smtClean="0"/>
              <a:pPr rtl="0"/>
              <a:t>21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4210" y="4067952"/>
            <a:ext cx="1408112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1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342" y="894652"/>
            <a:ext cx="4969977" cy="1344613"/>
          </a:xfrm>
        </p:spPr>
        <p:txBody>
          <a:bodyPr rtlCol="0">
            <a:normAutofit/>
          </a:bodyPr>
          <a:lstStyle/>
          <a:p>
            <a:r>
              <a:rPr lang="ru-RU" sz="3200" b="1" dirty="0">
                <a:latin typeface="Century Schoolbook" pitchFamily="18" charset="0"/>
                <a:cs typeface="Calibri"/>
              </a:rPr>
              <a:t>ПИТЬЕВОЙ</a:t>
            </a:r>
            <a:r>
              <a:rPr lang="ru-RU" sz="3200" b="1" spc="-140" dirty="0">
                <a:latin typeface="Century Schoolbook" pitchFamily="18" charset="0"/>
                <a:cs typeface="Calibri"/>
              </a:rPr>
              <a:t> </a:t>
            </a:r>
            <a:r>
              <a:rPr lang="ru-RU" sz="3200" b="1" dirty="0">
                <a:latin typeface="Century Schoolbook" pitchFamily="18" charset="0"/>
                <a:cs typeface="Calibri"/>
              </a:rPr>
              <a:t>РЕЖИМ.</a:t>
            </a:r>
            <a:r>
              <a:rPr lang="ru-RU" sz="3200" b="1" spc="-135" dirty="0">
                <a:latin typeface="Century Schoolbook" pitchFamily="18" charset="0"/>
                <a:cs typeface="Calibri"/>
              </a:rPr>
              <a:t> </a:t>
            </a:r>
            <a:r>
              <a:rPr lang="ru-RU" sz="3200" b="1" spc="-10" dirty="0">
                <a:latin typeface="Century Schoolbook" pitchFamily="18" charset="0"/>
                <a:cs typeface="Calibri"/>
              </a:rPr>
              <a:t>ВОДА</a:t>
            </a:r>
            <a:r>
              <a:rPr lang="ru-RU" sz="3200" spc="-10" dirty="0">
                <a:latin typeface="Century Schoolbook" pitchFamily="18" charset="0"/>
                <a:cs typeface="Calibri"/>
              </a:rPr>
              <a:t>.</a:t>
            </a:r>
            <a:endParaRPr lang="ru-RU" sz="3200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6192" y="2104411"/>
            <a:ext cx="5977156" cy="4529654"/>
          </a:xfrm>
        </p:spPr>
        <p:txBody>
          <a:bodyPr rtlCol="0">
            <a:normAutofit fontScale="55000" lnSpcReduction="20000"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Соблюдение водного баланса является важным условием сохранения здоровья. Вода доставляет в клетки организма витамины, минеральные соли, выводит шлаки.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Без воды не возможна регуляция теплообмена организма с окружающей средой и поддержание температуры тела.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Вода является составной частью клеток и тканей, на ее долю приходится около 65% массы тела человека.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Вода необходима и для выведения из организма конечных продуктов обмена.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Дети теряют в сутки около 1,5–2 л воды.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300" dirty="0">
                <a:latin typeface="Century Schoolbook" pitchFamily="18" charset="0"/>
              </a:rPr>
              <a:t>Дети в виде питья и с пищевыми продуктами должны употреблять около 50 мл воды на 1 кг массы тела.</a:t>
            </a:r>
          </a:p>
          <a:p>
            <a:pPr rtl="0"/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620" y="688868"/>
            <a:ext cx="4562856" cy="244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47" y="3675886"/>
            <a:ext cx="4562856" cy="244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28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F0D641-5445-4CDB-BF23-DE481B54B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6967" y="843766"/>
            <a:ext cx="5250030" cy="1345115"/>
          </a:xfrm>
        </p:spPr>
        <p:txBody>
          <a:bodyPr rtlCol="0"/>
          <a:lstStyle/>
          <a:p>
            <a:r>
              <a:rPr lang="ru-RU" sz="3200" b="1" spc="310" dirty="0">
                <a:latin typeface="Century Schoolbook" pitchFamily="18" charset="0"/>
              </a:rPr>
              <a:t>РЕЖИМ</a:t>
            </a:r>
            <a:r>
              <a:rPr lang="ru-RU" sz="3200" b="1" spc="420" dirty="0">
                <a:latin typeface="Century Schoolbook" pitchFamily="18" charset="0"/>
              </a:rPr>
              <a:t> </a:t>
            </a:r>
            <a:r>
              <a:rPr lang="ru-RU" sz="3200" b="1" spc="245" dirty="0">
                <a:latin typeface="Century Schoolbook" pitchFamily="18" charset="0"/>
              </a:rPr>
              <a:t>ПИТАНИЯ</a:t>
            </a:r>
            <a:endParaRPr lang="ru-RU" sz="3200" dirty="0"/>
          </a:p>
        </p:txBody>
      </p:sp>
      <p:pic>
        <p:nvPicPr>
          <p:cNvPr id="9" name="Рисунок 8" descr="2 чая с шариками">
            <a:extLst>
              <a:ext uri="{FF2B5EF4-FFF2-40B4-BE49-F238E27FC236}">
                <a16:creationId xmlns:a16="http://schemas.microsoft.com/office/drawing/2014/main" xmlns="" id="{9597FE60-D33F-4396-96D4-A39211C7BE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952" y="758952"/>
            <a:ext cx="1947672" cy="2670048"/>
          </a:xfrm>
        </p:spPr>
      </p:pic>
      <p:pic>
        <p:nvPicPr>
          <p:cNvPr id="13" name="Рисунок 12" descr="Изображение связки апельсинов">
            <a:extLst>
              <a:ext uri="{FF2B5EF4-FFF2-40B4-BE49-F238E27FC236}">
                <a16:creationId xmlns:a16="http://schemas.microsoft.com/office/drawing/2014/main" xmlns="" id="{BAF054B5-6ECC-4B09-AF24-E197E92B666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952" y="3424237"/>
            <a:ext cx="1947672" cy="2679192"/>
          </a:xfrm>
        </p:spPr>
      </p:pic>
      <p:pic>
        <p:nvPicPr>
          <p:cNvPr id="11" name="Рисунок 10" descr="Изображение ломтика лайма">
            <a:extLst>
              <a:ext uri="{FF2B5EF4-FFF2-40B4-BE49-F238E27FC236}">
                <a16:creationId xmlns:a16="http://schemas.microsoft.com/office/drawing/2014/main" xmlns="" id="{A4AD4D85-8AC5-40A8-A629-874220E829D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6624" y="758952"/>
            <a:ext cx="1947672" cy="2670048"/>
          </a:xfrm>
        </p:spPr>
      </p:pic>
      <p:pic>
        <p:nvPicPr>
          <p:cNvPr id="20" name="Рисунок 19" descr="Изображение разноцветного мороженого">
            <a:extLst>
              <a:ext uri="{FF2B5EF4-FFF2-40B4-BE49-F238E27FC236}">
                <a16:creationId xmlns:a16="http://schemas.microsoft.com/office/drawing/2014/main" xmlns="" id="{0AEF3DEC-195E-48C8-88CA-3F27EF80BF6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6624" y="3424237"/>
            <a:ext cx="1947672" cy="2679192"/>
          </a:xfr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C06BF1-24A8-4CC3-B36E-FCFA069BE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6522" y="1688841"/>
            <a:ext cx="6416232" cy="3328754"/>
          </a:xfrm>
        </p:spPr>
        <p:txBody>
          <a:bodyPr rtlCol="0">
            <a:noAutofit/>
          </a:bodyPr>
          <a:lstStyle/>
          <a:p>
            <a:pPr marL="354965" marR="471805" indent="-342900" algn="just">
              <a:lnSpc>
                <a:spcPct val="150000"/>
              </a:lnSpc>
              <a:spcBef>
                <a:spcPts val="95"/>
              </a:spcBef>
              <a:buFont typeface="Wingdings" pitchFamily="2" charset="2"/>
              <a:buChar char="ü"/>
            </a:pPr>
            <a:r>
              <a:rPr lang="ru-RU" sz="1800" b="1" dirty="0">
                <a:latin typeface="Century Schoolbook" pitchFamily="18" charset="0"/>
                <a:cs typeface="Arial"/>
              </a:rPr>
              <a:t>Режим</a:t>
            </a:r>
            <a:r>
              <a:rPr lang="ru-RU" sz="1800" b="1" spc="-14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питания</a:t>
            </a:r>
            <a:r>
              <a:rPr lang="ru-RU" sz="1800" b="1" spc="-40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предусматривает</a:t>
            </a:r>
            <a:r>
              <a:rPr lang="ru-RU" sz="1800" b="1" spc="-70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20" dirty="0">
                <a:latin typeface="Century Schoolbook" pitchFamily="18" charset="0"/>
                <a:cs typeface="Arial"/>
              </a:rPr>
              <a:t>4-</a:t>
            </a:r>
            <a:r>
              <a:rPr lang="ru-RU" sz="1800" b="1" dirty="0">
                <a:latin typeface="Century Schoolbook" pitchFamily="18" charset="0"/>
                <a:cs typeface="Arial"/>
              </a:rPr>
              <a:t>5</a:t>
            </a:r>
            <a:r>
              <a:rPr lang="ru-RU" sz="1800" b="1" spc="-9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приемов</a:t>
            </a:r>
            <a:r>
              <a:rPr lang="ru-RU" sz="1800" b="1" spc="-9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пищи</a:t>
            </a:r>
            <a:r>
              <a:rPr lang="ru-RU" sz="1800" b="1" spc="-7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в</a:t>
            </a:r>
            <a:r>
              <a:rPr lang="ru-RU" sz="1800" b="1" spc="-7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сутки </a:t>
            </a:r>
            <a:r>
              <a:rPr lang="ru-RU" sz="1800" b="1" dirty="0">
                <a:latin typeface="Century Schoolbook" pitchFamily="18" charset="0"/>
                <a:cs typeface="Arial"/>
              </a:rPr>
              <a:t>каждые</a:t>
            </a:r>
            <a:r>
              <a:rPr lang="ru-RU" sz="1800" b="1" spc="-5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4</a:t>
            </a:r>
            <a:r>
              <a:rPr lang="ru-RU" sz="1800" b="1" spc="-2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20" dirty="0">
                <a:latin typeface="Century Schoolbook" pitchFamily="18" charset="0"/>
                <a:cs typeface="Arial"/>
              </a:rPr>
              <a:t>часа.</a:t>
            </a:r>
            <a:endParaRPr lang="ru-RU" sz="1800" b="1" dirty="0">
              <a:latin typeface="Century Schoolbook" pitchFamily="18" charset="0"/>
              <a:cs typeface="Arial"/>
            </a:endParaRPr>
          </a:p>
          <a:p>
            <a:pPr marL="354965" marR="66421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>
                <a:latin typeface="Century Schoolbook" pitchFamily="18" charset="0"/>
                <a:cs typeface="Arial"/>
              </a:rPr>
              <a:t>Утром</a:t>
            </a:r>
            <a:r>
              <a:rPr lang="ru-RU" sz="1800" b="1" spc="-8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организм</a:t>
            </a:r>
            <a:r>
              <a:rPr lang="ru-RU" sz="1800" b="1" spc="-6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усиленно</a:t>
            </a:r>
            <a:r>
              <a:rPr lang="ru-RU" sz="1800" b="1" spc="-60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расходует</a:t>
            </a:r>
            <a:r>
              <a:rPr lang="ru-RU" sz="1800" b="1" spc="-4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энергию,</a:t>
            </a:r>
            <a:r>
              <a:rPr lang="ru-RU" sz="1800" b="1" spc="-7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так</a:t>
            </a:r>
            <a:r>
              <a:rPr lang="ru-RU" sz="1800" b="1" spc="-5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как</a:t>
            </a:r>
            <a:r>
              <a:rPr lang="ru-RU" sz="1800" b="1" spc="-4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50" dirty="0">
                <a:latin typeface="Century Schoolbook" pitchFamily="18" charset="0"/>
                <a:cs typeface="Arial"/>
              </a:rPr>
              <a:t>в </a:t>
            </a:r>
            <a:r>
              <a:rPr lang="ru-RU" sz="1800" b="1" dirty="0">
                <a:latin typeface="Century Schoolbook" pitchFamily="18" charset="0"/>
                <a:cs typeface="Arial"/>
              </a:rPr>
              <a:t>утренние</a:t>
            </a:r>
            <a:r>
              <a:rPr lang="ru-RU" sz="1800" b="1" spc="-6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часы</a:t>
            </a:r>
            <a:r>
              <a:rPr lang="ru-RU" sz="18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дети</a:t>
            </a:r>
            <a:r>
              <a:rPr lang="ru-RU" sz="1800" b="1" spc="-4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наиболее</a:t>
            </a:r>
            <a:r>
              <a:rPr lang="ru-RU" sz="1800" b="1" spc="-6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активны.</a:t>
            </a:r>
            <a:r>
              <a:rPr lang="ru-RU" sz="1800" b="1" spc="-55" dirty="0">
                <a:latin typeface="Century Schoolbook" pitchFamily="18" charset="0"/>
                <a:cs typeface="Arial"/>
              </a:rPr>
              <a:t> </a:t>
            </a:r>
          </a:p>
          <a:p>
            <a:pPr marL="354965" marR="66421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>
                <a:latin typeface="Century Schoolbook" pitchFamily="18" charset="0"/>
                <a:cs typeface="Arial"/>
              </a:rPr>
              <a:t>В</a:t>
            </a:r>
            <a:r>
              <a:rPr lang="ru-RU" sz="1800" b="1" spc="-3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первую </a:t>
            </a:r>
            <a:r>
              <a:rPr lang="ru-RU" sz="1800" b="1" dirty="0">
                <a:latin typeface="Century Schoolbook" pitchFamily="18" charset="0"/>
                <a:cs typeface="Arial"/>
              </a:rPr>
              <a:t>половину</a:t>
            </a:r>
            <a:r>
              <a:rPr lang="ru-RU" sz="1800" b="1" spc="-8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дня</a:t>
            </a:r>
            <a:r>
              <a:rPr lang="ru-RU" sz="1800" b="1" spc="-7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предпочтительны</a:t>
            </a:r>
            <a:r>
              <a:rPr lang="ru-RU" sz="1800" b="1" spc="-9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продукты,</a:t>
            </a:r>
            <a:r>
              <a:rPr lang="ru-RU" sz="1800" b="1" spc="-90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богатые </a:t>
            </a:r>
            <a:r>
              <a:rPr lang="ru-RU" sz="1800" b="1" dirty="0">
                <a:latin typeface="Century Schoolbook" pitchFamily="18" charset="0"/>
                <a:cs typeface="Arial"/>
              </a:rPr>
              <a:t>животным</a:t>
            </a:r>
            <a:r>
              <a:rPr lang="ru-RU" sz="1800" b="1" spc="-4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белком,</a:t>
            </a:r>
            <a:r>
              <a:rPr lang="ru-RU" sz="1800" b="1" spc="-4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а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на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ужин</a:t>
            </a:r>
            <a:r>
              <a:rPr lang="ru-RU" sz="1800" b="1" spc="-4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–</a:t>
            </a:r>
            <a:r>
              <a:rPr lang="ru-RU" sz="1800" b="1" spc="-1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30" dirty="0">
                <a:latin typeface="Century Schoolbook" pitchFamily="18" charset="0"/>
                <a:cs typeface="Arial"/>
              </a:rPr>
              <a:t>молочно -</a:t>
            </a:r>
            <a:r>
              <a:rPr lang="ru-RU" sz="1800" b="1" spc="-10" dirty="0">
                <a:latin typeface="Century Schoolbook" pitchFamily="18" charset="0"/>
                <a:cs typeface="Arial"/>
              </a:rPr>
              <a:t>растительные блюда.</a:t>
            </a:r>
            <a:endParaRPr lang="ru-RU" sz="1800" b="1" dirty="0">
              <a:latin typeface="Century Schoolbook" pitchFamily="18" charset="0"/>
              <a:cs typeface="Arial"/>
            </a:endParaRPr>
          </a:p>
          <a:p>
            <a:pPr marL="355600" indent="-342900" algn="just">
              <a:spcBef>
                <a:spcPts val="1565"/>
              </a:spcBef>
              <a:buFont typeface="Wingdings" pitchFamily="2" charset="2"/>
              <a:buChar char="ü"/>
            </a:pPr>
            <a:r>
              <a:rPr lang="ru-RU" sz="1800" b="1" dirty="0">
                <a:latin typeface="Century Schoolbook" pitchFamily="18" charset="0"/>
                <a:cs typeface="Arial"/>
              </a:rPr>
              <a:t>Есть</a:t>
            </a:r>
            <a:r>
              <a:rPr lang="ru-RU" sz="1800" b="1" spc="-5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нужно</a:t>
            </a:r>
            <a:r>
              <a:rPr lang="ru-RU" sz="1800" b="1" spc="-40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не</a:t>
            </a:r>
            <a:r>
              <a:rPr lang="ru-RU" sz="18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торопясь,</a:t>
            </a:r>
            <a:r>
              <a:rPr lang="ru-RU" sz="18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1800" b="1" dirty="0">
                <a:latin typeface="Century Schoolbook" pitchFamily="18" charset="0"/>
                <a:cs typeface="Arial"/>
              </a:rPr>
              <a:t>хорошо</a:t>
            </a:r>
            <a:r>
              <a:rPr lang="ru-RU" sz="1800" b="1" spc="-9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5" dirty="0" err="1">
                <a:latin typeface="Century Schoolbook" pitchFamily="18" charset="0"/>
                <a:cs typeface="Arial"/>
              </a:rPr>
              <a:t>п</a:t>
            </a:r>
            <a:r>
              <a:rPr lang="ru-RU" sz="1800" b="1" spc="-5" dirty="0" err="1">
                <a:latin typeface="Century Schoolbook" pitchFamily="18" charset="0"/>
                <a:cs typeface="Arial"/>
              </a:rPr>
              <a:t>ер</a:t>
            </a:r>
            <a:r>
              <a:rPr lang="ru-RU" sz="1800" b="1" spc="-45" dirty="0" err="1">
                <a:latin typeface="Century Schoolbook" pitchFamily="18" charset="0"/>
                <a:cs typeface="Arial"/>
              </a:rPr>
              <a:t>е</a:t>
            </a:r>
            <a:r>
              <a:rPr lang="ru-RU" sz="1800" b="1" spc="-40" dirty="0" err="1">
                <a:latin typeface="Century Schoolbook" pitchFamily="18" charset="0"/>
                <a:cs typeface="Arial"/>
              </a:rPr>
              <a:t>ж</a:t>
            </a:r>
            <a:r>
              <a:rPr lang="ru-RU" sz="1800" b="1" dirty="0" err="1">
                <a:latin typeface="Century Schoolbook" pitchFamily="18" charset="0"/>
                <a:cs typeface="Arial"/>
              </a:rPr>
              <a:t>е</a:t>
            </a:r>
            <a:r>
              <a:rPr lang="ru-RU" sz="1800" b="1" spc="-15" dirty="0" err="1">
                <a:latin typeface="Century Schoolbook" pitchFamily="18" charset="0"/>
                <a:cs typeface="Arial"/>
              </a:rPr>
              <a:t>вывыя</a:t>
            </a:r>
            <a:r>
              <a:rPr lang="ru-RU" sz="1800" b="1" spc="-15" dirty="0">
                <a:latin typeface="Century Schoolbook" pitchFamily="18" charset="0"/>
                <a:cs typeface="Arial"/>
              </a:rPr>
              <a:t> </a:t>
            </a:r>
            <a:r>
              <a:rPr lang="ru-RU" sz="1800" b="1" spc="-15" dirty="0" smtClean="0">
                <a:latin typeface="Century Schoolbook" pitchFamily="18" charset="0"/>
                <a:cs typeface="Arial"/>
              </a:rPr>
              <a:t>пищу.</a:t>
            </a:r>
            <a:endParaRPr lang="ru-RU" sz="1800" b="1" baseline="1543" dirty="0">
              <a:latin typeface="Century Schoolbook" pitchFamily="18" charset="0"/>
              <a:cs typeface="Calibri"/>
            </a:endParaRP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59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ломтика лимона в воде">
            <a:extLst>
              <a:ext uri="{FF2B5EF4-FFF2-40B4-BE49-F238E27FC236}">
                <a16:creationId xmlns:a16="http://schemas.microsoft.com/office/drawing/2014/main" xmlns="" id="{0E7FD06F-FD7E-4F39-B40E-790316D5A6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862" y="558750"/>
            <a:ext cx="11156562" cy="5578281"/>
          </a:xfr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AF764D8E-8D44-4B0E-A17E-DF05833AC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30362" y="102343"/>
            <a:ext cx="5692843" cy="2796945"/>
          </a:xfrm>
        </p:spPr>
        <p:txBody>
          <a:bodyPr rtlCol="0" anchor="b" anchorCtr="0">
            <a:normAutofit fontScale="90000"/>
          </a:bodyPr>
          <a:lstStyle/>
          <a:p>
            <a:pPr algn="ctr"/>
            <a:r>
              <a:rPr lang="ru-RU" sz="3200" b="1" spc="-10" dirty="0" smtClean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 smtClean="0">
                <a:latin typeface="Century Schoolbook" pitchFamily="18" charset="0"/>
                <a:cs typeface="Arial"/>
              </a:rPr>
            </a:br>
            <a:r>
              <a:rPr lang="ru-RU" sz="3200" b="1" spc="-10" dirty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>
                <a:latin typeface="Century Schoolbook" pitchFamily="18" charset="0"/>
                <a:cs typeface="Arial"/>
              </a:rPr>
            </a:br>
            <a:r>
              <a:rPr lang="ru-RU" sz="3200" b="1" spc="-10" dirty="0" smtClean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 smtClean="0">
                <a:latin typeface="Century Schoolbook" pitchFamily="18" charset="0"/>
                <a:cs typeface="Arial"/>
              </a:rPr>
            </a:br>
            <a:r>
              <a:rPr lang="ru-RU" sz="3200" b="1" spc="-10" dirty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>
                <a:latin typeface="Century Schoolbook" pitchFamily="18" charset="0"/>
                <a:cs typeface="Arial"/>
              </a:rPr>
            </a:br>
            <a:r>
              <a:rPr lang="ru-RU" sz="3200" b="1" spc="-10" dirty="0" smtClean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 smtClean="0">
                <a:latin typeface="Century Schoolbook" pitchFamily="18" charset="0"/>
                <a:cs typeface="Arial"/>
              </a:rPr>
            </a:br>
            <a:r>
              <a:rPr lang="ru-RU" sz="3200" b="1" spc="-10" dirty="0">
                <a:latin typeface="Century Schoolbook" pitchFamily="18" charset="0"/>
                <a:cs typeface="Arial"/>
              </a:rPr>
              <a:t/>
            </a:r>
            <a:br>
              <a:rPr lang="ru-RU" sz="3200" b="1" spc="-10" dirty="0">
                <a:latin typeface="Century Schoolbook" pitchFamily="18" charset="0"/>
                <a:cs typeface="Arial"/>
              </a:rPr>
            </a:br>
            <a:r>
              <a:rPr lang="ru-RU" sz="3200" b="1" spc="-10" dirty="0" smtClean="0">
                <a:latin typeface="Century Schoolbook" pitchFamily="18" charset="0"/>
                <a:cs typeface="Arial"/>
              </a:rPr>
              <a:t>КАЛОРИЙНОСТЬ </a:t>
            </a:r>
            <a:r>
              <a:rPr lang="ru-RU" sz="3200" b="1" dirty="0">
                <a:latin typeface="Century Schoolbook" pitchFamily="18" charset="0"/>
                <a:cs typeface="Arial"/>
              </a:rPr>
              <a:t>ПИТАНИЯ</a:t>
            </a:r>
            <a:r>
              <a:rPr lang="ru-RU" sz="32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3200" b="1" spc="-55" dirty="0" smtClean="0">
                <a:latin typeface="Century Schoolbook" pitchFamily="18" charset="0"/>
                <a:cs typeface="Arial"/>
              </a:rPr>
              <a:t/>
            </a:r>
            <a:br>
              <a:rPr lang="ru-RU" sz="3200" b="1" spc="-55" dirty="0" smtClean="0">
                <a:latin typeface="Century Schoolbook" pitchFamily="18" charset="0"/>
                <a:cs typeface="Arial"/>
              </a:rPr>
            </a:br>
            <a:r>
              <a:rPr lang="ru-RU" sz="3200" b="1" spc="-55" dirty="0">
                <a:latin typeface="Century Schoolbook" pitchFamily="18" charset="0"/>
                <a:cs typeface="Arial"/>
              </a:rPr>
              <a:t/>
            </a:r>
            <a:br>
              <a:rPr lang="ru-RU" sz="3200" b="1" spc="-55" dirty="0">
                <a:latin typeface="Century Schoolbook" pitchFamily="18" charset="0"/>
                <a:cs typeface="Arial"/>
              </a:rPr>
            </a:br>
            <a:endParaRPr lang="ru-RU" sz="3200" b="1" spc="-55" dirty="0">
              <a:latin typeface="Century Schoolbook" pitchFamily="18" charset="0"/>
              <a:cs typeface="Arial"/>
            </a:endParaRPr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xmlns="" id="{8CECFDD0-AD9E-4CB3-A606-F8B5DB779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6490" y="718458"/>
            <a:ext cx="5626359" cy="5654350"/>
          </a:xfrm>
        </p:spPr>
        <p:txBody>
          <a:bodyPr rtlCol="0">
            <a:normAutofit fontScale="92500" lnSpcReduction="10000"/>
          </a:bodyPr>
          <a:lstStyle/>
          <a:p>
            <a:pPr marL="12700" marR="391160">
              <a:lnSpc>
                <a:spcPct val="150000"/>
              </a:lnSpc>
              <a:spcBef>
                <a:spcPts val="100"/>
              </a:spcBef>
            </a:pPr>
            <a:r>
              <a:rPr lang="ru-RU" sz="2800" b="1" spc="-10" dirty="0">
                <a:latin typeface="Century Schoolbook" pitchFamily="18" charset="0"/>
                <a:cs typeface="Arial"/>
              </a:rPr>
              <a:t>Распределение</a:t>
            </a:r>
            <a:r>
              <a:rPr lang="ru-RU" sz="2800" b="1" spc="-130" dirty="0">
                <a:latin typeface="Century Schoolbook" pitchFamily="18" charset="0"/>
                <a:cs typeface="Arial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Arial"/>
              </a:rPr>
              <a:t>калорийности </a:t>
            </a:r>
            <a:r>
              <a:rPr lang="ru-RU" sz="2800" b="1" dirty="0">
                <a:latin typeface="Century Schoolbook" pitchFamily="18" charset="0"/>
                <a:cs typeface="Arial"/>
              </a:rPr>
              <a:t>питания</a:t>
            </a:r>
            <a:r>
              <a:rPr lang="ru-RU" sz="28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2800" b="1" spc="-20" dirty="0">
                <a:latin typeface="Century Schoolbook" pitchFamily="18" charset="0"/>
                <a:cs typeface="Arial"/>
              </a:rPr>
              <a:t>детей/подростков</a:t>
            </a:r>
            <a:r>
              <a:rPr lang="ru-RU" sz="2800" b="1" spc="-55" dirty="0">
                <a:latin typeface="Century Schoolbook" pitchFamily="18" charset="0"/>
                <a:cs typeface="Arial"/>
              </a:rPr>
              <a:t> </a:t>
            </a:r>
            <a:r>
              <a:rPr lang="ru-RU" sz="2800" b="1" spc="-50" dirty="0">
                <a:latin typeface="Century Schoolbook" pitchFamily="18" charset="0"/>
                <a:cs typeface="Arial"/>
              </a:rPr>
              <a:t>в </a:t>
            </a:r>
            <a:r>
              <a:rPr lang="ru-RU" sz="2800" b="1" dirty="0">
                <a:latin typeface="Century Schoolbook" pitchFamily="18" charset="0"/>
                <a:cs typeface="Arial"/>
              </a:rPr>
              <a:t>течение</a:t>
            </a:r>
            <a:r>
              <a:rPr lang="ru-RU" sz="2800" b="1" spc="-114" dirty="0">
                <a:latin typeface="Century Schoolbook" pitchFamily="18" charset="0"/>
                <a:cs typeface="Arial"/>
              </a:rPr>
              <a:t> </a:t>
            </a:r>
            <a:r>
              <a:rPr lang="ru-RU" sz="2800" b="1" dirty="0">
                <a:latin typeface="Century Schoolbook" pitchFamily="18" charset="0"/>
                <a:cs typeface="Arial"/>
              </a:rPr>
              <a:t>суток</a:t>
            </a:r>
            <a:r>
              <a:rPr lang="ru-RU" sz="2800" b="1" spc="-110" dirty="0">
                <a:latin typeface="Century Schoolbook" pitchFamily="18" charset="0"/>
                <a:cs typeface="Arial"/>
              </a:rPr>
              <a:t> </a:t>
            </a:r>
            <a:r>
              <a:rPr lang="ru-RU" sz="2800" b="1" dirty="0">
                <a:latin typeface="Century Schoolbook" pitchFamily="18" charset="0"/>
                <a:cs typeface="Arial"/>
              </a:rPr>
              <a:t>должно</a:t>
            </a:r>
            <a:r>
              <a:rPr lang="ru-RU" sz="2800" b="1" spc="-155" dirty="0">
                <a:latin typeface="Century Schoolbook" pitchFamily="18" charset="0"/>
                <a:cs typeface="Arial"/>
              </a:rPr>
              <a:t> </a:t>
            </a:r>
            <a:r>
              <a:rPr lang="ru-RU" sz="2800" b="1" spc="-20" dirty="0">
                <a:latin typeface="Century Schoolbook" pitchFamily="18" charset="0"/>
                <a:cs typeface="Arial"/>
              </a:rPr>
              <a:t>быть </a:t>
            </a:r>
            <a:r>
              <a:rPr lang="ru-RU" sz="2800" b="1" spc="-10" dirty="0">
                <a:latin typeface="Century Schoolbook" pitchFamily="18" charset="0"/>
                <a:cs typeface="Arial"/>
              </a:rPr>
              <a:t>следующим:</a:t>
            </a:r>
            <a:endParaRPr lang="ru-RU" sz="2800" dirty="0">
              <a:latin typeface="Century Schoolbook" pitchFamily="18" charset="0"/>
              <a:cs typeface="Arial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800" b="1" dirty="0">
                <a:latin typeface="Century Schoolbook" pitchFamily="18" charset="0"/>
                <a:cs typeface="Arial"/>
              </a:rPr>
              <a:t>завтрак</a:t>
            </a:r>
            <a:r>
              <a:rPr lang="ru-RU" sz="2800" b="1" spc="-45" dirty="0">
                <a:latin typeface="Century Schoolbook" pitchFamily="18" charset="0"/>
                <a:cs typeface="Arial"/>
              </a:rPr>
              <a:t> 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-</a:t>
            </a:r>
            <a:r>
              <a:rPr lang="ru-RU" sz="2800" b="1" spc="-85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dirty="0">
                <a:latin typeface="Century Schoolbook" pitchFamily="18" charset="0"/>
                <a:cs typeface="Arial"/>
              </a:rPr>
              <a:t>25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%</a:t>
            </a:r>
            <a:r>
              <a:rPr lang="ru-RU" sz="2800" b="1" spc="-45" dirty="0" smtClean="0">
                <a:latin typeface="Century Schoolbook" pitchFamily="18" charset="0"/>
                <a:cs typeface="Arial"/>
              </a:rPr>
              <a:t>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800" b="1" dirty="0" smtClean="0">
                <a:latin typeface="Century Schoolbook" pitchFamily="18" charset="0"/>
                <a:cs typeface="Arial"/>
              </a:rPr>
              <a:t>обед</a:t>
            </a:r>
            <a:r>
              <a:rPr lang="ru-RU" sz="2800" b="1" spc="-80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-</a:t>
            </a:r>
            <a:r>
              <a:rPr lang="ru-RU" sz="2800" b="1" spc="-85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Arial"/>
              </a:rPr>
              <a:t>35-</a:t>
            </a:r>
            <a:r>
              <a:rPr lang="ru-RU" sz="2800" b="1" spc="-20" dirty="0">
                <a:latin typeface="Century Schoolbook" pitchFamily="18" charset="0"/>
                <a:cs typeface="Arial"/>
              </a:rPr>
              <a:t>40</a:t>
            </a:r>
            <a:r>
              <a:rPr lang="ru-RU" sz="2800" b="1" spc="-20" dirty="0" smtClean="0">
                <a:latin typeface="Century Schoolbook" pitchFamily="18" charset="0"/>
                <a:cs typeface="Arial"/>
              </a:rPr>
              <a:t>%</a:t>
            </a:r>
            <a:endParaRPr lang="ru-RU" sz="2800" dirty="0">
              <a:latin typeface="Century Schoolbook" pitchFamily="18" charset="0"/>
              <a:cs typeface="Arial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800" b="1" dirty="0">
                <a:latin typeface="Century Schoolbook" pitchFamily="18" charset="0"/>
                <a:cs typeface="Arial"/>
              </a:rPr>
              <a:t>полдник</a:t>
            </a:r>
            <a:r>
              <a:rPr lang="ru-RU" sz="2800" b="1" spc="-70" dirty="0">
                <a:latin typeface="Century Schoolbook" pitchFamily="18" charset="0"/>
                <a:cs typeface="Arial"/>
              </a:rPr>
              <a:t> 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-</a:t>
            </a:r>
            <a:r>
              <a:rPr lang="ru-RU" sz="2800" b="1" spc="-70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spc="-10" dirty="0">
                <a:latin typeface="Century Schoolbook" pitchFamily="18" charset="0"/>
                <a:cs typeface="Arial"/>
              </a:rPr>
              <a:t>10-</a:t>
            </a:r>
            <a:r>
              <a:rPr lang="ru-RU" sz="2800" b="1" dirty="0">
                <a:latin typeface="Century Schoolbook" pitchFamily="18" charset="0"/>
                <a:cs typeface="Arial"/>
              </a:rPr>
              <a:t>15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%</a:t>
            </a:r>
            <a:endParaRPr lang="ru-RU" sz="2800" b="1" spc="-25" dirty="0" smtClean="0">
              <a:latin typeface="Century Schoolbook" pitchFamily="18" charset="0"/>
              <a:cs typeface="Arial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2800" b="1" dirty="0" smtClean="0">
                <a:latin typeface="Century Schoolbook" pitchFamily="18" charset="0"/>
                <a:cs typeface="Arial"/>
              </a:rPr>
              <a:t>ужин</a:t>
            </a:r>
            <a:r>
              <a:rPr lang="ru-RU" sz="2800" b="1" spc="-25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dirty="0" smtClean="0">
                <a:latin typeface="Century Schoolbook" pitchFamily="18" charset="0"/>
                <a:cs typeface="Arial"/>
              </a:rPr>
              <a:t>-</a:t>
            </a:r>
            <a:r>
              <a:rPr lang="ru-RU" sz="2800" b="1" spc="-75" dirty="0" smtClean="0">
                <a:latin typeface="Century Schoolbook" pitchFamily="18" charset="0"/>
                <a:cs typeface="Arial"/>
              </a:rPr>
              <a:t> </a:t>
            </a:r>
            <a:r>
              <a:rPr lang="ru-RU" sz="2800" b="1" spc="-20" dirty="0">
                <a:latin typeface="Century Schoolbook" pitchFamily="18" charset="0"/>
                <a:cs typeface="Arial"/>
              </a:rPr>
              <a:t>25</a:t>
            </a:r>
            <a:r>
              <a:rPr lang="ru-RU" sz="2800" b="1" spc="-20" dirty="0" smtClean="0">
                <a:latin typeface="Century Schoolbook" pitchFamily="18" charset="0"/>
                <a:cs typeface="Arial"/>
              </a:rPr>
              <a:t>%</a:t>
            </a:r>
            <a:endParaRPr lang="ru-RU" sz="2800" dirty="0">
              <a:latin typeface="Century Schoolbook" pitchFamily="18" charset="0"/>
              <a:cs typeface="Arial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840827487"/>
              </p:ext>
            </p:extLst>
          </p:nvPr>
        </p:nvGraphicFramePr>
        <p:xfrm>
          <a:off x="5750168" y="2391507"/>
          <a:ext cx="5570415" cy="390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1428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8138" y="840643"/>
            <a:ext cx="6154615" cy="1344613"/>
          </a:xfrm>
        </p:spPr>
        <p:txBody>
          <a:bodyPr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18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ЭНЕРГЕТИЧЕСКОЕ</a:t>
            </a:r>
            <a:r>
              <a:rPr lang="ru-RU" sz="1800" b="1" spc="-130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18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РАВНОВЕСИЕ</a:t>
            </a:r>
            <a:r>
              <a:rPr lang="ru-RU" sz="1800" b="1" spc="-135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r>
              <a:rPr lang="ru-RU" sz="1800" b="1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–</a:t>
            </a:r>
            <a:br>
              <a:rPr lang="ru-RU" sz="1800" b="1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</a:br>
            <a:r>
              <a:rPr lang="ru-RU" sz="1800" b="1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равновесие </a:t>
            </a:r>
            <a:r>
              <a:rPr lang="ru-RU" sz="18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между энергией, поступающей с пищей, и энергией, расходуемой человеком в процессе жизнедеятельности.</a:t>
            </a:r>
            <a:endParaRPr lang="ru-RU" sz="1800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1377" y="2760785"/>
            <a:ext cx="5978768" cy="3455377"/>
          </a:xfrm>
        </p:spPr>
        <p:txBody>
          <a:bodyPr rtlCol="0">
            <a:normAutofit fontScale="700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>
                <a:latin typeface="Century Schoolbook" pitchFamily="18" charset="0"/>
              </a:rPr>
              <a:t>Калорийность рациона ребенка (количество поступающей энергии с пищей) должно быть:</a:t>
            </a:r>
          </a:p>
          <a:p>
            <a:pPr marL="457200" indent="-457200">
              <a:lnSpc>
                <a:spcPct val="17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b="1" dirty="0">
                <a:latin typeface="Century Schoolbook" pitchFamily="18" charset="0"/>
              </a:rPr>
              <a:t>3- 4 года – 1800 ккал/сутки</a:t>
            </a:r>
          </a:p>
          <a:p>
            <a:pPr marL="457200" indent="-457200">
              <a:lnSpc>
                <a:spcPct val="17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b="1" dirty="0">
                <a:latin typeface="Century Schoolbook" pitchFamily="18" charset="0"/>
              </a:rPr>
              <a:t>5 - 6 лет – 1990 ккал/сутки</a:t>
            </a:r>
          </a:p>
          <a:p>
            <a:pPr marL="457200" indent="-457200">
              <a:lnSpc>
                <a:spcPct val="17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b="1" dirty="0">
                <a:latin typeface="Century Schoolbook" pitchFamily="18" charset="0"/>
              </a:rPr>
              <a:t>7-10 лет – 2400 ккал/сутки</a:t>
            </a:r>
          </a:p>
          <a:p>
            <a:pPr marL="457200" indent="-457200">
              <a:lnSpc>
                <a:spcPct val="17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b="1" dirty="0">
                <a:latin typeface="Century Schoolbook" pitchFamily="18" charset="0"/>
              </a:rPr>
              <a:t>14-17 лет – 2600-3000 ккал/сутки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>
                <a:latin typeface="Century Schoolbook" pitchFamily="18" charset="0"/>
              </a:rPr>
              <a:t>При физических нагрузках затраты энергии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>
                <a:latin typeface="Century Schoolbook" pitchFamily="18" charset="0"/>
              </a:rPr>
              <a:t>увеличиваются  на 300-500 ккал</a:t>
            </a:r>
          </a:p>
          <a:p>
            <a:pPr rtl="0"/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305" y="3444631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1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ломтика лимона в воде">
            <a:extLst>
              <a:ext uri="{FF2B5EF4-FFF2-40B4-BE49-F238E27FC236}">
                <a16:creationId xmlns:a16="http://schemas.microsoft.com/office/drawing/2014/main" xmlns="" id="{0E7FD06F-FD7E-4F39-B40E-790316D5A6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321" y="617916"/>
            <a:ext cx="11156562" cy="5578281"/>
          </a:xfr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30823" y="607219"/>
            <a:ext cx="11166231" cy="843512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Для </a:t>
            </a:r>
            <a:r>
              <a:rPr lang="ru-RU" sz="3200" b="1" dirty="0">
                <a:latin typeface="Century Schoolbook" pitchFamily="18" charset="0"/>
              </a:rPr>
              <a:t>полноценного питания </a:t>
            </a:r>
            <a:r>
              <a:rPr lang="ru-RU" sz="3200" b="1" dirty="0" smtClean="0">
                <a:latin typeface="Century Schoolbook" pitchFamily="18" charset="0"/>
              </a:rPr>
              <a:t>детей </a:t>
            </a:r>
            <a:r>
              <a:rPr lang="ru-RU" sz="3200" b="1" dirty="0">
                <a:latin typeface="Century Schoolbook" pitchFamily="18" charset="0"/>
              </a:rPr>
              <a:t>продукты должны содержать</a:t>
            </a:r>
          </a:p>
        </p:txBody>
      </p:sp>
      <p:grpSp>
        <p:nvGrpSpPr>
          <p:cNvPr id="8" name="object 6"/>
          <p:cNvGrpSpPr/>
          <p:nvPr/>
        </p:nvGrpSpPr>
        <p:grpSpPr>
          <a:xfrm>
            <a:off x="522937" y="1292556"/>
            <a:ext cx="2871471" cy="1449070"/>
            <a:chOff x="405555" y="1577512"/>
            <a:chExt cx="2871470" cy="1449070"/>
          </a:xfrm>
        </p:grpSpPr>
        <p:sp>
          <p:nvSpPr>
            <p:cNvPr id="10" name="object 7"/>
            <p:cNvSpPr/>
            <p:nvPr/>
          </p:nvSpPr>
          <p:spPr>
            <a:xfrm>
              <a:off x="418338" y="1590295"/>
              <a:ext cx="2845435" cy="1423670"/>
            </a:xfrm>
            <a:custGeom>
              <a:avLst/>
              <a:gdLst/>
              <a:ahLst/>
              <a:cxnLst/>
              <a:rect l="l" t="t" r="r" b="b"/>
              <a:pathLst>
                <a:path w="2845435" h="1423670">
                  <a:moveTo>
                    <a:pt x="2608072" y="0"/>
                  </a:moveTo>
                  <a:lnTo>
                    <a:pt x="237236" y="0"/>
                  </a:lnTo>
                  <a:lnTo>
                    <a:pt x="189423" y="4819"/>
                  </a:lnTo>
                  <a:lnTo>
                    <a:pt x="144891" y="18642"/>
                  </a:lnTo>
                  <a:lnTo>
                    <a:pt x="104593" y="40515"/>
                  </a:lnTo>
                  <a:lnTo>
                    <a:pt x="69483" y="69483"/>
                  </a:lnTo>
                  <a:lnTo>
                    <a:pt x="40515" y="104593"/>
                  </a:lnTo>
                  <a:lnTo>
                    <a:pt x="18642" y="144891"/>
                  </a:lnTo>
                  <a:lnTo>
                    <a:pt x="4819" y="189423"/>
                  </a:lnTo>
                  <a:lnTo>
                    <a:pt x="0" y="237236"/>
                  </a:lnTo>
                  <a:lnTo>
                    <a:pt x="0" y="1186180"/>
                  </a:lnTo>
                  <a:lnTo>
                    <a:pt x="4819" y="1233992"/>
                  </a:lnTo>
                  <a:lnTo>
                    <a:pt x="18642" y="1278524"/>
                  </a:lnTo>
                  <a:lnTo>
                    <a:pt x="40515" y="1318822"/>
                  </a:lnTo>
                  <a:lnTo>
                    <a:pt x="69483" y="1353932"/>
                  </a:lnTo>
                  <a:lnTo>
                    <a:pt x="104593" y="1382900"/>
                  </a:lnTo>
                  <a:lnTo>
                    <a:pt x="144891" y="1404773"/>
                  </a:lnTo>
                  <a:lnTo>
                    <a:pt x="189423" y="1418596"/>
                  </a:lnTo>
                  <a:lnTo>
                    <a:pt x="237236" y="1423416"/>
                  </a:lnTo>
                  <a:lnTo>
                    <a:pt x="2608072" y="1423416"/>
                  </a:lnTo>
                  <a:lnTo>
                    <a:pt x="2655884" y="1418596"/>
                  </a:lnTo>
                  <a:lnTo>
                    <a:pt x="2700416" y="1404773"/>
                  </a:lnTo>
                  <a:lnTo>
                    <a:pt x="2740714" y="1382900"/>
                  </a:lnTo>
                  <a:lnTo>
                    <a:pt x="2775824" y="1353932"/>
                  </a:lnTo>
                  <a:lnTo>
                    <a:pt x="2804792" y="1318822"/>
                  </a:lnTo>
                  <a:lnTo>
                    <a:pt x="2826665" y="1278524"/>
                  </a:lnTo>
                  <a:lnTo>
                    <a:pt x="2840488" y="1233992"/>
                  </a:lnTo>
                  <a:lnTo>
                    <a:pt x="2845308" y="1186180"/>
                  </a:lnTo>
                  <a:lnTo>
                    <a:pt x="2845308" y="237236"/>
                  </a:lnTo>
                  <a:lnTo>
                    <a:pt x="2840488" y="189423"/>
                  </a:lnTo>
                  <a:lnTo>
                    <a:pt x="2826665" y="144891"/>
                  </a:lnTo>
                  <a:lnTo>
                    <a:pt x="2804792" y="104593"/>
                  </a:lnTo>
                  <a:lnTo>
                    <a:pt x="2775824" y="69483"/>
                  </a:lnTo>
                  <a:lnTo>
                    <a:pt x="2740714" y="40515"/>
                  </a:lnTo>
                  <a:lnTo>
                    <a:pt x="2700416" y="18642"/>
                  </a:lnTo>
                  <a:lnTo>
                    <a:pt x="2655884" y="4819"/>
                  </a:lnTo>
                  <a:lnTo>
                    <a:pt x="2608072" y="0"/>
                  </a:lnTo>
                  <a:close/>
                </a:path>
              </a:pathLst>
            </a:custGeom>
            <a:solidFill>
              <a:srgbClr val="B83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/>
            <p:cNvSpPr/>
            <p:nvPr/>
          </p:nvSpPr>
          <p:spPr>
            <a:xfrm>
              <a:off x="418338" y="1590295"/>
              <a:ext cx="2845435" cy="1423670"/>
            </a:xfrm>
            <a:custGeom>
              <a:avLst/>
              <a:gdLst/>
              <a:ahLst/>
              <a:cxnLst/>
              <a:rect l="l" t="t" r="r" b="b"/>
              <a:pathLst>
                <a:path w="2845435" h="1423670">
                  <a:moveTo>
                    <a:pt x="0" y="237236"/>
                  </a:moveTo>
                  <a:lnTo>
                    <a:pt x="4819" y="189423"/>
                  </a:lnTo>
                  <a:lnTo>
                    <a:pt x="18642" y="144891"/>
                  </a:lnTo>
                  <a:lnTo>
                    <a:pt x="40515" y="104593"/>
                  </a:lnTo>
                  <a:lnTo>
                    <a:pt x="69483" y="69483"/>
                  </a:lnTo>
                  <a:lnTo>
                    <a:pt x="104593" y="40515"/>
                  </a:lnTo>
                  <a:lnTo>
                    <a:pt x="144891" y="18642"/>
                  </a:lnTo>
                  <a:lnTo>
                    <a:pt x="189423" y="4819"/>
                  </a:lnTo>
                  <a:lnTo>
                    <a:pt x="237236" y="0"/>
                  </a:lnTo>
                  <a:lnTo>
                    <a:pt x="2608072" y="0"/>
                  </a:lnTo>
                  <a:lnTo>
                    <a:pt x="2655884" y="4819"/>
                  </a:lnTo>
                  <a:lnTo>
                    <a:pt x="2700416" y="18642"/>
                  </a:lnTo>
                  <a:lnTo>
                    <a:pt x="2740714" y="40515"/>
                  </a:lnTo>
                  <a:lnTo>
                    <a:pt x="2775824" y="69483"/>
                  </a:lnTo>
                  <a:lnTo>
                    <a:pt x="2804792" y="104593"/>
                  </a:lnTo>
                  <a:lnTo>
                    <a:pt x="2826665" y="144891"/>
                  </a:lnTo>
                  <a:lnTo>
                    <a:pt x="2840488" y="189423"/>
                  </a:lnTo>
                  <a:lnTo>
                    <a:pt x="2845308" y="237236"/>
                  </a:lnTo>
                  <a:lnTo>
                    <a:pt x="2845308" y="1186180"/>
                  </a:lnTo>
                  <a:lnTo>
                    <a:pt x="2840488" y="1233992"/>
                  </a:lnTo>
                  <a:lnTo>
                    <a:pt x="2826665" y="1278524"/>
                  </a:lnTo>
                  <a:lnTo>
                    <a:pt x="2804792" y="1318822"/>
                  </a:lnTo>
                  <a:lnTo>
                    <a:pt x="2775824" y="1353932"/>
                  </a:lnTo>
                  <a:lnTo>
                    <a:pt x="2740714" y="1382900"/>
                  </a:lnTo>
                  <a:lnTo>
                    <a:pt x="2700416" y="1404773"/>
                  </a:lnTo>
                  <a:lnTo>
                    <a:pt x="2655884" y="1418596"/>
                  </a:lnTo>
                  <a:lnTo>
                    <a:pt x="2608072" y="1423416"/>
                  </a:lnTo>
                  <a:lnTo>
                    <a:pt x="237236" y="1423416"/>
                  </a:lnTo>
                  <a:lnTo>
                    <a:pt x="189423" y="1418596"/>
                  </a:lnTo>
                  <a:lnTo>
                    <a:pt x="144891" y="1404773"/>
                  </a:lnTo>
                  <a:lnTo>
                    <a:pt x="104593" y="1382900"/>
                  </a:lnTo>
                  <a:lnTo>
                    <a:pt x="69483" y="1353932"/>
                  </a:lnTo>
                  <a:lnTo>
                    <a:pt x="40515" y="1318822"/>
                  </a:lnTo>
                  <a:lnTo>
                    <a:pt x="18642" y="1278524"/>
                  </a:lnTo>
                  <a:lnTo>
                    <a:pt x="4819" y="1233992"/>
                  </a:lnTo>
                  <a:lnTo>
                    <a:pt x="0" y="1186180"/>
                  </a:lnTo>
                  <a:lnTo>
                    <a:pt x="0" y="237236"/>
                  </a:lnTo>
                  <a:close/>
                </a:path>
              </a:pathLst>
            </a:custGeom>
            <a:ln w="25565">
              <a:solidFill>
                <a:srgbClr val="852A4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9093" y="1190898"/>
            <a:ext cx="3141266" cy="165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0466" y="1573183"/>
            <a:ext cx="4396272" cy="1410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6092" y="2930368"/>
            <a:ext cx="2164434" cy="7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9093" y="5850928"/>
            <a:ext cx="3156444" cy="8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458" y="5850929"/>
            <a:ext cx="3472617" cy="8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935" y="5850929"/>
            <a:ext cx="3310376" cy="89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046" y="2843284"/>
            <a:ext cx="2140049" cy="65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438" y="3582939"/>
            <a:ext cx="1883681" cy="68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5720" y="1376259"/>
            <a:ext cx="284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spc="-10" dirty="0" smtClean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Белки</a:t>
            </a:r>
            <a:endParaRPr lang="ru-RU" sz="2800" dirty="0">
              <a:latin typeface="Century Schoolbook" pitchFamily="18" charset="0"/>
              <a:cs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0718" y="1512179"/>
            <a:ext cx="4527671" cy="1151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3200" b="1" spc="-2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Жиры</a:t>
            </a:r>
            <a:endParaRPr lang="ru-RU" sz="3200" dirty="0">
              <a:latin typeface="Century Schoolbook" pitchFamily="18" charset="0"/>
              <a:cs typeface="Calibri"/>
            </a:endParaRPr>
          </a:p>
          <a:p>
            <a:pPr marL="12700" marR="5080" indent="635" algn="ctr">
              <a:lnSpc>
                <a:spcPct val="100200"/>
              </a:lnSpc>
              <a:spcBef>
                <a:spcPts val="55"/>
              </a:spcBef>
            </a:pP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дают</a:t>
            </a:r>
            <a:r>
              <a:rPr lang="ru-RU" spc="-5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энергию,</a:t>
            </a:r>
            <a:r>
              <a:rPr lang="ru-RU" spc="-4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pc="-1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стимулируют</a:t>
            </a:r>
            <a:r>
              <a:rPr lang="ru-RU" spc="-4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pc="-1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мозговую </a:t>
            </a:r>
            <a:r>
              <a:rPr lang="ru-RU" spc="-10" dirty="0" smtClean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деятельность</a:t>
            </a:r>
            <a:endParaRPr lang="ru-RU" dirty="0">
              <a:latin typeface="Century Schoolbook" pitchFamily="18" charset="0"/>
              <a:cs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87034" y="1212069"/>
            <a:ext cx="270606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spc="-1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Углеводы</a:t>
            </a:r>
            <a:endParaRPr lang="ru-RU" sz="2800" dirty="0">
              <a:latin typeface="Century Schoolbook" pitchFamily="18" charset="0"/>
              <a:cs typeface="Calibri"/>
            </a:endParaRPr>
          </a:p>
          <a:p>
            <a:pPr marL="12065" marR="5080" algn="ctr">
              <a:lnSpc>
                <a:spcPct val="100499"/>
              </a:lnSpc>
              <a:spcBef>
                <a:spcPts val="30"/>
              </a:spcBef>
            </a:pP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Основной</a:t>
            </a:r>
            <a:r>
              <a:rPr lang="ru-RU" spc="-10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источник</a:t>
            </a:r>
            <a:r>
              <a:rPr lang="ru-RU" spc="-8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pc="-1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энергии </a:t>
            </a: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для</a:t>
            </a:r>
            <a:r>
              <a:rPr lang="ru-RU" spc="-8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мышечных</a:t>
            </a:r>
            <a:r>
              <a:rPr lang="ru-RU" spc="-4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клеток</a:t>
            </a:r>
            <a:r>
              <a:rPr lang="ru-RU" spc="-55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pc="-10" dirty="0" smtClean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головного</a:t>
            </a:r>
            <a:r>
              <a:rPr lang="ru-RU" spc="-75" dirty="0" smtClean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 </a:t>
            </a:r>
            <a:r>
              <a:rPr lang="ru-RU" spc="-20" dirty="0">
                <a:solidFill>
                  <a:srgbClr val="FFFFFF"/>
                </a:solidFill>
                <a:latin typeface="Century Schoolbook" pitchFamily="18" charset="0"/>
                <a:cs typeface="Calibri"/>
              </a:rPr>
              <a:t>мозга</a:t>
            </a:r>
            <a:endParaRPr lang="ru-RU" dirty="0">
              <a:latin typeface="Century Schoolbook" pitchFamily="18" charset="0"/>
              <a:cs typeface="Calibri"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9967" y="3633102"/>
            <a:ext cx="2004586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6767" y="3633101"/>
            <a:ext cx="1937529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6923" y="3717107"/>
            <a:ext cx="1938338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314" y="4406082"/>
            <a:ext cx="2970404" cy="1417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2353" y="4657180"/>
            <a:ext cx="3430722" cy="116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9092" y="4527295"/>
            <a:ext cx="3081433" cy="132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84200" y="2843284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Растительного </a:t>
            </a:r>
          </a:p>
          <a:p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происхождения</a:t>
            </a:r>
            <a:endParaRPr lang="ru-RU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37116" y="3623359"/>
            <a:ext cx="2070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Растительного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происхождения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11866" y="3630503"/>
            <a:ext cx="1976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Животного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 происхождения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0908" y="3633101"/>
            <a:ext cx="2050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Century Schoolbook" pitchFamily="18" charset="0"/>
              </a:rPr>
              <a:t>Животного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Century Schoolbook" pitchFamily="18" charset="0"/>
              </a:rPr>
              <a:t> происхождения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92213" y="2984172"/>
            <a:ext cx="1226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Быстрые </a:t>
            </a:r>
          </a:p>
          <a:p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углеводы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54884" y="3759751"/>
            <a:ext cx="14863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Медленные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 углеводы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4325" y="5858073"/>
            <a:ext cx="23115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Суточная норма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потребления белка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75-90 грамм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33837" y="5858073"/>
            <a:ext cx="2254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Суточная норма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потребления жира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80-90 грамм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47189" y="5858073"/>
            <a:ext cx="2760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Суточная норма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потребления углеводов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Century Schoolbook" pitchFamily="18" charset="0"/>
              </a:rPr>
              <a:t>300-400 грамм</a:t>
            </a:r>
            <a:endParaRPr lang="ru-RU" dirty="0">
              <a:solidFill>
                <a:schemeClr val="bg1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6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393C99-3405-401F-845E-319BF903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2" y="154843"/>
            <a:ext cx="5943599" cy="1344613"/>
          </a:xfrm>
        </p:spPr>
        <p:txBody>
          <a:bodyPr rtlCol="0">
            <a:normAutofit/>
          </a:bodyPr>
          <a:lstStyle/>
          <a:p>
            <a:r>
              <a:rPr lang="ru-RU" sz="4400" b="1" dirty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УГЛЕВОДЫ</a:t>
            </a:r>
            <a:r>
              <a:rPr lang="ru-RU" sz="4400" b="1" spc="-120" dirty="0" smtClean="0">
                <a:solidFill>
                  <a:srgbClr val="0D0D0D"/>
                </a:solidFill>
                <a:latin typeface="Century Schoolbook" pitchFamily="18" charset="0"/>
                <a:cs typeface="Times New Roman"/>
              </a:rPr>
              <a:t> </a:t>
            </a:r>
            <a:endParaRPr lang="ru-RU" sz="4400" dirty="0">
              <a:latin typeface="Century Schoolbook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73D1DB-1EA9-40AB-8379-2FFFEEA58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65" y="1222310"/>
            <a:ext cx="6046238" cy="5047861"/>
          </a:xfrm>
        </p:spPr>
        <p:txBody>
          <a:bodyPr rtlCol="0">
            <a:noAutofit/>
          </a:bodyPr>
          <a:lstStyle/>
          <a:p>
            <a:r>
              <a:rPr lang="ru-RU" sz="1800" dirty="0">
                <a:latin typeface="Century Schoolbook" pitchFamily="18" charset="0"/>
              </a:rPr>
              <a:t>Большую   часть   ежедневного   количества   углеводов желательно съедать в первой половине дня (на завтрак и обед).  Углеводы  -  это  энергия,  необходимая  для выполнения нашим организмом  ежедневных задач</a:t>
            </a:r>
            <a:r>
              <a:rPr lang="ru-RU" sz="1800" dirty="0" smtClean="0">
                <a:latin typeface="Century Schoolbook" pitchFamily="18" charset="0"/>
              </a:rPr>
              <a:t>.</a:t>
            </a:r>
            <a:endParaRPr lang="ru-RU" sz="1800" dirty="0">
              <a:latin typeface="Century Schoolbook" pitchFamily="18" charset="0"/>
            </a:endParaRPr>
          </a:p>
          <a:p>
            <a:r>
              <a:rPr lang="ru-RU" sz="1800" dirty="0" smtClean="0">
                <a:latin typeface="Century Schoolbook" pitchFamily="18" charset="0"/>
              </a:rPr>
              <a:t>Однако </a:t>
            </a:r>
            <a:r>
              <a:rPr lang="ru-RU" sz="1800" dirty="0">
                <a:latin typeface="Century Schoolbook" pitchFamily="18" charset="0"/>
              </a:rPr>
              <a:t>не все углеводы одинаково полезны. Медленные углеводы  (например,  в  кашах),  дают  вам  длительное чувство насыщения, так как медленно перевариваются и усваиваются,  а  вот  быстрые  (например,  в  тортах  и пирожных), наоборот, очень легко перерабатываются</a:t>
            </a:r>
            <a:r>
              <a:rPr lang="ru-RU" sz="1800" dirty="0" smtClean="0">
                <a:latin typeface="Century Schoolbook" pitchFamily="18" charset="0"/>
              </a:rPr>
              <a:t>.</a:t>
            </a:r>
            <a:endParaRPr lang="ru-RU" sz="1800" dirty="0">
              <a:latin typeface="Century Schoolbook" pitchFamily="18" charset="0"/>
            </a:endParaRPr>
          </a:p>
          <a:p>
            <a:r>
              <a:rPr lang="ru-RU" sz="1800" dirty="0" smtClean="0">
                <a:latin typeface="Century Schoolbook" pitchFamily="18" charset="0"/>
              </a:rPr>
              <a:t>Поэтому </a:t>
            </a:r>
            <a:r>
              <a:rPr lang="ru-RU" sz="1800" dirty="0">
                <a:latin typeface="Century Schoolbook" pitchFamily="18" charset="0"/>
              </a:rPr>
              <a:t>отдавайте предпочтение правильному завтраку. Наполнившись энергией с утра, вы сможете продуктивно провести день, не набрав при этом лишних килограммов.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5738" y="1006475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8275" y="3743325"/>
            <a:ext cx="45624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32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5690" y="845846"/>
            <a:ext cx="5053952" cy="1344613"/>
          </a:xfrm>
        </p:spPr>
        <p:txBody>
          <a:bodyPr/>
          <a:lstStyle/>
          <a:p>
            <a:r>
              <a:rPr lang="ru-RU" b="1" dirty="0" smtClean="0">
                <a:latin typeface="Century Schoolbook" pitchFamily="18" charset="0"/>
              </a:rPr>
              <a:t>ЗАВТРАК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486400" y="1567543"/>
            <a:ext cx="5878286" cy="480526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spcBef>
                <a:spcPts val="0"/>
              </a:spcBef>
              <a:tabLst>
                <a:tab pos="355600" algn="l"/>
              </a:tabLst>
            </a:pPr>
            <a:r>
              <a:rPr lang="ru-RU" sz="2800" b="1" dirty="0">
                <a:latin typeface="Century Schoolbook" pitchFamily="18" charset="0"/>
                <a:cs typeface="Calibri"/>
              </a:rPr>
              <a:t>Завтраки</a:t>
            </a:r>
            <a:r>
              <a:rPr lang="ru-RU" sz="2800" b="1" spc="-10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традиционно</a:t>
            </a:r>
            <a:r>
              <a:rPr lang="ru-RU" b="1" spc="-10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включают:</a:t>
            </a:r>
            <a:endParaRPr lang="ru-RU" b="1" dirty="0">
              <a:latin typeface="Century Schoolbook" pitchFamily="18" charset="0"/>
              <a:cs typeface="Calibri"/>
            </a:endParaRPr>
          </a:p>
          <a:p>
            <a:pPr marL="457200" marR="543560" indent="-457200">
              <a:lnSpc>
                <a:spcPct val="160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355600" algn="l"/>
                <a:tab pos="429895" algn="l"/>
              </a:tabLst>
            </a:pPr>
            <a:r>
              <a:rPr lang="ru-RU" b="1" dirty="0" smtClean="0">
                <a:latin typeface="Century Schoolbook" pitchFamily="18" charset="0"/>
                <a:cs typeface="Calibri"/>
              </a:rPr>
              <a:t>каши</a:t>
            </a:r>
            <a:r>
              <a:rPr lang="ru-RU" b="1" spc="-90" dirty="0" smtClean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(овсяную,</a:t>
            </a:r>
            <a:r>
              <a:rPr lang="ru-RU" b="1" spc="-8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гречневую,</a:t>
            </a:r>
            <a:r>
              <a:rPr lang="ru-RU" b="1" spc="-9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рисовую </a:t>
            </a:r>
            <a:r>
              <a:rPr lang="ru-RU" b="1" spc="-10" dirty="0" err="1">
                <a:latin typeface="Century Schoolbook" pitchFamily="18" charset="0"/>
                <a:cs typeface="Calibri"/>
              </a:rPr>
              <a:t>и.т.д</a:t>
            </a:r>
            <a:r>
              <a:rPr lang="ru-RU" b="1" spc="-10" dirty="0">
                <a:latin typeface="Century Schoolbook" pitchFamily="18" charset="0"/>
                <a:cs typeface="Calibri"/>
              </a:rPr>
              <a:t>.),</a:t>
            </a:r>
            <a:r>
              <a:rPr lang="ru-RU" b="1" spc="-8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можно</a:t>
            </a:r>
            <a:r>
              <a:rPr lang="ru-RU" b="1" spc="-7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добавить</a:t>
            </a:r>
            <a:r>
              <a:rPr lang="ru-RU" b="1" spc="-8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по</a:t>
            </a:r>
            <a:r>
              <a:rPr lang="ru-RU" b="1" spc="-7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желанию </a:t>
            </a:r>
            <a:r>
              <a:rPr lang="ru-RU" b="1" dirty="0">
                <a:latin typeface="Century Schoolbook" pitchFamily="18" charset="0"/>
                <a:cs typeface="Calibri"/>
              </a:rPr>
              <a:t>фрукты,</a:t>
            </a:r>
            <a:r>
              <a:rPr lang="ru-RU" b="1" spc="-90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ягоды,</a:t>
            </a:r>
            <a:r>
              <a:rPr lang="ru-RU" b="1" spc="-8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изюм,</a:t>
            </a:r>
            <a:r>
              <a:rPr lang="ru-RU" b="1" spc="-9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орехи, сухофрукты,</a:t>
            </a:r>
            <a:r>
              <a:rPr lang="ru-RU" b="1" spc="-8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сливочное</a:t>
            </a:r>
            <a:r>
              <a:rPr lang="ru-RU" b="1" spc="-7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масло</a:t>
            </a:r>
            <a:endParaRPr lang="ru-RU" b="1" dirty="0">
              <a:latin typeface="Century Schoolbook" pitchFamily="18" charset="0"/>
              <a:cs typeface="Calibri"/>
            </a:endParaRPr>
          </a:p>
          <a:p>
            <a:pPr marL="457200" indent="-457200">
              <a:lnSpc>
                <a:spcPct val="160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429895" algn="l"/>
              </a:tabLst>
            </a:pPr>
            <a:r>
              <a:rPr lang="ru-RU" b="1" dirty="0">
                <a:latin typeface="Century Schoolbook" pitchFamily="18" charset="0"/>
                <a:cs typeface="Calibri"/>
              </a:rPr>
              <a:t>яичные</a:t>
            </a:r>
            <a:r>
              <a:rPr lang="ru-RU" b="1" spc="-70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блюда</a:t>
            </a:r>
            <a:r>
              <a:rPr lang="ru-RU" b="1" spc="-6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(вареные</a:t>
            </a:r>
            <a:r>
              <a:rPr lang="ru-RU" b="1" spc="-9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яйца,</a:t>
            </a:r>
            <a:r>
              <a:rPr lang="ru-RU" b="1" spc="-50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омлеты)</a:t>
            </a:r>
            <a:endParaRPr lang="ru-RU" b="1" dirty="0">
              <a:latin typeface="Century Schoolbook" pitchFamily="18" charset="0"/>
              <a:cs typeface="Calibri"/>
            </a:endParaRPr>
          </a:p>
          <a:p>
            <a:pPr marL="457200" marR="188595" indent="-457200">
              <a:lnSpc>
                <a:spcPct val="160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355600" algn="l"/>
              </a:tabLst>
            </a:pPr>
            <a:r>
              <a:rPr lang="ru-RU" b="1" spc="-10" dirty="0">
                <a:latin typeface="Century Schoolbook" pitchFamily="18" charset="0"/>
                <a:cs typeface="Calibri"/>
              </a:rPr>
              <a:t>блюда</a:t>
            </a:r>
            <a:r>
              <a:rPr lang="ru-RU" b="1" spc="-8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из</a:t>
            </a:r>
            <a:r>
              <a:rPr lang="ru-RU" b="1" spc="-7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творога</a:t>
            </a:r>
            <a:r>
              <a:rPr lang="ru-RU" b="1" spc="-4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(сырники,</a:t>
            </a:r>
            <a:r>
              <a:rPr lang="ru-RU" b="1" spc="-9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запеканки, пудинги,</a:t>
            </a:r>
            <a:r>
              <a:rPr lang="ru-RU" b="1" spc="-8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суфле)</a:t>
            </a:r>
            <a:endParaRPr lang="ru-RU" b="1" dirty="0">
              <a:latin typeface="Century Schoolbook" pitchFamily="18" charset="0"/>
              <a:cs typeface="Calibri"/>
            </a:endParaRPr>
          </a:p>
          <a:p>
            <a:pPr marL="457200" marR="5080" indent="-457200">
              <a:lnSpc>
                <a:spcPct val="160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355600" algn="l"/>
              </a:tabLst>
            </a:pPr>
            <a:r>
              <a:rPr lang="ru-RU" b="1" spc="-10" dirty="0">
                <a:latin typeface="Century Schoolbook" pitchFamily="18" charset="0"/>
                <a:cs typeface="Calibri"/>
              </a:rPr>
              <a:t>бутерброды</a:t>
            </a:r>
            <a:r>
              <a:rPr lang="ru-RU" b="1" spc="-7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из</a:t>
            </a:r>
            <a:r>
              <a:rPr lang="ru-RU" b="1" spc="-4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 err="1">
                <a:latin typeface="Century Schoolbook" pitchFamily="18" charset="0"/>
                <a:cs typeface="Calibri"/>
              </a:rPr>
              <a:t>цельнозернового</a:t>
            </a:r>
            <a:r>
              <a:rPr lang="ru-RU" b="1" spc="-6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хлеба</a:t>
            </a:r>
            <a:r>
              <a:rPr lang="ru-RU" b="1" spc="-60" dirty="0">
                <a:latin typeface="Century Schoolbook" pitchFamily="18" charset="0"/>
                <a:cs typeface="Calibri"/>
              </a:rPr>
              <a:t> </a:t>
            </a:r>
            <a:r>
              <a:rPr lang="ru-RU" b="1" spc="-50" dirty="0">
                <a:latin typeface="Century Schoolbook" pitchFamily="18" charset="0"/>
                <a:cs typeface="Calibri"/>
              </a:rPr>
              <a:t>с </a:t>
            </a:r>
            <a:r>
              <a:rPr lang="ru-RU" b="1" dirty="0">
                <a:latin typeface="Century Schoolbook" pitchFamily="18" charset="0"/>
                <a:cs typeface="Calibri"/>
              </a:rPr>
              <a:t>маслом</a:t>
            </a:r>
            <a:r>
              <a:rPr lang="ru-RU" b="1" spc="-4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и</a:t>
            </a:r>
            <a:r>
              <a:rPr lang="ru-RU" b="1" spc="-50" dirty="0">
                <a:latin typeface="Century Schoolbook" pitchFamily="18" charset="0"/>
                <a:cs typeface="Calibri"/>
              </a:rPr>
              <a:t> </a:t>
            </a:r>
            <a:r>
              <a:rPr lang="ru-RU" b="1" spc="-20" dirty="0">
                <a:latin typeface="Century Schoolbook" pitchFamily="18" charset="0"/>
                <a:cs typeface="Calibri"/>
              </a:rPr>
              <a:t>сыром</a:t>
            </a:r>
            <a:endParaRPr lang="ru-RU" b="1" dirty="0">
              <a:latin typeface="Century Schoolbook" pitchFamily="18" charset="0"/>
              <a:cs typeface="Calibri"/>
            </a:endParaRPr>
          </a:p>
          <a:p>
            <a:pPr marL="457200" marR="1124585" indent="-457200">
              <a:lnSpc>
                <a:spcPct val="160000"/>
              </a:lnSpc>
              <a:spcBef>
                <a:spcPts val="0"/>
              </a:spcBef>
              <a:buFont typeface="Wingdings" pitchFamily="2" charset="2"/>
              <a:buChar char="§"/>
              <a:tabLst>
                <a:tab pos="355600" algn="l"/>
              </a:tabLst>
            </a:pPr>
            <a:r>
              <a:rPr lang="ru-RU" b="1" dirty="0">
                <a:latin typeface="Century Schoolbook" pitchFamily="18" charset="0"/>
                <a:cs typeface="Calibri"/>
              </a:rPr>
              <a:t>горячие</a:t>
            </a:r>
            <a:r>
              <a:rPr lang="ru-RU" b="1" spc="-60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напитки</a:t>
            </a:r>
            <a:r>
              <a:rPr lang="ru-RU" b="1" spc="-75" dirty="0">
                <a:latin typeface="Century Schoolbook" pitchFamily="18" charset="0"/>
                <a:cs typeface="Calibri"/>
              </a:rPr>
              <a:t> </a:t>
            </a:r>
            <a:r>
              <a:rPr lang="ru-RU" b="1" dirty="0">
                <a:latin typeface="Century Schoolbook" pitchFamily="18" charset="0"/>
                <a:cs typeface="Calibri"/>
              </a:rPr>
              <a:t>(чай,</a:t>
            </a:r>
            <a:r>
              <a:rPr lang="ru-RU" b="1" spc="-40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кофейный </a:t>
            </a:r>
            <a:r>
              <a:rPr lang="ru-RU" b="1" dirty="0">
                <a:latin typeface="Century Schoolbook" pitchFamily="18" charset="0"/>
                <a:cs typeface="Calibri"/>
              </a:rPr>
              <a:t>напиток,</a:t>
            </a:r>
            <a:r>
              <a:rPr lang="ru-RU" b="1" spc="-105" dirty="0">
                <a:latin typeface="Century Schoolbook" pitchFamily="18" charset="0"/>
                <a:cs typeface="Calibri"/>
              </a:rPr>
              <a:t> </a:t>
            </a:r>
            <a:r>
              <a:rPr lang="ru-RU" b="1" spc="-10" dirty="0">
                <a:latin typeface="Century Schoolbook" pitchFamily="18" charset="0"/>
                <a:cs typeface="Calibri"/>
              </a:rPr>
              <a:t>какао)</a:t>
            </a:r>
            <a:endParaRPr lang="ru-RU" b="1" dirty="0"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35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smaticVTI">
  <a:themeElements>
    <a:clrScheme name="Prismatic">
      <a:dk1>
        <a:sysClr val="windowText" lastClr="000000"/>
      </a:dk1>
      <a:lt1>
        <a:sysClr val="window" lastClr="FFFFFF"/>
      </a:lt1>
      <a:dk2>
        <a:srgbClr val="131523"/>
      </a:dk2>
      <a:lt2>
        <a:srgbClr val="E7E6E6"/>
      </a:lt2>
      <a:accent1>
        <a:srgbClr val="42B3BD"/>
      </a:accent1>
      <a:accent2>
        <a:srgbClr val="51B851"/>
      </a:accent2>
      <a:accent3>
        <a:srgbClr val="B5A603"/>
      </a:accent3>
      <a:accent4>
        <a:srgbClr val="F58505"/>
      </a:accent4>
      <a:accent5>
        <a:srgbClr val="FA2481"/>
      </a:accent5>
      <a:accent6>
        <a:srgbClr val="9CA2AB"/>
      </a:accent6>
      <a:hlink>
        <a:srgbClr val="FA2481"/>
      </a:hlink>
      <a:folHlink>
        <a:srgbClr val="57618E"/>
      </a:folHlink>
    </a:clrScheme>
    <a:fontScheme name="Custom 166">
      <a:majorFont>
        <a:latin typeface="Aharon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ismaticVTI" id="{DA44D624-A564-4DE8-8446-0CD5C485C979}" vid="{8B2B1550-B69C-4156-BAEC-B2E559F94BDB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6D4D9BD-AE11-4F3A-9185-74D1F42CA5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C0A62C-1D19-4451-82BF-923146272E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B7AAFC-BA46-4192-9EDD-FC31D26BDA5D}">
  <ds:schemaRefs>
    <ds:schemaRef ds:uri="http://schemas.microsoft.com/sharepoint/v3"/>
    <ds:schemaRef ds:uri="230e9df3-be65-4c73-a93b-d1236ebd677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16c05727-aa75-4e4a-9b5f-8a80a1165891"/>
    <ds:schemaRef ds:uri="71af3243-3dd4-4a8d-8c0d-dd76da1f02a5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_PrismaticVTI</Template>
  <TotalTime>0</TotalTime>
  <Words>1345</Words>
  <Application>Microsoft Office PowerPoint</Application>
  <PresentationFormat>Произвольный</PresentationFormat>
  <Paragraphs>178</Paragraphs>
  <Slides>21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PrismaticVTI</vt:lpstr>
      <vt:lpstr>О ПРИНЦИПАХ ЗДОРОВОГО   ПИТАНИЯ ДЕТЕЙ</vt:lpstr>
      <vt:lpstr>ЗДОРОВЬЕ НАЧИНАЕТСЯ  С ПРАВИЛЬНОГО ПИТАНИЯ</vt:lpstr>
      <vt:lpstr>ПИТЬЕВОЙ РЕЖИМ. ВОДА.</vt:lpstr>
      <vt:lpstr>РЕЖИМ ПИТАНИЯ</vt:lpstr>
      <vt:lpstr>      КАЛОРИЙНОСТЬ ПИТАНИЯ   </vt:lpstr>
      <vt:lpstr>ЭНЕРГЕТИЧЕСКОЕ РАВНОВЕСИЕ – равновесие между энергией, поступающей с пищей, и энергией, расходуемой человеком в процессе жизнедеятельности.</vt:lpstr>
      <vt:lpstr>Для полноценного питания детей продукты должны содержать</vt:lpstr>
      <vt:lpstr>УГЛЕВОДЫ </vt:lpstr>
      <vt:lpstr>ЗАВТРАК</vt:lpstr>
      <vt:lpstr>ОБЕД</vt:lpstr>
      <vt:lpstr>ПОЛДНИК</vt:lpstr>
      <vt:lpstr>УЖИН</vt:lpstr>
      <vt:lpstr>ДЕСЕРТЫ</vt:lpstr>
      <vt:lpstr>ВРЕДНАЯ ЕДА</vt:lpstr>
      <vt:lpstr>К ЧЕМУ ПРИВОДИТ НАРУШЕНИЕ ОСНОВНЫХ ПРАВИЛ ПИТАНИЯ?</vt:lpstr>
      <vt:lpstr>НЕИНФЕКЦИОННЫЕ  ЗАБОЛЕВАНИЯ ДЕТЕЙ, ЗАВИСЯЩИЕ ОТ НЕПРАВИЛЬНОГО ПИТАНИЯ</vt:lpstr>
      <vt:lpstr>ОЦЕНКА ПИТАНИЯ</vt:lpstr>
      <vt:lpstr>РЕКОМЕНДАЦИИ ВОЗ</vt:lpstr>
      <vt:lpstr>СОБИРАЕМ ЛАНЧБОКС  ДЛЯ РЕБЕНКА ПРАВИЛЬНО!</vt:lpstr>
      <vt:lpstr>Питаться - это необходимость, но разумно питаться - это искусство.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2021-02-25T20:11:39Z</dcterms:created>
  <dcterms:modified xsi:type="dcterms:W3CDTF">2025-06-20T11:46:36Z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