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804" r:id="rId3"/>
    <p:sldMasterId id="2147483816" r:id="rId4"/>
    <p:sldMasterId id="2147483864" r:id="rId5"/>
    <p:sldMasterId id="2147483900" r:id="rId6"/>
  </p:sldMasterIdLst>
  <p:notesMasterIdLst>
    <p:notesMasterId r:id="rId46"/>
  </p:notesMasterIdLst>
  <p:sldIdLst>
    <p:sldId id="346" r:id="rId7"/>
    <p:sldId id="357" r:id="rId8"/>
    <p:sldId id="362" r:id="rId9"/>
    <p:sldId id="263" r:id="rId10"/>
    <p:sldId id="356" r:id="rId11"/>
    <p:sldId id="332" r:id="rId12"/>
    <p:sldId id="351" r:id="rId13"/>
    <p:sldId id="259" r:id="rId14"/>
    <p:sldId id="328" r:id="rId15"/>
    <p:sldId id="334" r:id="rId16"/>
    <p:sldId id="311" r:id="rId17"/>
    <p:sldId id="321" r:id="rId18"/>
    <p:sldId id="363" r:id="rId19"/>
    <p:sldId id="364" r:id="rId20"/>
    <p:sldId id="365" r:id="rId21"/>
    <p:sldId id="371" r:id="rId22"/>
    <p:sldId id="308" r:id="rId23"/>
    <p:sldId id="376" r:id="rId24"/>
    <p:sldId id="318" r:id="rId25"/>
    <p:sldId id="373" r:id="rId26"/>
    <p:sldId id="370" r:id="rId27"/>
    <p:sldId id="366" r:id="rId28"/>
    <p:sldId id="378" r:id="rId29"/>
    <p:sldId id="375" r:id="rId30"/>
    <p:sldId id="367" r:id="rId31"/>
    <p:sldId id="368" r:id="rId32"/>
    <p:sldId id="377" r:id="rId33"/>
    <p:sldId id="369" r:id="rId34"/>
    <p:sldId id="271" r:id="rId35"/>
    <p:sldId id="282" r:id="rId36"/>
    <p:sldId id="379" r:id="rId37"/>
    <p:sldId id="372" r:id="rId38"/>
    <p:sldId id="381" r:id="rId39"/>
    <p:sldId id="281" r:id="rId40"/>
    <p:sldId id="383" r:id="rId41"/>
    <p:sldId id="384" r:id="rId42"/>
    <p:sldId id="325" r:id="rId43"/>
    <p:sldId id="268" r:id="rId44"/>
    <p:sldId id="382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FDDA"/>
    <a:srgbClr val="FF0000"/>
    <a:srgbClr val="00B0F0"/>
    <a:srgbClr val="0091EA"/>
    <a:srgbClr val="00B415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23" autoAdjust="0"/>
    <p:restoredTop sz="74364" autoAdjust="0"/>
  </p:normalViewPr>
  <p:slideViewPr>
    <p:cSldViewPr>
      <p:cViewPr varScale="1">
        <p:scale>
          <a:sx n="51" d="100"/>
          <a:sy n="51" d="100"/>
        </p:scale>
        <p:origin x="189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viewProps" Target="viewProps.xml"/><Relationship Id="rId8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C4E334-2E5E-4EED-BB54-D3804C1448BE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C95D5F-C900-473B-AF38-BB572BB14A29}">
      <dgm:prSet phldrT="[Text]" custT="1"/>
      <dgm:spPr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800" b="1" dirty="0" smtClean="0"/>
            <a:t>Я умею считать</a:t>
          </a:r>
          <a:endParaRPr lang="en-US" sz="2800" b="1" dirty="0"/>
        </a:p>
      </dgm:t>
    </dgm:pt>
    <dgm:pt modelId="{7D3832EB-43DE-4028-8FDF-2CDB41DC3109}" type="parTrans" cxnId="{76B5922E-41EA-4A35-B439-81894096F0BE}">
      <dgm:prSet/>
      <dgm:spPr/>
      <dgm:t>
        <a:bodyPr/>
        <a:lstStyle/>
        <a:p>
          <a:endParaRPr lang="en-US"/>
        </a:p>
      </dgm:t>
    </dgm:pt>
    <dgm:pt modelId="{ABAF5608-66F2-4AD3-A644-700BF8891D65}" type="sibTrans" cxnId="{76B5922E-41EA-4A35-B439-81894096F0BE}">
      <dgm:prSet/>
      <dgm:spPr/>
      <dgm:t>
        <a:bodyPr/>
        <a:lstStyle/>
        <a:p>
          <a:endParaRPr lang="en-US"/>
        </a:p>
      </dgm:t>
    </dgm:pt>
    <dgm:pt modelId="{BD4CAA6B-15BD-4FCB-8C3A-C632ADB893FD}">
      <dgm:prSet phldrT="[Text]" custT="1"/>
      <dgm:spPr>
        <a:solidFill>
          <a:schemeClr val="accent3"/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2800" b="1" dirty="0" smtClean="0"/>
            <a:t>Зачем мне математика?</a:t>
          </a:r>
          <a:endParaRPr lang="en-US" sz="2800" b="1" dirty="0"/>
        </a:p>
      </dgm:t>
    </dgm:pt>
    <dgm:pt modelId="{77153F56-A061-4BEE-8387-F197A3214009}" type="parTrans" cxnId="{1D65DF68-D132-405C-A274-130F35F4A3AC}">
      <dgm:prSet/>
      <dgm:spPr/>
      <dgm:t>
        <a:bodyPr/>
        <a:lstStyle/>
        <a:p>
          <a:endParaRPr lang="en-US"/>
        </a:p>
      </dgm:t>
    </dgm:pt>
    <dgm:pt modelId="{C7E052B0-EC0D-484F-9C32-862418282F99}" type="sibTrans" cxnId="{1D65DF68-D132-405C-A274-130F35F4A3AC}">
      <dgm:prSet/>
      <dgm:spPr/>
      <dgm:t>
        <a:bodyPr/>
        <a:lstStyle/>
        <a:p>
          <a:endParaRPr lang="en-US"/>
        </a:p>
      </dgm:t>
    </dgm:pt>
    <dgm:pt modelId="{038C3A34-3424-4427-8F5C-7CFE963C9373}" type="pres">
      <dgm:prSet presAssocID="{30C4E334-2E5E-4EED-BB54-D3804C1448B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85A324-92CF-48EB-8333-DCB2BF8F426F}" type="pres">
      <dgm:prSet presAssocID="{91C95D5F-C900-473B-AF38-BB572BB14A29}" presName="arrow" presStyleLbl="node1" presStyleIdx="0" presStyleCnt="2" custScaleX="42839" custScaleY="65239" custRadScaleRad="137538" custRadScaleInc="-79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872D9D-FAC4-4A0B-9572-FFD95A51F789}" type="pres">
      <dgm:prSet presAssocID="{BD4CAA6B-15BD-4FCB-8C3A-C632ADB893FD}" presName="arrow" presStyleLbl="node1" presStyleIdx="1" presStyleCnt="2" custScaleX="42324" custScaleY="61997" custRadScaleRad="140510" custRadScaleInc="84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799D1B-FCE1-49E4-8910-CBE3594F0883}" type="presOf" srcId="{30C4E334-2E5E-4EED-BB54-D3804C1448BE}" destId="{038C3A34-3424-4427-8F5C-7CFE963C9373}" srcOrd="0" destOrd="0" presId="urn:microsoft.com/office/officeart/2005/8/layout/arrow5"/>
    <dgm:cxn modelId="{1D65DF68-D132-405C-A274-130F35F4A3AC}" srcId="{30C4E334-2E5E-4EED-BB54-D3804C1448BE}" destId="{BD4CAA6B-15BD-4FCB-8C3A-C632ADB893FD}" srcOrd="1" destOrd="0" parTransId="{77153F56-A061-4BEE-8387-F197A3214009}" sibTransId="{C7E052B0-EC0D-484F-9C32-862418282F99}"/>
    <dgm:cxn modelId="{76B5922E-41EA-4A35-B439-81894096F0BE}" srcId="{30C4E334-2E5E-4EED-BB54-D3804C1448BE}" destId="{91C95D5F-C900-473B-AF38-BB572BB14A29}" srcOrd="0" destOrd="0" parTransId="{7D3832EB-43DE-4028-8FDF-2CDB41DC3109}" sibTransId="{ABAF5608-66F2-4AD3-A644-700BF8891D65}"/>
    <dgm:cxn modelId="{D188D709-D5D4-42D0-AD1B-2C38E29E4DC5}" type="presOf" srcId="{91C95D5F-C900-473B-AF38-BB572BB14A29}" destId="{E785A324-92CF-48EB-8333-DCB2BF8F426F}" srcOrd="0" destOrd="0" presId="urn:microsoft.com/office/officeart/2005/8/layout/arrow5"/>
    <dgm:cxn modelId="{F89987D6-0DB9-4EEB-B193-9E07AD41A433}" type="presOf" srcId="{BD4CAA6B-15BD-4FCB-8C3A-C632ADB893FD}" destId="{0A872D9D-FAC4-4A0B-9572-FFD95A51F789}" srcOrd="0" destOrd="0" presId="urn:microsoft.com/office/officeart/2005/8/layout/arrow5"/>
    <dgm:cxn modelId="{E0E4FF1B-0F74-46EA-BE28-4CC00987BB12}" type="presParOf" srcId="{038C3A34-3424-4427-8F5C-7CFE963C9373}" destId="{E785A324-92CF-48EB-8333-DCB2BF8F426F}" srcOrd="0" destOrd="0" presId="urn:microsoft.com/office/officeart/2005/8/layout/arrow5"/>
    <dgm:cxn modelId="{7C4258B6-A650-4EF0-B902-35F345A7AF53}" type="presParOf" srcId="{038C3A34-3424-4427-8F5C-7CFE963C9373}" destId="{0A872D9D-FAC4-4A0B-9572-FFD95A51F789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BE3B3B-0D2F-4366-A8E2-769EBEFFF7A2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4EE2F6-133D-42A6-99AC-43E17B2CD947}">
      <dgm:prSet phldrT="[Text]"/>
      <dgm:spPr/>
      <dgm:t>
        <a:bodyPr/>
        <a:lstStyle/>
        <a:p>
          <a:r>
            <a:rPr lang="ru-RU" dirty="0" smtClean="0"/>
            <a:t>Лепешка</a:t>
          </a:r>
          <a:endParaRPr lang="en-US" dirty="0"/>
        </a:p>
      </dgm:t>
    </dgm:pt>
    <dgm:pt modelId="{91089287-51D1-4F08-9C2D-06241E7BED94}" type="sibTrans" cxnId="{39D60952-4EFE-4EC5-BBF1-BFB15CA3009D}">
      <dgm:prSet/>
      <dgm:spPr/>
      <dgm:t>
        <a:bodyPr/>
        <a:lstStyle/>
        <a:p>
          <a:endParaRPr lang="en-US"/>
        </a:p>
      </dgm:t>
    </dgm:pt>
    <dgm:pt modelId="{180458A5-6A2B-4F30-BD75-94DF5D69C057}" type="parTrans" cxnId="{39D60952-4EFE-4EC5-BBF1-BFB15CA3009D}">
      <dgm:prSet/>
      <dgm:spPr/>
      <dgm:t>
        <a:bodyPr/>
        <a:lstStyle/>
        <a:p>
          <a:endParaRPr lang="en-US"/>
        </a:p>
      </dgm:t>
    </dgm:pt>
    <dgm:pt modelId="{030C4D7B-C351-45FD-A04B-E65FB86620AB}" type="pres">
      <dgm:prSet presAssocID="{4CBE3B3B-0D2F-4366-A8E2-769EBEFFF7A2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3B58C1-8489-4358-89BD-DAC26EA3C2CA}" type="pres">
      <dgm:prSet presAssocID="{4CBE3B3B-0D2F-4366-A8E2-769EBEFFF7A2}" presName="comp1" presStyleCnt="0"/>
      <dgm:spPr/>
    </dgm:pt>
    <dgm:pt modelId="{CE891B76-EAA2-41F1-8D08-60884C40EC7F}" type="pres">
      <dgm:prSet presAssocID="{4CBE3B3B-0D2F-4366-A8E2-769EBEFFF7A2}" presName="circle1" presStyleLbl="node1" presStyleIdx="0" presStyleCnt="1" custLinFactNeighborX="28172" custLinFactNeighborY="663"/>
      <dgm:spPr/>
      <dgm:t>
        <a:bodyPr/>
        <a:lstStyle/>
        <a:p>
          <a:endParaRPr lang="en-US"/>
        </a:p>
      </dgm:t>
    </dgm:pt>
    <dgm:pt modelId="{A42E986D-E0E2-4F28-A228-BFD98C2CC507}" type="pres">
      <dgm:prSet presAssocID="{4CBE3B3B-0D2F-4366-A8E2-769EBEFFF7A2}" presName="c1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9D60952-4EFE-4EC5-BBF1-BFB15CA3009D}" srcId="{4CBE3B3B-0D2F-4366-A8E2-769EBEFFF7A2}" destId="{5D4EE2F6-133D-42A6-99AC-43E17B2CD947}" srcOrd="0" destOrd="0" parTransId="{180458A5-6A2B-4F30-BD75-94DF5D69C057}" sibTransId="{91089287-51D1-4F08-9C2D-06241E7BED94}"/>
    <dgm:cxn modelId="{D34EBA5F-D9F1-4A91-845F-46FF72071F3E}" type="presOf" srcId="{5D4EE2F6-133D-42A6-99AC-43E17B2CD947}" destId="{A42E986D-E0E2-4F28-A228-BFD98C2CC507}" srcOrd="1" destOrd="0" presId="urn:microsoft.com/office/officeart/2005/8/layout/venn2"/>
    <dgm:cxn modelId="{71AB7F67-2575-468B-BC25-4710F39FA34E}" type="presOf" srcId="{5D4EE2F6-133D-42A6-99AC-43E17B2CD947}" destId="{CE891B76-EAA2-41F1-8D08-60884C40EC7F}" srcOrd="0" destOrd="0" presId="urn:microsoft.com/office/officeart/2005/8/layout/venn2"/>
    <dgm:cxn modelId="{61EE1324-84F9-4B2B-9016-38AC29AEE31B}" type="presOf" srcId="{4CBE3B3B-0D2F-4366-A8E2-769EBEFFF7A2}" destId="{030C4D7B-C351-45FD-A04B-E65FB86620AB}" srcOrd="0" destOrd="0" presId="urn:microsoft.com/office/officeart/2005/8/layout/venn2"/>
    <dgm:cxn modelId="{27867BAC-A0FA-4CE9-A21B-51E2FBC5A590}" type="presParOf" srcId="{030C4D7B-C351-45FD-A04B-E65FB86620AB}" destId="{E53B58C1-8489-4358-89BD-DAC26EA3C2CA}" srcOrd="0" destOrd="0" presId="urn:microsoft.com/office/officeart/2005/8/layout/venn2"/>
    <dgm:cxn modelId="{1D7BC823-D94E-4BD1-B3DE-B50EB79FDE5C}" type="presParOf" srcId="{E53B58C1-8489-4358-89BD-DAC26EA3C2CA}" destId="{CE891B76-EAA2-41F1-8D08-60884C40EC7F}" srcOrd="0" destOrd="0" presId="urn:microsoft.com/office/officeart/2005/8/layout/venn2"/>
    <dgm:cxn modelId="{B8F77C0B-317D-4808-941F-FE99182AFA8A}" type="presParOf" srcId="{E53B58C1-8489-4358-89BD-DAC26EA3C2CA}" destId="{A42E986D-E0E2-4F28-A228-BFD98C2CC507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FE5E81-2A51-4324-80B6-A5AB5C11AD10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E54ABFC-CE0C-461F-867B-A6D4FB1A177F}">
      <dgm:prSet phldrT="[Text]" custT="1"/>
      <dgm:spPr/>
      <dgm:t>
        <a:bodyPr/>
        <a:lstStyle/>
        <a:p>
          <a:endParaRPr lang="en-US" sz="3200" dirty="0">
            <a:solidFill>
              <a:schemeClr val="tx1"/>
            </a:solidFill>
          </a:endParaRPr>
        </a:p>
      </dgm:t>
    </dgm:pt>
    <dgm:pt modelId="{5679789E-A543-4137-B254-3DF0A61D684D}" type="parTrans" cxnId="{94A0736D-CA06-4D27-B7B8-190DA793918C}">
      <dgm:prSet/>
      <dgm:spPr/>
      <dgm:t>
        <a:bodyPr/>
        <a:lstStyle/>
        <a:p>
          <a:endParaRPr lang="en-US" sz="1000"/>
        </a:p>
      </dgm:t>
    </dgm:pt>
    <dgm:pt modelId="{304D3771-19C9-4234-965D-1FFD701CDB8F}" type="sibTrans" cxnId="{94A0736D-CA06-4D27-B7B8-190DA793918C}">
      <dgm:prSet/>
      <dgm:spPr>
        <a:ln w="190500">
          <a:solidFill>
            <a:schemeClr val="accent1"/>
          </a:solidFill>
          <a:miter lim="800000"/>
        </a:ln>
      </dgm:spPr>
      <dgm:t>
        <a:bodyPr/>
        <a:lstStyle/>
        <a:p>
          <a:endParaRPr lang="en-US" sz="1000"/>
        </a:p>
      </dgm:t>
    </dgm:pt>
    <dgm:pt modelId="{22201600-2149-4982-9BAD-782B43CAC4C5}">
      <dgm:prSet phldrT="[Text]" custT="1"/>
      <dgm:spPr/>
      <dgm:t>
        <a:bodyPr/>
        <a:lstStyle/>
        <a:p>
          <a:endParaRPr lang="en-US" sz="3200" dirty="0">
            <a:solidFill>
              <a:schemeClr val="tx1"/>
            </a:solidFill>
          </a:endParaRPr>
        </a:p>
      </dgm:t>
    </dgm:pt>
    <dgm:pt modelId="{3701E1F5-2755-4FFC-BB78-71D3803B3BFF}" type="parTrans" cxnId="{CCCC0D69-E00A-462E-A388-C1ED85BE1B2C}">
      <dgm:prSet/>
      <dgm:spPr/>
      <dgm:t>
        <a:bodyPr/>
        <a:lstStyle/>
        <a:p>
          <a:endParaRPr lang="en-US" sz="1000"/>
        </a:p>
      </dgm:t>
    </dgm:pt>
    <dgm:pt modelId="{E8ACC2F6-0FCD-47D3-929F-CE039556568E}" type="sibTrans" cxnId="{CCCC0D69-E00A-462E-A388-C1ED85BE1B2C}">
      <dgm:prSet/>
      <dgm:spPr>
        <a:ln w="190500">
          <a:solidFill>
            <a:schemeClr val="accent1"/>
          </a:solidFill>
          <a:miter lim="800000"/>
        </a:ln>
      </dgm:spPr>
      <dgm:t>
        <a:bodyPr/>
        <a:lstStyle/>
        <a:p>
          <a:endParaRPr lang="en-US" sz="1000"/>
        </a:p>
      </dgm:t>
    </dgm:pt>
    <dgm:pt modelId="{AFCBB12A-754A-4BEC-BC2F-996DF62E0454}">
      <dgm:prSet phldrT="[Text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вечер</a:t>
          </a:r>
          <a:endParaRPr lang="en-US" sz="3200" dirty="0">
            <a:solidFill>
              <a:schemeClr val="tx1"/>
            </a:solidFill>
          </a:endParaRPr>
        </a:p>
      </dgm:t>
    </dgm:pt>
    <dgm:pt modelId="{D4B3D5EE-71F6-4F9C-AF4A-A233541E897F}" type="parTrans" cxnId="{A034B576-8188-41A2-B83A-D07800ABDE34}">
      <dgm:prSet/>
      <dgm:spPr/>
      <dgm:t>
        <a:bodyPr/>
        <a:lstStyle/>
        <a:p>
          <a:endParaRPr lang="en-US" sz="1000"/>
        </a:p>
      </dgm:t>
    </dgm:pt>
    <dgm:pt modelId="{5CA755B2-0BC6-4498-9D1E-C885C5569691}" type="sibTrans" cxnId="{A034B576-8188-41A2-B83A-D07800ABDE34}">
      <dgm:prSet/>
      <dgm:spPr>
        <a:ln w="190500">
          <a:solidFill>
            <a:schemeClr val="accent1"/>
          </a:solidFill>
          <a:miter lim="800000"/>
        </a:ln>
      </dgm:spPr>
      <dgm:t>
        <a:bodyPr/>
        <a:lstStyle/>
        <a:p>
          <a:endParaRPr lang="en-US" sz="1000"/>
        </a:p>
      </dgm:t>
    </dgm:pt>
    <dgm:pt modelId="{5287942F-72E2-4FAB-A0EF-E37D89B2E498}">
      <dgm:prSet phldrT="[Text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   ночь</a:t>
          </a:r>
          <a:endParaRPr lang="en-US" sz="3200" dirty="0">
            <a:solidFill>
              <a:schemeClr val="tx1"/>
            </a:solidFill>
          </a:endParaRPr>
        </a:p>
      </dgm:t>
    </dgm:pt>
    <dgm:pt modelId="{A02E9B0E-CD34-46AB-83ED-363B9AE2971F}" type="parTrans" cxnId="{883C7CC0-4A72-465C-8A85-F79FDB57501E}">
      <dgm:prSet/>
      <dgm:spPr/>
      <dgm:t>
        <a:bodyPr/>
        <a:lstStyle/>
        <a:p>
          <a:endParaRPr lang="en-US" sz="1000"/>
        </a:p>
      </dgm:t>
    </dgm:pt>
    <dgm:pt modelId="{C9EB1EE8-AE5C-4E27-99F6-B0766DC3A590}" type="sibTrans" cxnId="{883C7CC0-4A72-465C-8A85-F79FDB57501E}">
      <dgm:prSet/>
      <dgm:spPr>
        <a:ln w="190500">
          <a:solidFill>
            <a:schemeClr val="accent1"/>
          </a:solidFill>
          <a:miter lim="800000"/>
        </a:ln>
      </dgm:spPr>
      <dgm:t>
        <a:bodyPr/>
        <a:lstStyle/>
        <a:p>
          <a:endParaRPr lang="en-US" sz="1000"/>
        </a:p>
      </dgm:t>
    </dgm:pt>
    <dgm:pt modelId="{74A32E8C-0A99-4A60-A2C3-8C5EC9109DD1}">
      <dgm:prSet phldrT="[Text]" custT="1"/>
      <dgm:spPr/>
      <dgm:t>
        <a:bodyPr/>
        <a:lstStyle/>
        <a:p>
          <a:r>
            <a:rPr lang="ru-RU" sz="3200" dirty="0" smtClean="0">
              <a:solidFill>
                <a:schemeClr val="tx1"/>
              </a:solidFill>
            </a:rPr>
            <a:t>утро</a:t>
          </a:r>
          <a:endParaRPr lang="en-US" sz="3200" dirty="0">
            <a:solidFill>
              <a:schemeClr val="tx1"/>
            </a:solidFill>
          </a:endParaRPr>
        </a:p>
      </dgm:t>
    </dgm:pt>
    <dgm:pt modelId="{AB9D74A9-A5D3-43A7-B8B5-E0A5A7BBF795}" type="parTrans" cxnId="{87765303-D2F4-4629-A757-20E22FC62E29}">
      <dgm:prSet/>
      <dgm:spPr/>
      <dgm:t>
        <a:bodyPr/>
        <a:lstStyle/>
        <a:p>
          <a:endParaRPr lang="en-US" sz="1000"/>
        </a:p>
      </dgm:t>
    </dgm:pt>
    <dgm:pt modelId="{6EFEE4B1-D6A7-4BF5-9FB8-84B167261E37}" type="sibTrans" cxnId="{87765303-D2F4-4629-A757-20E22FC62E29}">
      <dgm:prSet/>
      <dgm:spPr>
        <a:ln w="190500">
          <a:solidFill>
            <a:schemeClr val="accent1"/>
          </a:solidFill>
          <a:miter lim="800000"/>
        </a:ln>
      </dgm:spPr>
      <dgm:t>
        <a:bodyPr/>
        <a:lstStyle/>
        <a:p>
          <a:endParaRPr lang="en-US" sz="1000"/>
        </a:p>
      </dgm:t>
    </dgm:pt>
    <dgm:pt modelId="{B2943444-20FE-4A5E-9D04-C6F468586AD1}" type="pres">
      <dgm:prSet presAssocID="{B6FE5E81-2A51-4324-80B6-A5AB5C11AD1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4426547-4A8E-4DF1-BA2A-A31D6262944D}" type="pres">
      <dgm:prSet presAssocID="{3E54ABFC-CE0C-461F-867B-A6D4FB1A177F}" presName="dummy" presStyleCnt="0"/>
      <dgm:spPr/>
    </dgm:pt>
    <dgm:pt modelId="{CC247863-F543-4F5D-9B09-F3E01513F5D9}" type="pres">
      <dgm:prSet presAssocID="{3E54ABFC-CE0C-461F-867B-A6D4FB1A177F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90B775-B06B-4623-834D-7EDAA41DDC27}" type="pres">
      <dgm:prSet presAssocID="{304D3771-19C9-4234-965D-1FFD701CDB8F}" presName="sibTrans" presStyleLbl="node1" presStyleIdx="0" presStyleCnt="5" custLinFactNeighborX="262" custLinFactNeighborY="-10922"/>
      <dgm:spPr/>
      <dgm:t>
        <a:bodyPr/>
        <a:lstStyle/>
        <a:p>
          <a:endParaRPr lang="en-US"/>
        </a:p>
      </dgm:t>
    </dgm:pt>
    <dgm:pt modelId="{05D843B2-19C6-4C25-A769-A629B4DF3BF9}" type="pres">
      <dgm:prSet presAssocID="{22201600-2149-4982-9BAD-782B43CAC4C5}" presName="dummy" presStyleCnt="0"/>
      <dgm:spPr/>
    </dgm:pt>
    <dgm:pt modelId="{D0F61FB0-2439-4647-94C4-06472B4D2F21}" type="pres">
      <dgm:prSet presAssocID="{22201600-2149-4982-9BAD-782B43CAC4C5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AEBAF3-24EA-4776-AE22-8BE54CAD9A98}" type="pres">
      <dgm:prSet presAssocID="{E8ACC2F6-0FCD-47D3-929F-CE039556568E}" presName="sibTrans" presStyleLbl="node1" presStyleIdx="1" presStyleCnt="5" custLinFactNeighborX="3240" custLinFactNeighborY="-2945"/>
      <dgm:spPr/>
      <dgm:t>
        <a:bodyPr/>
        <a:lstStyle/>
        <a:p>
          <a:endParaRPr lang="en-US"/>
        </a:p>
      </dgm:t>
    </dgm:pt>
    <dgm:pt modelId="{56BCAF39-3464-47B3-8541-20959DECF190}" type="pres">
      <dgm:prSet presAssocID="{AFCBB12A-754A-4BEC-BC2F-996DF62E0454}" presName="dummy" presStyleCnt="0"/>
      <dgm:spPr/>
    </dgm:pt>
    <dgm:pt modelId="{8CD66347-047A-4F76-8203-DED28CC9436D}" type="pres">
      <dgm:prSet presAssocID="{AFCBB12A-754A-4BEC-BC2F-996DF62E0454}" presName="node" presStyleLbl="revTx" presStyleIdx="2" presStyleCnt="5" custScaleX="1634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140AA6-55BB-4DCD-B714-FA093B83E1D3}" type="pres">
      <dgm:prSet presAssocID="{5CA755B2-0BC6-4498-9D1E-C885C5569691}" presName="sibTrans" presStyleLbl="node1" presStyleIdx="2" presStyleCnt="5" custLinFactNeighborX="6907" custLinFactNeighborY="-6627"/>
      <dgm:spPr/>
      <dgm:t>
        <a:bodyPr/>
        <a:lstStyle/>
        <a:p>
          <a:endParaRPr lang="en-US"/>
        </a:p>
      </dgm:t>
    </dgm:pt>
    <dgm:pt modelId="{09C14AE8-D56F-41FB-B144-395C9A92839A}" type="pres">
      <dgm:prSet presAssocID="{5287942F-72E2-4FAB-A0EF-E37D89B2E498}" presName="dummy" presStyleCnt="0"/>
      <dgm:spPr/>
    </dgm:pt>
    <dgm:pt modelId="{3DB3665E-5FCA-42C4-B5D1-7C19CBC202D0}" type="pres">
      <dgm:prSet presAssocID="{5287942F-72E2-4FAB-A0EF-E37D89B2E498}" presName="node" presStyleLbl="revTx" presStyleIdx="3" presStyleCnt="5" custScaleX="1353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81F08A-AD73-4846-84F1-FC703096A79B}" type="pres">
      <dgm:prSet presAssocID="{C9EB1EE8-AE5C-4E27-99F6-B0766DC3A590}" presName="sibTrans" presStyleLbl="node1" presStyleIdx="3" presStyleCnt="5" custLinFactNeighborX="9124" custLinFactNeighborY="670"/>
      <dgm:spPr/>
      <dgm:t>
        <a:bodyPr/>
        <a:lstStyle/>
        <a:p>
          <a:endParaRPr lang="en-US"/>
        </a:p>
      </dgm:t>
    </dgm:pt>
    <dgm:pt modelId="{9E5F341E-52EE-4E56-8EE9-9018797EB883}" type="pres">
      <dgm:prSet presAssocID="{74A32E8C-0A99-4A60-A2C3-8C5EC9109DD1}" presName="dummy" presStyleCnt="0"/>
      <dgm:spPr/>
    </dgm:pt>
    <dgm:pt modelId="{61D2E88C-B11A-47EC-8680-482093A159BE}" type="pres">
      <dgm:prSet presAssocID="{74A32E8C-0A99-4A60-A2C3-8C5EC9109DD1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60E834-9022-45EA-A07E-2DF7BD0D3CF4}" type="pres">
      <dgm:prSet presAssocID="{6EFEE4B1-D6A7-4BF5-9FB8-84B167261E37}" presName="sibTrans" presStyleLbl="node1" presStyleIdx="4" presStyleCnt="5" custScaleX="118230" custScaleY="95388" custLinFactNeighborX="3229" custLinFactNeighborY="2707"/>
      <dgm:spPr/>
      <dgm:t>
        <a:bodyPr/>
        <a:lstStyle/>
        <a:p>
          <a:endParaRPr lang="en-US"/>
        </a:p>
      </dgm:t>
    </dgm:pt>
  </dgm:ptLst>
  <dgm:cxnLst>
    <dgm:cxn modelId="{32248761-98EA-4174-8BD8-779499518AAA}" type="presOf" srcId="{AFCBB12A-754A-4BEC-BC2F-996DF62E0454}" destId="{8CD66347-047A-4F76-8203-DED28CC9436D}" srcOrd="0" destOrd="0" presId="urn:microsoft.com/office/officeart/2005/8/layout/cycle1"/>
    <dgm:cxn modelId="{87765303-D2F4-4629-A757-20E22FC62E29}" srcId="{B6FE5E81-2A51-4324-80B6-A5AB5C11AD10}" destId="{74A32E8C-0A99-4A60-A2C3-8C5EC9109DD1}" srcOrd="4" destOrd="0" parTransId="{AB9D74A9-A5D3-43A7-B8B5-E0A5A7BBF795}" sibTransId="{6EFEE4B1-D6A7-4BF5-9FB8-84B167261E37}"/>
    <dgm:cxn modelId="{0B9BC8AE-3F42-4271-972C-1ECC0C0FF2E8}" type="presOf" srcId="{6EFEE4B1-D6A7-4BF5-9FB8-84B167261E37}" destId="{9D60E834-9022-45EA-A07E-2DF7BD0D3CF4}" srcOrd="0" destOrd="0" presId="urn:microsoft.com/office/officeart/2005/8/layout/cycle1"/>
    <dgm:cxn modelId="{B664B2D7-174E-4241-8231-92DFAE148A46}" type="presOf" srcId="{3E54ABFC-CE0C-461F-867B-A6D4FB1A177F}" destId="{CC247863-F543-4F5D-9B09-F3E01513F5D9}" srcOrd="0" destOrd="0" presId="urn:microsoft.com/office/officeart/2005/8/layout/cycle1"/>
    <dgm:cxn modelId="{C35228F7-63F0-488C-8BAD-0A230BBB13F2}" type="presOf" srcId="{E8ACC2F6-0FCD-47D3-929F-CE039556568E}" destId="{0DAEBAF3-24EA-4776-AE22-8BE54CAD9A98}" srcOrd="0" destOrd="0" presId="urn:microsoft.com/office/officeart/2005/8/layout/cycle1"/>
    <dgm:cxn modelId="{FB18551E-62A5-49DA-AAD6-A26AD304B457}" type="presOf" srcId="{74A32E8C-0A99-4A60-A2C3-8C5EC9109DD1}" destId="{61D2E88C-B11A-47EC-8680-482093A159BE}" srcOrd="0" destOrd="0" presId="urn:microsoft.com/office/officeart/2005/8/layout/cycle1"/>
    <dgm:cxn modelId="{7B69CD2C-992C-44E9-B8C1-ED3C13754861}" type="presOf" srcId="{304D3771-19C9-4234-965D-1FFD701CDB8F}" destId="{1A90B775-B06B-4623-834D-7EDAA41DDC27}" srcOrd="0" destOrd="0" presId="urn:microsoft.com/office/officeart/2005/8/layout/cycle1"/>
    <dgm:cxn modelId="{A034B576-8188-41A2-B83A-D07800ABDE34}" srcId="{B6FE5E81-2A51-4324-80B6-A5AB5C11AD10}" destId="{AFCBB12A-754A-4BEC-BC2F-996DF62E0454}" srcOrd="2" destOrd="0" parTransId="{D4B3D5EE-71F6-4F9C-AF4A-A233541E897F}" sibTransId="{5CA755B2-0BC6-4498-9D1E-C885C5569691}"/>
    <dgm:cxn modelId="{647A35B1-B78C-4FF3-BBA0-6E01D0675CA1}" type="presOf" srcId="{5287942F-72E2-4FAB-A0EF-E37D89B2E498}" destId="{3DB3665E-5FCA-42C4-B5D1-7C19CBC202D0}" srcOrd="0" destOrd="0" presId="urn:microsoft.com/office/officeart/2005/8/layout/cycle1"/>
    <dgm:cxn modelId="{EEBCF26A-7F1D-474E-BBEE-3DB8C9F5AFC3}" type="presOf" srcId="{B6FE5E81-2A51-4324-80B6-A5AB5C11AD10}" destId="{B2943444-20FE-4A5E-9D04-C6F468586AD1}" srcOrd="0" destOrd="0" presId="urn:microsoft.com/office/officeart/2005/8/layout/cycle1"/>
    <dgm:cxn modelId="{BFDE4168-866E-416A-ABC8-E7E91746E7BD}" type="presOf" srcId="{C9EB1EE8-AE5C-4E27-99F6-B0766DC3A590}" destId="{0181F08A-AD73-4846-84F1-FC703096A79B}" srcOrd="0" destOrd="0" presId="urn:microsoft.com/office/officeart/2005/8/layout/cycle1"/>
    <dgm:cxn modelId="{D3367865-87DE-49FC-A354-3F8E1F392E34}" type="presOf" srcId="{22201600-2149-4982-9BAD-782B43CAC4C5}" destId="{D0F61FB0-2439-4647-94C4-06472B4D2F21}" srcOrd="0" destOrd="0" presId="urn:microsoft.com/office/officeart/2005/8/layout/cycle1"/>
    <dgm:cxn modelId="{94A0736D-CA06-4D27-B7B8-190DA793918C}" srcId="{B6FE5E81-2A51-4324-80B6-A5AB5C11AD10}" destId="{3E54ABFC-CE0C-461F-867B-A6D4FB1A177F}" srcOrd="0" destOrd="0" parTransId="{5679789E-A543-4137-B254-3DF0A61D684D}" sibTransId="{304D3771-19C9-4234-965D-1FFD701CDB8F}"/>
    <dgm:cxn modelId="{00693972-E2B0-44A7-A3BC-F82F7A418EFD}" type="presOf" srcId="{5CA755B2-0BC6-4498-9D1E-C885C5569691}" destId="{88140AA6-55BB-4DCD-B714-FA093B83E1D3}" srcOrd="0" destOrd="0" presId="urn:microsoft.com/office/officeart/2005/8/layout/cycle1"/>
    <dgm:cxn modelId="{CCCC0D69-E00A-462E-A388-C1ED85BE1B2C}" srcId="{B6FE5E81-2A51-4324-80B6-A5AB5C11AD10}" destId="{22201600-2149-4982-9BAD-782B43CAC4C5}" srcOrd="1" destOrd="0" parTransId="{3701E1F5-2755-4FFC-BB78-71D3803B3BFF}" sibTransId="{E8ACC2F6-0FCD-47D3-929F-CE039556568E}"/>
    <dgm:cxn modelId="{883C7CC0-4A72-465C-8A85-F79FDB57501E}" srcId="{B6FE5E81-2A51-4324-80B6-A5AB5C11AD10}" destId="{5287942F-72E2-4FAB-A0EF-E37D89B2E498}" srcOrd="3" destOrd="0" parTransId="{A02E9B0E-CD34-46AB-83ED-363B9AE2971F}" sibTransId="{C9EB1EE8-AE5C-4E27-99F6-B0766DC3A590}"/>
    <dgm:cxn modelId="{B8BB69DF-FCE1-4D62-BC3A-846C34BDC23A}" type="presParOf" srcId="{B2943444-20FE-4A5E-9D04-C6F468586AD1}" destId="{C4426547-4A8E-4DF1-BA2A-A31D6262944D}" srcOrd="0" destOrd="0" presId="urn:microsoft.com/office/officeart/2005/8/layout/cycle1"/>
    <dgm:cxn modelId="{ABC565A6-BCE5-4F6A-9B12-3F39BD80D847}" type="presParOf" srcId="{B2943444-20FE-4A5E-9D04-C6F468586AD1}" destId="{CC247863-F543-4F5D-9B09-F3E01513F5D9}" srcOrd="1" destOrd="0" presId="urn:microsoft.com/office/officeart/2005/8/layout/cycle1"/>
    <dgm:cxn modelId="{82884B25-7DF8-4870-9477-9B0DAC851FC7}" type="presParOf" srcId="{B2943444-20FE-4A5E-9D04-C6F468586AD1}" destId="{1A90B775-B06B-4623-834D-7EDAA41DDC27}" srcOrd="2" destOrd="0" presId="urn:microsoft.com/office/officeart/2005/8/layout/cycle1"/>
    <dgm:cxn modelId="{C0A0C5AF-79B7-47F2-A6C8-966BF8AFE9A8}" type="presParOf" srcId="{B2943444-20FE-4A5E-9D04-C6F468586AD1}" destId="{05D843B2-19C6-4C25-A769-A629B4DF3BF9}" srcOrd="3" destOrd="0" presId="urn:microsoft.com/office/officeart/2005/8/layout/cycle1"/>
    <dgm:cxn modelId="{2FCAD9C3-309C-49C0-92F8-5C4EE3EA2ACD}" type="presParOf" srcId="{B2943444-20FE-4A5E-9D04-C6F468586AD1}" destId="{D0F61FB0-2439-4647-94C4-06472B4D2F21}" srcOrd="4" destOrd="0" presId="urn:microsoft.com/office/officeart/2005/8/layout/cycle1"/>
    <dgm:cxn modelId="{97C1DE98-C96D-4391-ADE8-BD30D47EB595}" type="presParOf" srcId="{B2943444-20FE-4A5E-9D04-C6F468586AD1}" destId="{0DAEBAF3-24EA-4776-AE22-8BE54CAD9A98}" srcOrd="5" destOrd="0" presId="urn:microsoft.com/office/officeart/2005/8/layout/cycle1"/>
    <dgm:cxn modelId="{7A85E45A-D6D0-4C0E-98FD-868FE9A67990}" type="presParOf" srcId="{B2943444-20FE-4A5E-9D04-C6F468586AD1}" destId="{56BCAF39-3464-47B3-8541-20959DECF190}" srcOrd="6" destOrd="0" presId="urn:microsoft.com/office/officeart/2005/8/layout/cycle1"/>
    <dgm:cxn modelId="{B742274B-DD20-4F32-A60F-F0D27A1C4991}" type="presParOf" srcId="{B2943444-20FE-4A5E-9D04-C6F468586AD1}" destId="{8CD66347-047A-4F76-8203-DED28CC9436D}" srcOrd="7" destOrd="0" presId="urn:microsoft.com/office/officeart/2005/8/layout/cycle1"/>
    <dgm:cxn modelId="{54EB4520-854D-4B23-9707-7FCA9E732D85}" type="presParOf" srcId="{B2943444-20FE-4A5E-9D04-C6F468586AD1}" destId="{88140AA6-55BB-4DCD-B714-FA093B83E1D3}" srcOrd="8" destOrd="0" presId="urn:microsoft.com/office/officeart/2005/8/layout/cycle1"/>
    <dgm:cxn modelId="{8025D8D4-7CA7-4EB7-9630-DD7482DBB669}" type="presParOf" srcId="{B2943444-20FE-4A5E-9D04-C6F468586AD1}" destId="{09C14AE8-D56F-41FB-B144-395C9A92839A}" srcOrd="9" destOrd="0" presId="urn:microsoft.com/office/officeart/2005/8/layout/cycle1"/>
    <dgm:cxn modelId="{7AD43D64-7D19-4609-92AB-6E065502D70D}" type="presParOf" srcId="{B2943444-20FE-4A5E-9D04-C6F468586AD1}" destId="{3DB3665E-5FCA-42C4-B5D1-7C19CBC202D0}" srcOrd="10" destOrd="0" presId="urn:microsoft.com/office/officeart/2005/8/layout/cycle1"/>
    <dgm:cxn modelId="{A8660B45-156B-45F4-BC58-B856AA091836}" type="presParOf" srcId="{B2943444-20FE-4A5E-9D04-C6F468586AD1}" destId="{0181F08A-AD73-4846-84F1-FC703096A79B}" srcOrd="11" destOrd="0" presId="urn:microsoft.com/office/officeart/2005/8/layout/cycle1"/>
    <dgm:cxn modelId="{55F5DDBB-8312-47F7-B9BE-6DD5D4151C2B}" type="presParOf" srcId="{B2943444-20FE-4A5E-9D04-C6F468586AD1}" destId="{9E5F341E-52EE-4E56-8EE9-9018797EB883}" srcOrd="12" destOrd="0" presId="urn:microsoft.com/office/officeart/2005/8/layout/cycle1"/>
    <dgm:cxn modelId="{F0D86C78-11BA-428E-848C-F4FA737A6BC4}" type="presParOf" srcId="{B2943444-20FE-4A5E-9D04-C6F468586AD1}" destId="{61D2E88C-B11A-47EC-8680-482093A159BE}" srcOrd="13" destOrd="0" presId="urn:microsoft.com/office/officeart/2005/8/layout/cycle1"/>
    <dgm:cxn modelId="{3C9CEC0D-3143-488F-BF44-959A58F4FA7A}" type="presParOf" srcId="{B2943444-20FE-4A5E-9D04-C6F468586AD1}" destId="{9D60E834-9022-45EA-A07E-2DF7BD0D3CF4}" srcOrd="14" destOrd="0" presId="urn:microsoft.com/office/officeart/2005/8/layout/cycle1"/>
  </dgm:cxnLst>
  <dgm:bg/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5A324-92CF-48EB-8333-DCB2BF8F426F}">
      <dsp:nvSpPr>
        <dsp:cNvPr id="0" name=""/>
        <dsp:cNvSpPr/>
      </dsp:nvSpPr>
      <dsp:spPr>
        <a:xfrm rot="16200000">
          <a:off x="498062" y="1864091"/>
          <a:ext cx="1905043" cy="2901168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Я умею считать</a:t>
          </a:r>
          <a:endParaRPr lang="en-US" sz="2800" b="1" kern="1200" dirty="0"/>
        </a:p>
      </dsp:txBody>
      <dsp:txXfrm rot="5400000">
        <a:off x="0" y="2838415"/>
        <a:ext cx="2567785" cy="952521"/>
      </dsp:txXfrm>
    </dsp:sp>
    <dsp:sp modelId="{0A872D9D-FAC4-4A0B-9572-FFD95A51F789}">
      <dsp:nvSpPr>
        <dsp:cNvPr id="0" name=""/>
        <dsp:cNvSpPr/>
      </dsp:nvSpPr>
      <dsp:spPr>
        <a:xfrm rot="5400000">
          <a:off x="6820054" y="2000964"/>
          <a:ext cx="1882141" cy="2756996"/>
        </a:xfrm>
        <a:prstGeom prst="downArrow">
          <a:avLst>
            <a:gd name="adj1" fmla="val 50000"/>
            <a:gd name="adj2" fmla="val 35000"/>
          </a:avLst>
        </a:prstGeom>
        <a:solidFill>
          <a:schemeClr val="accent3"/>
        </a:solidFill>
        <a:ln w="25400" cap="flat" cmpd="sng" algn="ctr">
          <a:solidFill>
            <a:schemeClr val="accent3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Зачем мне математика?</a:t>
          </a:r>
          <a:endParaRPr lang="en-US" sz="2800" b="1" kern="1200" dirty="0"/>
        </a:p>
      </dsp:txBody>
      <dsp:txXfrm rot="-5400000">
        <a:off x="6712002" y="2908927"/>
        <a:ext cx="2427621" cy="9410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891B76-EAA2-41F1-8D08-60884C40EC7F}">
      <dsp:nvSpPr>
        <dsp:cNvPr id="0" name=""/>
        <dsp:cNvSpPr/>
      </dsp:nvSpPr>
      <dsp:spPr>
        <a:xfrm>
          <a:off x="2286000" y="0"/>
          <a:ext cx="4343400" cy="43434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8488" tIns="348488" rIns="348488" bIns="348488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900" kern="1200" dirty="0" smtClean="0"/>
            <a:t>Лепешка</a:t>
          </a:r>
          <a:endParaRPr lang="en-US" sz="4900" kern="1200" dirty="0"/>
        </a:p>
      </dsp:txBody>
      <dsp:txXfrm>
        <a:off x="2922076" y="1085850"/>
        <a:ext cx="3071247" cy="21717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247863-F543-4F5D-9B09-F3E01513F5D9}">
      <dsp:nvSpPr>
        <dsp:cNvPr id="0" name=""/>
        <dsp:cNvSpPr/>
      </dsp:nvSpPr>
      <dsp:spPr>
        <a:xfrm>
          <a:off x="2888998" y="25557"/>
          <a:ext cx="876358" cy="876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kern="1200" dirty="0">
            <a:solidFill>
              <a:schemeClr val="tx1"/>
            </a:solidFill>
          </a:endParaRPr>
        </a:p>
      </dsp:txBody>
      <dsp:txXfrm>
        <a:off x="2888998" y="25557"/>
        <a:ext cx="876358" cy="876358"/>
      </dsp:txXfrm>
    </dsp:sp>
    <dsp:sp modelId="{1A90B775-B06B-4623-834D-7EDAA41DDC27}">
      <dsp:nvSpPr>
        <dsp:cNvPr id="0" name=""/>
        <dsp:cNvSpPr/>
      </dsp:nvSpPr>
      <dsp:spPr>
        <a:xfrm>
          <a:off x="836262" y="-358618"/>
          <a:ext cx="3285507" cy="3285507"/>
        </a:xfrm>
        <a:prstGeom prst="circularArrow">
          <a:avLst>
            <a:gd name="adj1" fmla="val 5201"/>
            <a:gd name="adj2" fmla="val 335998"/>
            <a:gd name="adj3" fmla="val 21292895"/>
            <a:gd name="adj4" fmla="val 19766543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F61FB0-2439-4647-94C4-06472B4D2F21}">
      <dsp:nvSpPr>
        <dsp:cNvPr id="0" name=""/>
        <dsp:cNvSpPr/>
      </dsp:nvSpPr>
      <dsp:spPr>
        <a:xfrm>
          <a:off x="3418510" y="1655229"/>
          <a:ext cx="876358" cy="876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kern="1200" dirty="0">
            <a:solidFill>
              <a:schemeClr val="tx1"/>
            </a:solidFill>
          </a:endParaRPr>
        </a:p>
      </dsp:txBody>
      <dsp:txXfrm>
        <a:off x="3418510" y="1655229"/>
        <a:ext cx="876358" cy="876358"/>
      </dsp:txXfrm>
    </dsp:sp>
    <dsp:sp modelId="{0DAEBAF3-24EA-4776-AE22-8BE54CAD9A98}">
      <dsp:nvSpPr>
        <dsp:cNvPr id="0" name=""/>
        <dsp:cNvSpPr/>
      </dsp:nvSpPr>
      <dsp:spPr>
        <a:xfrm>
          <a:off x="934105" y="-96533"/>
          <a:ext cx="3285507" cy="3285507"/>
        </a:xfrm>
        <a:prstGeom prst="circularArrow">
          <a:avLst>
            <a:gd name="adj1" fmla="val 5201"/>
            <a:gd name="adj2" fmla="val 335998"/>
            <a:gd name="adj3" fmla="val 3298344"/>
            <a:gd name="adj4" fmla="val 2253762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D66347-047A-4F76-8203-DED28CC9436D}">
      <dsp:nvSpPr>
        <dsp:cNvPr id="0" name=""/>
        <dsp:cNvSpPr/>
      </dsp:nvSpPr>
      <dsp:spPr>
        <a:xfrm>
          <a:off x="1754243" y="2662421"/>
          <a:ext cx="1432329" cy="876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вечер</a:t>
          </a:r>
          <a:endParaRPr lang="en-US" sz="3200" kern="1200" dirty="0">
            <a:solidFill>
              <a:schemeClr val="tx1"/>
            </a:solidFill>
          </a:endParaRPr>
        </a:p>
      </dsp:txBody>
      <dsp:txXfrm>
        <a:off x="1754243" y="2662421"/>
        <a:ext cx="1432329" cy="876358"/>
      </dsp:txXfrm>
    </dsp:sp>
    <dsp:sp modelId="{88140AA6-55BB-4DCD-B714-FA093B83E1D3}">
      <dsp:nvSpPr>
        <dsp:cNvPr id="0" name=""/>
        <dsp:cNvSpPr/>
      </dsp:nvSpPr>
      <dsp:spPr>
        <a:xfrm>
          <a:off x="1054584" y="-217505"/>
          <a:ext cx="3285507" cy="3285507"/>
        </a:xfrm>
        <a:prstGeom prst="circularArrow">
          <a:avLst>
            <a:gd name="adj1" fmla="val 5201"/>
            <a:gd name="adj2" fmla="val 335998"/>
            <a:gd name="adj3" fmla="val 8210240"/>
            <a:gd name="adj4" fmla="val 7165658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B3665E-5FCA-42C4-B5D1-7C19CBC202D0}">
      <dsp:nvSpPr>
        <dsp:cNvPr id="0" name=""/>
        <dsp:cNvSpPr/>
      </dsp:nvSpPr>
      <dsp:spPr>
        <a:xfrm>
          <a:off x="491217" y="1655229"/>
          <a:ext cx="1185818" cy="876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   ночь</a:t>
          </a:r>
          <a:endParaRPr lang="en-US" sz="3200" kern="1200" dirty="0">
            <a:solidFill>
              <a:schemeClr val="tx1"/>
            </a:solidFill>
          </a:endParaRPr>
        </a:p>
      </dsp:txBody>
      <dsp:txXfrm>
        <a:off x="491217" y="1655229"/>
        <a:ext cx="1185818" cy="876358"/>
      </dsp:txXfrm>
    </dsp:sp>
    <dsp:sp modelId="{0181F08A-AD73-4846-84F1-FC703096A79B}">
      <dsp:nvSpPr>
        <dsp:cNvPr id="0" name=""/>
        <dsp:cNvSpPr/>
      </dsp:nvSpPr>
      <dsp:spPr>
        <a:xfrm>
          <a:off x="1127424" y="22237"/>
          <a:ext cx="3285507" cy="3285507"/>
        </a:xfrm>
        <a:prstGeom prst="circularArrow">
          <a:avLst>
            <a:gd name="adj1" fmla="val 5201"/>
            <a:gd name="adj2" fmla="val 335998"/>
            <a:gd name="adj3" fmla="val 12297459"/>
            <a:gd name="adj4" fmla="val 10771106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D2E88C-B11A-47EC-8680-482093A159BE}">
      <dsp:nvSpPr>
        <dsp:cNvPr id="0" name=""/>
        <dsp:cNvSpPr/>
      </dsp:nvSpPr>
      <dsp:spPr>
        <a:xfrm>
          <a:off x="1175459" y="25557"/>
          <a:ext cx="876358" cy="876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/>
              </a:solidFill>
            </a:rPr>
            <a:t>утро</a:t>
          </a:r>
          <a:endParaRPr lang="en-US" sz="3200" kern="1200" dirty="0">
            <a:solidFill>
              <a:schemeClr val="tx1"/>
            </a:solidFill>
          </a:endParaRPr>
        </a:p>
      </dsp:txBody>
      <dsp:txXfrm>
        <a:off x="1175459" y="25557"/>
        <a:ext cx="876358" cy="876358"/>
      </dsp:txXfrm>
    </dsp:sp>
    <dsp:sp modelId="{9D60E834-9022-45EA-A07E-2DF7BD0D3CF4}">
      <dsp:nvSpPr>
        <dsp:cNvPr id="0" name=""/>
        <dsp:cNvSpPr/>
      </dsp:nvSpPr>
      <dsp:spPr>
        <a:xfrm>
          <a:off x="634269" y="164927"/>
          <a:ext cx="3884455" cy="3133979"/>
        </a:xfrm>
        <a:prstGeom prst="circularArrow">
          <a:avLst>
            <a:gd name="adj1" fmla="val 5201"/>
            <a:gd name="adj2" fmla="val 335998"/>
            <a:gd name="adj3" fmla="val 16865329"/>
            <a:gd name="adj4" fmla="val 15198673"/>
            <a:gd name="adj5" fmla="val 606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6E38-82B1-47BB-A812-313B295FEFF2}" type="datetimeFigureOut">
              <a:rPr lang="en-US" smtClean="0"/>
              <a:pPr/>
              <a:t>2/9/2021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89E94-532B-494D-AD7A-712B16D9F5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146133-C2C6-42E5-9F03-188AA2A4A162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657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7568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6014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6363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92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6251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8695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5498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146133-C2C6-42E5-9F03-188AA2A4A162}" type="slidenum">
              <a:rPr lang="en-US" smtClean="0"/>
              <a:pPr>
                <a:defRPr/>
              </a:pPr>
              <a:t>39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064480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80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655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5163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4738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024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7346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59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089E94-532B-494D-AD7A-712B16D9F5A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519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17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47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28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86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61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20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86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90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92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44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03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3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12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23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12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89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935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6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40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41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21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58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042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85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0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95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15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38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21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30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54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82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22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26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71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74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08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88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89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67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53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75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07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59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44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03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75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55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807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51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56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72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9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2/9/2021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  <a:pPr/>
              <a:t>2/9/2021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818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584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430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039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545F7-77F9-4401-AA0E-BF14C26D890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E0586-5A1C-41FD-AA9D-07A4E729E63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144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23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4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65.png"/><Relationship Id="rId18" Type="http://schemas.openxmlformats.org/officeDocument/2006/relationships/image" Target="../media/image70.gif"/><Relationship Id="rId3" Type="http://schemas.openxmlformats.org/officeDocument/2006/relationships/image" Target="../media/image56.jpg"/><Relationship Id="rId7" Type="http://schemas.openxmlformats.org/officeDocument/2006/relationships/image" Target="../media/image60.jpg"/><Relationship Id="rId12" Type="http://schemas.openxmlformats.org/officeDocument/2006/relationships/image" Target="../media/image64.png"/><Relationship Id="rId17" Type="http://schemas.openxmlformats.org/officeDocument/2006/relationships/image" Target="../media/image69.gif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9.jpg"/><Relationship Id="rId11" Type="http://schemas.openxmlformats.org/officeDocument/2006/relationships/image" Target="../media/image63.png"/><Relationship Id="rId5" Type="http://schemas.openxmlformats.org/officeDocument/2006/relationships/image" Target="../media/image58.jpg"/><Relationship Id="rId15" Type="http://schemas.openxmlformats.org/officeDocument/2006/relationships/image" Target="../media/image67.png"/><Relationship Id="rId10" Type="http://schemas.openxmlformats.org/officeDocument/2006/relationships/image" Target="../media/image62.png"/><Relationship Id="rId4" Type="http://schemas.openxmlformats.org/officeDocument/2006/relationships/image" Target="../media/image57.jpg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3.jpeg"/><Relationship Id="rId5" Type="http://schemas.openxmlformats.org/officeDocument/2006/relationships/image" Target="../media/image76.jpg"/><Relationship Id="rId4" Type="http://schemas.openxmlformats.org/officeDocument/2006/relationships/image" Target="../media/image7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79.jpeg"/><Relationship Id="rId4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3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87.jpg"/><Relationship Id="rId4" Type="http://schemas.openxmlformats.org/officeDocument/2006/relationships/image" Target="../media/image8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image" Target="../media/image89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95.jpg"/><Relationship Id="rId4" Type="http://schemas.openxmlformats.org/officeDocument/2006/relationships/image" Target="../media/image9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99.png"/><Relationship Id="rId4" Type="http://schemas.openxmlformats.org/officeDocument/2006/relationships/image" Target="../media/image9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3.jpeg"/><Relationship Id="rId4" Type="http://schemas.openxmlformats.org/officeDocument/2006/relationships/image" Target="../media/image10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g"/><Relationship Id="rId3" Type="http://schemas.openxmlformats.org/officeDocument/2006/relationships/diagramLayout" Target="../diagrams/layout2.xml"/><Relationship Id="rId7" Type="http://schemas.openxmlformats.org/officeDocument/2006/relationships/image" Target="../media/image5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07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11.jpg"/><Relationship Id="rId5" Type="http://schemas.openxmlformats.org/officeDocument/2006/relationships/image" Target="../media/image110.jpg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3.jpeg"/><Relationship Id="rId4" Type="http://schemas.openxmlformats.org/officeDocument/2006/relationships/image" Target="../media/image114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116.jpeg"/><Relationship Id="rId7" Type="http://schemas.openxmlformats.org/officeDocument/2006/relationships/image" Target="../media/image120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19.jpeg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jpg"/><Relationship Id="rId13" Type="http://schemas.openxmlformats.org/officeDocument/2006/relationships/image" Target="../media/image126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12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124.jp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123.jpg"/><Relationship Id="rId4" Type="http://schemas.openxmlformats.org/officeDocument/2006/relationships/diagramLayout" Target="../diagrams/layout3.xml"/><Relationship Id="rId9" Type="http://schemas.openxmlformats.org/officeDocument/2006/relationships/image" Target="../media/image12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129.jpg"/><Relationship Id="rId4" Type="http://schemas.openxmlformats.org/officeDocument/2006/relationships/image" Target="../media/image128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jpeg"/><Relationship Id="rId5" Type="http://schemas.openxmlformats.org/officeDocument/2006/relationships/image" Target="../media/image131.jpeg"/><Relationship Id="rId4" Type="http://schemas.openxmlformats.org/officeDocument/2006/relationships/image" Target="../media/image13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gif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81000" y="5867400"/>
            <a:ext cx="8610600" cy="304800"/>
          </a:xfrm>
          <a:effectLst/>
        </p:spPr>
        <p:txBody>
          <a:bodyPr>
            <a:noAutofit/>
          </a:bodyPr>
          <a:lstStyle/>
          <a:p>
            <a:pPr algn="r"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Segoe Script" panose="030B0504020000000003" pitchFamily="66" charset="0"/>
              </a:rPr>
              <a:t>Автор проекта: Волкова Вера 6 лет</a:t>
            </a:r>
            <a:br>
              <a:rPr lang="ru-RU" sz="2400" b="1" dirty="0" smtClean="0">
                <a:solidFill>
                  <a:srgbClr val="002060"/>
                </a:solidFill>
                <a:latin typeface="Segoe Script" panose="030B0504020000000003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Segoe Script" panose="030B0504020000000003" pitchFamily="66" charset="0"/>
              </a:rPr>
              <a:t>Руководитель проекта: </a:t>
            </a:r>
            <a:r>
              <a:rPr lang="ru-RU" sz="2400" b="1" dirty="0" err="1" smtClean="0">
                <a:solidFill>
                  <a:srgbClr val="002060"/>
                </a:solidFill>
                <a:latin typeface="Segoe Script" panose="030B0504020000000003" pitchFamily="66" charset="0"/>
              </a:rPr>
              <a:t>Дерменжи</a:t>
            </a:r>
            <a:r>
              <a:rPr lang="ru-RU" sz="2400" b="1" dirty="0" smtClean="0">
                <a:solidFill>
                  <a:srgbClr val="002060"/>
                </a:solidFill>
                <a:latin typeface="Segoe Script" panose="030B0504020000000003" pitchFamily="66" charset="0"/>
              </a:rPr>
              <a:t> Лариса Георгиевна </a:t>
            </a:r>
            <a:endParaRPr lang="en-US" sz="2400" b="1" dirty="0">
              <a:solidFill>
                <a:srgbClr val="002060"/>
              </a:solidFill>
              <a:latin typeface="Segoe Script" panose="030B0504020000000003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429" y="-9418"/>
            <a:ext cx="9144000" cy="6855167"/>
          </a:xfrm>
          <a:prstGeom prst="rect">
            <a:avLst/>
          </a:prstGeom>
        </p:spPr>
      </p:pic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6096000"/>
            <a:ext cx="6324600" cy="685800"/>
          </a:xfrm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>
              <a:defRPr/>
            </a:pP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" name="Трапеция 1"/>
          <p:cNvSpPr/>
          <p:nvPr/>
        </p:nvSpPr>
        <p:spPr>
          <a:xfrm>
            <a:off x="2191550" y="4338691"/>
            <a:ext cx="5181600" cy="2383971"/>
          </a:xfrm>
          <a:prstGeom prst="trapezoid">
            <a:avLst/>
          </a:prstGeom>
          <a:solidFill>
            <a:schemeClr val="accent5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2895599" y="3950376"/>
            <a:ext cx="3773502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i="1" spc="50" dirty="0" smtClean="0">
              <a:ln w="0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i="1" spc="50" dirty="0" smtClean="0">
                <a:ln w="0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Исследовательский проект</a:t>
            </a:r>
          </a:p>
          <a:p>
            <a:pPr algn="ctr"/>
            <a:r>
              <a:rPr lang="ru-RU" sz="2800" b="1" i="1" spc="50" dirty="0" smtClean="0">
                <a:ln w="0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«ВОЛШЕБНЫЙ </a:t>
            </a:r>
            <a:r>
              <a:rPr lang="ru-RU" sz="2800" b="1" i="1" spc="50" dirty="0" smtClean="0">
                <a:ln w="0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ГЛАЗ </a:t>
            </a:r>
          </a:p>
          <a:p>
            <a:pPr algn="ctr"/>
            <a:r>
              <a:rPr lang="ru-RU" sz="2800" b="1" i="1" spc="50" dirty="0" smtClean="0">
                <a:ln w="0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ОСОБЫЕ СЕКРЕТЫ НАУКИ???»</a:t>
            </a:r>
            <a:endParaRPr lang="ru-RU" sz="2800" b="1" i="1" spc="50" dirty="0">
              <a:ln w="0"/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6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97865">
            <a:off x="5980043" y="6069265"/>
            <a:ext cx="866715" cy="49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лилиния 5"/>
          <p:cNvSpPr/>
          <p:nvPr/>
        </p:nvSpPr>
        <p:spPr>
          <a:xfrm>
            <a:off x="6432119" y="5583070"/>
            <a:ext cx="669471" cy="689302"/>
          </a:xfrm>
          <a:custGeom>
            <a:avLst/>
            <a:gdLst>
              <a:gd name="connsiteX0" fmla="*/ 0 w 669471"/>
              <a:gd name="connsiteY0" fmla="*/ 248430 h 689302"/>
              <a:gd name="connsiteX1" fmla="*/ 408214 w 669471"/>
              <a:gd name="connsiteY1" fmla="*/ 3502 h 689302"/>
              <a:gd name="connsiteX2" fmla="*/ 130628 w 669471"/>
              <a:gd name="connsiteY2" fmla="*/ 411716 h 689302"/>
              <a:gd name="connsiteX3" fmla="*/ 489857 w 669471"/>
              <a:gd name="connsiteY3" fmla="*/ 264759 h 689302"/>
              <a:gd name="connsiteX4" fmla="*/ 391885 w 669471"/>
              <a:gd name="connsiteY4" fmla="*/ 509688 h 689302"/>
              <a:gd name="connsiteX5" fmla="*/ 669471 w 669471"/>
              <a:gd name="connsiteY5" fmla="*/ 689302 h 689302"/>
              <a:gd name="connsiteX6" fmla="*/ 669471 w 669471"/>
              <a:gd name="connsiteY6" fmla="*/ 689302 h 689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471" h="689302">
                <a:moveTo>
                  <a:pt x="0" y="248430"/>
                </a:moveTo>
                <a:cubicBezTo>
                  <a:pt x="193221" y="112359"/>
                  <a:pt x="386443" y="-23712"/>
                  <a:pt x="408214" y="3502"/>
                </a:cubicBezTo>
                <a:cubicBezTo>
                  <a:pt x="429985" y="30716"/>
                  <a:pt x="117021" y="368173"/>
                  <a:pt x="130628" y="411716"/>
                </a:cubicBezTo>
                <a:cubicBezTo>
                  <a:pt x="144235" y="455259"/>
                  <a:pt x="446314" y="248430"/>
                  <a:pt x="489857" y="264759"/>
                </a:cubicBezTo>
                <a:cubicBezTo>
                  <a:pt x="533400" y="281088"/>
                  <a:pt x="361949" y="438931"/>
                  <a:pt x="391885" y="509688"/>
                </a:cubicBezTo>
                <a:cubicBezTo>
                  <a:pt x="421821" y="580445"/>
                  <a:pt x="669471" y="689302"/>
                  <a:pt x="669471" y="689302"/>
                </a:cubicBezTo>
                <a:lnTo>
                  <a:pt x="669471" y="68930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Box 57"/>
          <p:cNvSpPr txBox="1"/>
          <p:nvPr/>
        </p:nvSpPr>
        <p:spPr>
          <a:xfrm>
            <a:off x="609600" y="152400"/>
            <a:ext cx="693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kern="0" dirty="0" smtClean="0">
                <a:solidFill>
                  <a:schemeClr val="accent3">
                    <a:lumMod val="75000"/>
                  </a:schemeClr>
                </a:solidFill>
                <a:ea typeface="굴림" charset="-127"/>
                <a:cs typeface="Arial" pitchFamily="34" charset="0"/>
              </a:rPr>
              <a:t>ПОДГОТОВИТЕЛЬНЫЙ ЭТАП</a:t>
            </a:r>
          </a:p>
          <a:p>
            <a:r>
              <a:rPr lang="ru-RU" sz="3000" b="1" kern="0" dirty="0" smtClean="0">
                <a:solidFill>
                  <a:schemeClr val="accent3">
                    <a:lumMod val="75000"/>
                  </a:schemeClr>
                </a:solidFill>
                <a:ea typeface="굴림" charset="-127"/>
                <a:cs typeface="Arial" pitchFamily="34" charset="0"/>
              </a:rPr>
              <a:t>ОПРОС ДЕТЕЙ</a:t>
            </a:r>
            <a:endParaRPr lang="en-US" sz="3000" dirty="0" smtClean="0">
              <a:solidFill>
                <a:schemeClr val="accent3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3" name="Hexagon 2"/>
          <p:cNvSpPr/>
          <p:nvPr/>
        </p:nvSpPr>
        <p:spPr>
          <a:xfrm>
            <a:off x="3894965" y="3317309"/>
            <a:ext cx="1451286" cy="11502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Знать сколько</a:t>
            </a:r>
            <a:endParaRPr lang="en-US" sz="1600" b="1" dirty="0"/>
          </a:p>
        </p:txBody>
      </p:sp>
      <p:sp>
        <p:nvSpPr>
          <p:cNvPr id="13" name="Hexagon 12"/>
          <p:cNvSpPr/>
          <p:nvPr/>
        </p:nvSpPr>
        <p:spPr>
          <a:xfrm>
            <a:off x="2803136" y="2785208"/>
            <a:ext cx="1382578" cy="11502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Решать примеры</a:t>
            </a:r>
            <a:endParaRPr lang="en-US" sz="1600" b="1" dirty="0"/>
          </a:p>
        </p:txBody>
      </p:sp>
      <p:sp>
        <p:nvSpPr>
          <p:cNvPr id="14" name="Hexagon 13"/>
          <p:cNvSpPr/>
          <p:nvPr/>
        </p:nvSpPr>
        <p:spPr>
          <a:xfrm>
            <a:off x="5103746" y="2778389"/>
            <a:ext cx="1334334" cy="11502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Быть умным</a:t>
            </a:r>
            <a:endParaRPr lang="en-US" sz="1600" b="1" dirty="0"/>
          </a:p>
        </p:txBody>
      </p:sp>
      <p:sp>
        <p:nvSpPr>
          <p:cNvPr id="15" name="Hexagon 14"/>
          <p:cNvSpPr/>
          <p:nvPr/>
        </p:nvSpPr>
        <p:spPr>
          <a:xfrm>
            <a:off x="3905743" y="2192777"/>
            <a:ext cx="1478046" cy="11502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Чтобы </a:t>
            </a:r>
            <a:r>
              <a:rPr lang="ru-RU" sz="1600" b="1" dirty="0"/>
              <a:t> </a:t>
            </a:r>
            <a:r>
              <a:rPr lang="ru-RU" sz="1600" b="1" dirty="0" smtClean="0"/>
              <a:t>хорошо учится </a:t>
            </a:r>
            <a:endParaRPr lang="en-US" sz="1600" b="1" dirty="0"/>
          </a:p>
        </p:txBody>
      </p:sp>
      <p:sp>
        <p:nvSpPr>
          <p:cNvPr id="16" name="Hexagon 15"/>
          <p:cNvSpPr/>
          <p:nvPr/>
        </p:nvSpPr>
        <p:spPr>
          <a:xfrm>
            <a:off x="3912794" y="1059776"/>
            <a:ext cx="1478782" cy="11502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Покупать</a:t>
            </a:r>
            <a:endParaRPr lang="en-US" sz="1600" b="1" dirty="0"/>
          </a:p>
        </p:txBody>
      </p:sp>
      <p:sp>
        <p:nvSpPr>
          <p:cNvPr id="17" name="Hexagon 16"/>
          <p:cNvSpPr/>
          <p:nvPr/>
        </p:nvSpPr>
        <p:spPr>
          <a:xfrm>
            <a:off x="5091486" y="1643389"/>
            <a:ext cx="1334334" cy="11502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Считать </a:t>
            </a:r>
            <a:endParaRPr lang="en-US" sz="1600" b="1" dirty="0"/>
          </a:p>
        </p:txBody>
      </p:sp>
      <p:sp>
        <p:nvSpPr>
          <p:cNvPr id="18" name="Hexagon 17"/>
          <p:cNvSpPr/>
          <p:nvPr/>
        </p:nvSpPr>
        <p:spPr>
          <a:xfrm>
            <a:off x="2718583" y="1617633"/>
            <a:ext cx="1459912" cy="1150288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Решать задачи</a:t>
            </a:r>
            <a:endParaRPr lang="en-US" sz="1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682897"/>
            <a:ext cx="286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Дети говорят: </a:t>
            </a:r>
            <a:endParaRPr lang="ru-RU" sz="24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43744" y="4948381"/>
            <a:ext cx="2388145" cy="18826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819" y="1254160"/>
            <a:ext cx="2397535" cy="16754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6"/>
          <a:stretch/>
        </p:blipFill>
        <p:spPr>
          <a:xfrm>
            <a:off x="6652773" y="4897063"/>
            <a:ext cx="2407733" cy="19013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4" t="14734" r="16988"/>
          <a:stretch/>
        </p:blipFill>
        <p:spPr>
          <a:xfrm>
            <a:off x="143744" y="2896406"/>
            <a:ext cx="2370525" cy="20099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44" y="1144562"/>
            <a:ext cx="2378515" cy="17097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322" y="3004179"/>
            <a:ext cx="2392484" cy="1794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852" y="4564041"/>
            <a:ext cx="3027511" cy="22706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352173" y="-52142"/>
            <a:ext cx="2945027" cy="1284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073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129182" y="76200"/>
            <a:ext cx="64546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kern="0" dirty="0" smtClean="0">
                <a:solidFill>
                  <a:srgbClr val="C00000"/>
                </a:solidFill>
                <a:ea typeface="굴림" charset="-127"/>
                <a:cs typeface="Arial" pitchFamily="34" charset="0"/>
              </a:rPr>
              <a:t>ПОДГОТОВИТЕЛЬНЫЙ ЭТАП  (ОПРОС ВЗРОСЛЫХ)</a:t>
            </a:r>
          </a:p>
          <a:p>
            <a:r>
              <a:rPr lang="ru-RU" sz="2000" b="1" kern="0" dirty="0" smtClean="0">
                <a:solidFill>
                  <a:srgbClr val="C00000"/>
                </a:solidFill>
                <a:ea typeface="굴림" charset="-127"/>
                <a:cs typeface="Arial" pitchFamily="34" charset="0"/>
              </a:rPr>
              <a:t>Взрослые отвечают:</a:t>
            </a:r>
            <a:endParaRPr lang="en-US" sz="2000" dirty="0" smtClean="0">
              <a:solidFill>
                <a:srgbClr val="C00000"/>
              </a:solidFill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3" r="9477"/>
          <a:stretch/>
        </p:blipFill>
        <p:spPr>
          <a:xfrm>
            <a:off x="2724047" y="2221711"/>
            <a:ext cx="3024867" cy="2169760"/>
          </a:xfrm>
          <a:prstGeom prst="rect">
            <a:avLst/>
          </a:prstGeom>
        </p:spPr>
      </p:pic>
      <p:sp>
        <p:nvSpPr>
          <p:cNvPr id="15" name="Oval Callout 14"/>
          <p:cNvSpPr/>
          <p:nvPr/>
        </p:nvSpPr>
        <p:spPr>
          <a:xfrm>
            <a:off x="5486400" y="926862"/>
            <a:ext cx="1915052" cy="1076296"/>
          </a:xfrm>
          <a:prstGeom prst="wedgeEllipseCallout">
            <a:avLst>
              <a:gd name="adj1" fmla="val -51171"/>
              <a:gd name="adj2" fmla="val 90412"/>
            </a:avLst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 smtClean="0">
                <a:solidFill>
                  <a:schemeClr val="tx1"/>
                </a:solidFill>
              </a:rPr>
              <a:t>Вычисления 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085" y="2221710"/>
            <a:ext cx="3015400" cy="22615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584" y="4483261"/>
            <a:ext cx="3042331" cy="2281749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7025816" y="1170166"/>
            <a:ext cx="2054425" cy="1404868"/>
          </a:xfrm>
          <a:prstGeom prst="wedgeEllipseCallout">
            <a:avLst>
              <a:gd name="adj1" fmla="val -75300"/>
              <a:gd name="adj2" fmla="val 38706"/>
            </a:avLst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tx1"/>
                </a:solidFill>
              </a:rPr>
              <a:t>Знания </a:t>
            </a:r>
            <a:endParaRPr lang="en-US" sz="2400" i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2" y="3009383"/>
            <a:ext cx="2429178" cy="18218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687" y="4517213"/>
            <a:ext cx="2997062" cy="22477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4" y="1068511"/>
            <a:ext cx="2447986" cy="1835990"/>
          </a:xfrm>
          <a:prstGeom prst="rect">
            <a:avLst/>
          </a:prstGeom>
        </p:spPr>
      </p:pic>
      <p:sp>
        <p:nvSpPr>
          <p:cNvPr id="17" name="Oval Callout 16"/>
          <p:cNvSpPr/>
          <p:nvPr/>
        </p:nvSpPr>
        <p:spPr>
          <a:xfrm>
            <a:off x="3715014" y="708310"/>
            <a:ext cx="2033900" cy="1006103"/>
          </a:xfrm>
          <a:prstGeom prst="wedgeEllipseCallout">
            <a:avLst>
              <a:gd name="adj1" fmla="val 12591"/>
              <a:gd name="adj2" fmla="val 1090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>
                <a:solidFill>
                  <a:schemeClr val="tx1"/>
                </a:solidFill>
              </a:rPr>
              <a:t>Б</a:t>
            </a:r>
            <a:r>
              <a:rPr lang="ru-RU" sz="2000" i="1" dirty="0" smtClean="0">
                <a:solidFill>
                  <a:schemeClr val="tx1"/>
                </a:solidFill>
              </a:rPr>
              <a:t>юджет</a:t>
            </a:r>
            <a:endParaRPr lang="en-US" sz="2000" i="1" dirty="0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82" y="4936149"/>
            <a:ext cx="2407745" cy="180580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583811" y="-28906"/>
            <a:ext cx="2527361" cy="1073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Oval Callout 15"/>
          <p:cNvSpPr/>
          <p:nvPr/>
        </p:nvSpPr>
        <p:spPr>
          <a:xfrm>
            <a:off x="1905000" y="920726"/>
            <a:ext cx="1971973" cy="1031430"/>
          </a:xfrm>
          <a:prstGeom prst="wedgeEllipseCallout">
            <a:avLst>
              <a:gd name="adj1" fmla="val 75121"/>
              <a:gd name="adj2" fmla="val 87372"/>
            </a:avLst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i="1" dirty="0" smtClean="0">
                <a:solidFill>
                  <a:schemeClr val="tx1"/>
                </a:solidFill>
              </a:rPr>
              <a:t>Счет </a:t>
            </a:r>
            <a:endParaRPr lang="en-US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78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206680" y="76200"/>
            <a:ext cx="6727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chemeClr val="accent3">
                    <a:lumMod val="75000"/>
                  </a:schemeClr>
                </a:solidFill>
                <a:cs typeface="Arial" pitchFamily="34" charset="0"/>
              </a:rPr>
              <a:t>ВНЕДРЕНИЕ В ИССЛЕДОВАТЕЛЬСКУЮ</a:t>
            </a:r>
          </a:p>
          <a:p>
            <a:r>
              <a:rPr lang="ru-RU" sz="3000" b="1" dirty="0" smtClean="0">
                <a:solidFill>
                  <a:schemeClr val="accent3">
                    <a:lumMod val="75000"/>
                  </a:schemeClr>
                </a:solidFill>
                <a:cs typeface="Arial" pitchFamily="34" charset="0"/>
              </a:rPr>
              <a:t>ДЕЯТЕЛЬНОСТЬ </a:t>
            </a:r>
            <a:endParaRPr lang="en-US" sz="3200" kern="0" dirty="0" smtClean="0">
              <a:solidFill>
                <a:schemeClr val="accent3">
                  <a:lumMod val="75000"/>
                </a:schemeClr>
              </a:solidFill>
              <a:ea typeface="굴림" charset="-127"/>
              <a:cs typeface="Arial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06680" y="2820802"/>
            <a:ext cx="2765120" cy="3750664"/>
          </a:xfrm>
          <a:prstGeom prst="round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Example </a:t>
            </a:r>
            <a:r>
              <a:rPr lang="en-US" dirty="0">
                <a:solidFill>
                  <a:prstClr val="white"/>
                </a:solidFill>
              </a:rPr>
              <a:t>Text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460749" y="3147239"/>
            <a:ext cx="2603721" cy="371076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Example Text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248399" y="2514600"/>
            <a:ext cx="2590801" cy="36576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Example Text</a:t>
            </a:r>
          </a:p>
        </p:txBody>
      </p:sp>
      <p:sp>
        <p:nvSpPr>
          <p:cNvPr id="4" name="Right Arrow 3"/>
          <p:cNvSpPr/>
          <p:nvPr/>
        </p:nvSpPr>
        <p:spPr>
          <a:xfrm rot="1176637">
            <a:off x="5651511" y="1716518"/>
            <a:ext cx="1600200" cy="438395"/>
          </a:xfrm>
          <a:prstGeom prst="rightArrow">
            <a:avLst>
              <a:gd name="adj1" fmla="val 26067"/>
              <a:gd name="adj2" fmla="val 5000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 rot="9017372">
            <a:off x="1788990" y="1861669"/>
            <a:ext cx="1600200" cy="438395"/>
          </a:xfrm>
          <a:prstGeom prst="rightArrow">
            <a:avLst>
              <a:gd name="adj1" fmla="val 26067"/>
              <a:gd name="adj2" fmla="val 5000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Arrow 9"/>
          <p:cNvSpPr/>
          <p:nvPr/>
        </p:nvSpPr>
        <p:spPr>
          <a:xfrm rot="5400000">
            <a:off x="4369999" y="2720071"/>
            <a:ext cx="542953" cy="438395"/>
          </a:xfrm>
          <a:prstGeom prst="rightArrow">
            <a:avLst>
              <a:gd name="adj1" fmla="val 26067"/>
              <a:gd name="adj2" fmla="val 5000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416300" y="1460699"/>
            <a:ext cx="2184400" cy="1130101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prstClr val="white"/>
                </a:solidFill>
              </a:rPr>
              <a:t>Надо просто </a:t>
            </a:r>
          </a:p>
          <a:p>
            <a:pPr algn="ctr"/>
            <a:r>
              <a:rPr lang="ru-RU" sz="2500" b="1" dirty="0" smtClean="0">
                <a:solidFill>
                  <a:prstClr val="white"/>
                </a:solidFill>
              </a:rPr>
              <a:t>считать  </a:t>
            </a:r>
            <a:endParaRPr lang="en-US" sz="2500" b="1" dirty="0">
              <a:solidFill>
                <a:prstClr val="white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624" y="3449108"/>
            <a:ext cx="2318976" cy="30919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205" y="2850423"/>
            <a:ext cx="2167067" cy="288942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97" y="3147238"/>
            <a:ext cx="2323345" cy="30977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555124" y="-111220"/>
            <a:ext cx="2588876" cy="1099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0775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0046"/>
            <a:ext cx="6934200" cy="1507684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ОСНОВНОЙ ЭТАП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Исследовательская деятельность №1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49" r="21848" b="28439"/>
          <a:stretch/>
        </p:blipFill>
        <p:spPr>
          <a:xfrm>
            <a:off x="1200918" y="1581786"/>
            <a:ext cx="7239000" cy="5019299"/>
          </a:xfrm>
        </p:spPr>
      </p:pic>
      <p:pic>
        <p:nvPicPr>
          <p:cNvPr id="1026" name="Picture 2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06263">
            <a:off x="1289877" y="1883309"/>
            <a:ext cx="1523062" cy="112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5170166"/>
            <a:ext cx="1676400" cy="1478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1838">
            <a:off x="1086508" y="752206"/>
            <a:ext cx="2146377" cy="179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91756" y="1510194"/>
            <a:ext cx="2548783" cy="187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72131" flipV="1">
            <a:off x="2415077" y="785730"/>
            <a:ext cx="2723682" cy="15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98926">
            <a:off x="7385011" y="3130666"/>
            <a:ext cx="2146377" cy="179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98926">
            <a:off x="7420264" y="1650074"/>
            <a:ext cx="2146377" cy="179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623">
            <a:off x="4441443" y="731979"/>
            <a:ext cx="3124065" cy="179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98926">
            <a:off x="7399112" y="4651775"/>
            <a:ext cx="2146377" cy="179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9110">
            <a:off x="6763796" y="732425"/>
            <a:ext cx="2146377" cy="179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98926">
            <a:off x="-229597" y="3544307"/>
            <a:ext cx="2146377" cy="179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98926">
            <a:off x="-169370" y="4877582"/>
            <a:ext cx="2146377" cy="179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69423" y="5523553"/>
            <a:ext cx="3529337" cy="179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67100" y="5429937"/>
            <a:ext cx="4242977" cy="1960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Картинки по запросу &quot;клипарт на прозрачном фоне море&quot;&quot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16203">
            <a:off x="6945893" y="5599424"/>
            <a:ext cx="2146377" cy="1790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17124" y="52879"/>
            <a:ext cx="2527361" cy="1073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604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76400" y="-381000"/>
            <a:ext cx="9220200" cy="179863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Исследовательская деятельность №2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14" y="1509225"/>
            <a:ext cx="3868518" cy="51580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515" y="1497429"/>
            <a:ext cx="3886200" cy="5181599"/>
          </a:xfrm>
          <a:prstGeom prst="rect">
            <a:avLst/>
          </a:prstGeom>
        </p:spPr>
      </p:pic>
      <p:pic>
        <p:nvPicPr>
          <p:cNvPr id="2050" name="Picture 2" descr="Картинки по запросу &quot;клипарт на прозрачном фоне цифры&quot;&quot;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92" b="29568"/>
          <a:stretch/>
        </p:blipFill>
        <p:spPr bwMode="auto">
          <a:xfrm rot="638148">
            <a:off x="2615822" y="5483887"/>
            <a:ext cx="474561" cy="603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Картинки по запросу &quot;клипарт на прозрачном фоне цифры&quot;&quot;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3"/>
          <a:stretch/>
        </p:blipFill>
        <p:spPr bwMode="auto">
          <a:xfrm rot="1040934">
            <a:off x="3427448" y="5402219"/>
            <a:ext cx="859047" cy="135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-90010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473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057400" y="274638"/>
            <a:ext cx="10363200" cy="71596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Исследовательская деятельность №3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590040"/>
            <a:ext cx="3886200" cy="50901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590040"/>
            <a:ext cx="3817620" cy="50901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-55610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784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-457200" y="127194"/>
            <a:ext cx="7519420" cy="6930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Исследовательская деятельность № 4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427" y="1073338"/>
            <a:ext cx="4345104" cy="57934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858" y="1064149"/>
            <a:ext cx="2418098" cy="32241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1"/>
          <a:stretch/>
        </p:blipFill>
        <p:spPr>
          <a:xfrm>
            <a:off x="6680496" y="1065281"/>
            <a:ext cx="2463504" cy="30939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13" t="9500" r="1213" b="-4503"/>
          <a:stretch/>
        </p:blipFill>
        <p:spPr>
          <a:xfrm>
            <a:off x="6621149" y="3788277"/>
            <a:ext cx="2522851" cy="32371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17" t="22058" r="14225" b="13969"/>
          <a:stretch/>
        </p:blipFill>
        <p:spPr>
          <a:xfrm>
            <a:off x="-98880" y="4009376"/>
            <a:ext cx="2459880" cy="28486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451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avatars.mds.yandex.net/get-pdb/1245924/79b7d862-16f1-4621-b55f-97174ed7407a/s120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543" y="2589700"/>
            <a:ext cx="629846" cy="72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avatars.mds.yandex.net/get-pdb/1245924/79b7d862-16f1-4621-b55f-97174ed7407a/s120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689" y="5961114"/>
            <a:ext cx="587036" cy="67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avatars.mds.yandex.net/get-pdb/1245924/79b7d862-16f1-4621-b55f-97174ed7407a/s120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493" y="4863020"/>
            <a:ext cx="813177" cy="933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avatars.mds.yandex.net/get-pdb/1245924/79b7d862-16f1-4621-b55f-97174ed7407a/s120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252008" y="5613276"/>
            <a:ext cx="245284" cy="28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avatars.mds.yandex.net/get-pdb/1245924/79b7d862-16f1-4621-b55f-97174ed7407a/s120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263" y="6221357"/>
            <a:ext cx="294076" cy="337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avatars.mds.yandex.net/get-pdb/1245924/79b7d862-16f1-4621-b55f-97174ed7407a/s120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520" y="5796141"/>
            <a:ext cx="287535" cy="32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avatars.mds.yandex.net/get-pdb/1245924/79b7d862-16f1-4621-b55f-97174ed7407a/s120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576" y="6221356"/>
            <a:ext cx="404795" cy="464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avatars.mds.yandex.net/get-pdb/1245924/79b7d862-16f1-4621-b55f-97174ed7407a/s1200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200781" y="5956282"/>
            <a:ext cx="231002" cy="26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1.bp.blogspot.com/-VsRqjKb2S1k/Xevbpx_W0CI/AAAAAAAAAx0/m9YHryBmXZ4mJH2g1UBOyK1iM0fMAhOywCLcBGAsYHQ/s1600/%25D1%2581%25D0%25BD%25D0%25B5%25D0%25B3.gif"/>
          <p:cNvPicPr>
            <a:picLocks noChangeAspect="1" noChangeArrowheads="1" noCrop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455" y="2479053"/>
            <a:ext cx="1071310" cy="107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laycast.ru/uploads/2015/10/21/15549706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1783" y="1477194"/>
            <a:ext cx="2345507" cy="231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avatars.mds.yandex.net/get-pdb/1245924/79b7d862-16f1-4621-b55f-97174ed7407a/s1200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830394" y="5993550"/>
            <a:ext cx="231002" cy="26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www.playcast.ru/uploads/2015/10/21/15549706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844" y="1099265"/>
            <a:ext cx="2072755" cy="291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02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186319" y="76199"/>
            <a:ext cx="522388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Промежуточные выводы </a:t>
            </a:r>
          </a:p>
          <a:p>
            <a:r>
              <a:rPr lang="ru-RU" sz="2800" b="1" i="1" dirty="0" smtClean="0">
                <a:solidFill>
                  <a:srgbClr val="C00000"/>
                </a:solidFill>
              </a:rPr>
              <a:t>в результате исследований</a:t>
            </a:r>
          </a:p>
          <a:p>
            <a:endParaRPr lang="ru-RU" sz="2400" b="1" i="1" dirty="0" smtClean="0"/>
          </a:p>
          <a:p>
            <a:r>
              <a:rPr lang="ru-RU" sz="2400" b="1" i="1" dirty="0"/>
              <a:t> </a:t>
            </a:r>
            <a:r>
              <a:rPr lang="ru-RU" sz="2400" b="1" i="1" dirty="0" smtClean="0"/>
              <a:t>   Определение  дальнейших путей реализации проекта </a:t>
            </a:r>
          </a:p>
          <a:p>
            <a:r>
              <a:rPr lang="ru-RU" sz="2800" b="1" i="1" dirty="0" smtClean="0">
                <a:solidFill>
                  <a:srgbClr val="C00000"/>
                </a:solidFill>
              </a:rPr>
              <a:t>      </a:t>
            </a:r>
            <a:endParaRPr lang="en-US" sz="3000" i="1" dirty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26" name="Right Arrow 25"/>
          <p:cNvSpPr/>
          <p:nvPr/>
        </p:nvSpPr>
        <p:spPr>
          <a:xfrm rot="4500000">
            <a:off x="1081387" y="4072673"/>
            <a:ext cx="542952" cy="438395"/>
          </a:xfrm>
          <a:prstGeom prst="rightArrow">
            <a:avLst>
              <a:gd name="adj1" fmla="val 26067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>
              <a:solidFill>
                <a:prstClr val="white"/>
              </a:solidFill>
            </a:endParaRPr>
          </a:p>
        </p:txBody>
      </p:sp>
      <p:sp>
        <p:nvSpPr>
          <p:cNvPr id="28" name="Right Arrow 27"/>
          <p:cNvSpPr/>
          <p:nvPr/>
        </p:nvSpPr>
        <p:spPr>
          <a:xfrm rot="214457">
            <a:off x="3859411" y="5905602"/>
            <a:ext cx="542952" cy="438395"/>
          </a:xfrm>
          <a:prstGeom prst="rightArrow">
            <a:avLst>
              <a:gd name="adj1" fmla="val 26067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>
              <a:solidFill>
                <a:prstClr val="white"/>
              </a:solidFill>
            </a:endParaRPr>
          </a:p>
        </p:txBody>
      </p:sp>
      <p:sp>
        <p:nvSpPr>
          <p:cNvPr id="30" name="Right Arrow 29"/>
          <p:cNvSpPr/>
          <p:nvPr/>
        </p:nvSpPr>
        <p:spPr>
          <a:xfrm rot="16559724">
            <a:off x="6998695" y="4072673"/>
            <a:ext cx="542952" cy="438395"/>
          </a:xfrm>
          <a:prstGeom prst="rightArrow">
            <a:avLst>
              <a:gd name="adj1" fmla="val 26067"/>
              <a:gd name="adj2" fmla="val 50000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>
              <a:solidFill>
                <a:prstClr val="white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29400" y="33434"/>
            <a:ext cx="2514600" cy="1067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33"/>
          <a:stretch/>
        </p:blipFill>
        <p:spPr>
          <a:xfrm>
            <a:off x="2502153" y="2108304"/>
            <a:ext cx="3648146" cy="3729216"/>
          </a:xfrm>
          <a:prstGeom prst="rect">
            <a:avLst/>
          </a:prstGeom>
        </p:spPr>
      </p:pic>
      <p:sp>
        <p:nvSpPr>
          <p:cNvPr id="20" name="Cloud 19"/>
          <p:cNvSpPr/>
          <p:nvPr/>
        </p:nvSpPr>
        <p:spPr>
          <a:xfrm>
            <a:off x="5161778" y="1779442"/>
            <a:ext cx="3982222" cy="188962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Решено: </a:t>
            </a:r>
          </a:p>
          <a:p>
            <a:pPr algn="ctr"/>
            <a:r>
              <a:rPr lang="ru-RU" sz="2000" b="1" i="1" dirty="0" smtClean="0">
                <a:solidFill>
                  <a:schemeClr val="tx1"/>
                </a:solidFill>
              </a:rPr>
              <a:t>Надо открывать  секреты волшебного глаза </a:t>
            </a:r>
            <a:endParaRPr lang="en-US" sz="2000" b="1" i="1" dirty="0">
              <a:solidFill>
                <a:schemeClr val="tx1"/>
              </a:solidFill>
            </a:endParaRPr>
          </a:p>
        </p:txBody>
      </p:sp>
      <p:sp>
        <p:nvSpPr>
          <p:cNvPr id="4" name="Cloud 3"/>
          <p:cNvSpPr/>
          <p:nvPr/>
        </p:nvSpPr>
        <p:spPr>
          <a:xfrm>
            <a:off x="121221" y="2362199"/>
            <a:ext cx="2486233" cy="1563791"/>
          </a:xfrm>
          <a:prstGeom prst="cloud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Пробовала считать все…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23" name="Cloud 22"/>
          <p:cNvSpPr/>
          <p:nvPr/>
        </p:nvSpPr>
        <p:spPr>
          <a:xfrm>
            <a:off x="5641878" y="4975909"/>
            <a:ext cx="2915422" cy="1335852"/>
          </a:xfrm>
          <a:prstGeom prst="cloud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Так можно и состариться… </a:t>
            </a:r>
            <a:endParaRPr lang="en-US" b="1" i="1" dirty="0">
              <a:solidFill>
                <a:schemeClr val="tx1"/>
              </a:solidFill>
            </a:endParaRPr>
          </a:p>
        </p:txBody>
      </p:sp>
      <p:sp>
        <p:nvSpPr>
          <p:cNvPr id="21" name="Cloud 20"/>
          <p:cNvSpPr/>
          <p:nvPr/>
        </p:nvSpPr>
        <p:spPr>
          <a:xfrm>
            <a:off x="579167" y="5145389"/>
            <a:ext cx="2028288" cy="1059970"/>
          </a:xfrm>
          <a:prstGeom prst="cloud">
            <a:avLst/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solidFill>
                  <a:schemeClr val="tx1"/>
                </a:solidFill>
              </a:rPr>
              <a:t>Оочень</a:t>
            </a:r>
            <a:r>
              <a:rPr lang="ru-RU" b="1" i="1" dirty="0" smtClean="0">
                <a:solidFill>
                  <a:schemeClr val="tx1"/>
                </a:solidFill>
              </a:rPr>
              <a:t> долго… </a:t>
            </a:r>
            <a:endParaRPr lang="en-US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00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6169" y="457200"/>
            <a:ext cx="5257800" cy="42703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Знакомство с математическим понятием </a:t>
            </a:r>
            <a:r>
              <a:rPr lang="ru-RU" sz="2800" b="1" dirty="0" smtClean="0">
                <a:solidFill>
                  <a:srgbClr val="C00000"/>
                </a:solidFill>
              </a:rPr>
              <a:t>БЕСКОНЕЧНОСТЬ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s://upload.wikimedia.org/wikipedia/commons/thumb/6/6c/David_Gerstein_-_Infinity_Rally.jpg/800px-David_Gerstein_-_Infinity_Rally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" t="12676" r="6234" b="13163"/>
          <a:stretch/>
        </p:blipFill>
        <p:spPr bwMode="auto">
          <a:xfrm>
            <a:off x="350746" y="1440802"/>
            <a:ext cx="4648201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946210"/>
            <a:ext cx="3631941" cy="48425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46" y="4243096"/>
            <a:ext cx="1885950" cy="2514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4233682"/>
            <a:ext cx="1900070" cy="25334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019897" y="0"/>
            <a:ext cx="3143153" cy="1334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25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353056" y="211113"/>
            <a:ext cx="70311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kern="0" dirty="0" smtClean="0">
                <a:solidFill>
                  <a:srgbClr val="C00000"/>
                </a:solidFill>
                <a:ea typeface="굴림" charset="-127"/>
                <a:cs typeface="Arial" pitchFamily="34" charset="0"/>
              </a:rPr>
              <a:t>Погружение в эксперимент №1</a:t>
            </a:r>
          </a:p>
          <a:p>
            <a:r>
              <a:rPr lang="ru-RU" sz="2400" b="1" kern="0" dirty="0" smtClean="0">
                <a:solidFill>
                  <a:srgbClr val="C00000"/>
                </a:solidFill>
                <a:ea typeface="굴림" charset="-127"/>
                <a:cs typeface="Arial" pitchFamily="34" charset="0"/>
              </a:rPr>
              <a:t>Сравнение предметов по высоте  на глаз</a:t>
            </a:r>
            <a:endParaRPr lang="en-US" sz="2400" dirty="0" smtClean="0">
              <a:solidFill>
                <a:srgbClr val="C00000"/>
              </a:solidFill>
              <a:cs typeface="Arial" pitchFamily="34" charset="0"/>
            </a:endParaRPr>
          </a:p>
        </p:txBody>
      </p:sp>
      <p:sp>
        <p:nvSpPr>
          <p:cNvPr id="5" name="Can 4"/>
          <p:cNvSpPr/>
          <p:nvPr/>
        </p:nvSpPr>
        <p:spPr>
          <a:xfrm>
            <a:off x="329550" y="3221004"/>
            <a:ext cx="955078" cy="1699920"/>
          </a:xfrm>
          <a:prstGeom prst="can">
            <a:avLst>
              <a:gd name="adj" fmla="val 35760"/>
            </a:avLst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n 5"/>
          <p:cNvSpPr/>
          <p:nvPr/>
        </p:nvSpPr>
        <p:spPr>
          <a:xfrm>
            <a:off x="3299448" y="1548963"/>
            <a:ext cx="1062793" cy="3567963"/>
          </a:xfrm>
          <a:prstGeom prst="can">
            <a:avLst>
              <a:gd name="adj" fmla="val 357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Box 394"/>
          <p:cNvSpPr txBox="1">
            <a:spLocks noChangeArrowheads="1"/>
          </p:cNvSpPr>
          <p:nvPr/>
        </p:nvSpPr>
        <p:spPr bwMode="auto">
          <a:xfrm>
            <a:off x="1478616" y="1514751"/>
            <a:ext cx="1695985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ea typeface="굴림" charset="-127"/>
                <a:cs typeface="Arial" pitchFamily="34" charset="0"/>
              </a:rPr>
              <a:t>дом</a:t>
            </a:r>
            <a:endParaRPr lang="en-US" sz="2400" b="1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11" name="Text Box 394"/>
          <p:cNvSpPr txBox="1">
            <a:spLocks noChangeArrowheads="1"/>
          </p:cNvSpPr>
          <p:nvPr/>
        </p:nvSpPr>
        <p:spPr bwMode="auto">
          <a:xfrm rot="10800000" flipV="1">
            <a:off x="1488190" y="1877899"/>
            <a:ext cx="1456619" cy="5078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ea typeface="굴림" charset="-127"/>
                <a:cs typeface="Arial" pitchFamily="34" charset="0"/>
              </a:rPr>
              <a:t>дерево</a:t>
            </a:r>
            <a:endParaRPr lang="en-US" sz="2400" b="1" kern="0" dirty="0">
              <a:ea typeface="굴림" charset="-127"/>
              <a:cs typeface="Arial" pitchFamily="34" charset="0"/>
            </a:endParaRPr>
          </a:p>
        </p:txBody>
      </p:sp>
      <p:grpSp>
        <p:nvGrpSpPr>
          <p:cNvPr id="16" name="Group 65"/>
          <p:cNvGrpSpPr/>
          <p:nvPr/>
        </p:nvGrpSpPr>
        <p:grpSpPr>
          <a:xfrm>
            <a:off x="1115239" y="2047195"/>
            <a:ext cx="316706" cy="316706"/>
            <a:chOff x="7391400" y="1988344"/>
            <a:chExt cx="454025" cy="454025"/>
          </a:xfrm>
          <a:effectLst/>
        </p:grpSpPr>
        <p:sp>
          <p:nvSpPr>
            <p:cNvPr id="17" name="Oval 268"/>
            <p:cNvSpPr>
              <a:spLocks noChangeArrowheads="1"/>
            </p:cNvSpPr>
            <p:nvPr/>
          </p:nvSpPr>
          <p:spPr bwMode="auto">
            <a:xfrm rot="21347776">
              <a:off x="7391400" y="1988344"/>
              <a:ext cx="454025" cy="454025"/>
            </a:xfrm>
            <a:prstGeom prst="ellipse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rgbClr val="FF0000">
                    <a:lumMod val="50000"/>
                  </a:srgbClr>
                </a:gs>
              </a:gsLst>
              <a:lin ang="15600000" scaled="0"/>
            </a:gradFill>
            <a:ln w="9525">
              <a:noFill/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Oval 269"/>
            <p:cNvSpPr>
              <a:spLocks noChangeArrowheads="1"/>
            </p:cNvSpPr>
            <p:nvPr/>
          </p:nvSpPr>
          <p:spPr bwMode="auto">
            <a:xfrm rot="21347776">
              <a:off x="7439013" y="1991424"/>
              <a:ext cx="354310" cy="265201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Group 65"/>
          <p:cNvGrpSpPr/>
          <p:nvPr/>
        </p:nvGrpSpPr>
        <p:grpSpPr>
          <a:xfrm>
            <a:off x="1126372" y="1629502"/>
            <a:ext cx="315302" cy="315302"/>
            <a:chOff x="7391400" y="1988344"/>
            <a:chExt cx="454025" cy="454025"/>
          </a:xfrm>
          <a:effectLst/>
        </p:grpSpPr>
        <p:sp>
          <p:nvSpPr>
            <p:cNvPr id="20" name="Oval 268"/>
            <p:cNvSpPr>
              <a:spLocks noChangeArrowheads="1"/>
            </p:cNvSpPr>
            <p:nvPr/>
          </p:nvSpPr>
          <p:spPr bwMode="auto">
            <a:xfrm rot="21347776">
              <a:off x="7391400" y="1988344"/>
              <a:ext cx="454025" cy="454025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 w="9525">
              <a:noFill/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Oval 269"/>
            <p:cNvSpPr>
              <a:spLocks noChangeArrowheads="1"/>
            </p:cNvSpPr>
            <p:nvPr/>
          </p:nvSpPr>
          <p:spPr bwMode="auto">
            <a:xfrm rot="21347776">
              <a:off x="7439013" y="1991424"/>
              <a:ext cx="354310" cy="265201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chemeClr val="accent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026" name="Picture 2" descr="Картинки по запросу &quot;клипарт на прозрачном фоне дом&quot;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550" y="1765556"/>
            <a:ext cx="1136003" cy="330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&quot;дерево клипарт на прозрачном фоне&quot;&quot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2" b="47768"/>
          <a:stretch/>
        </p:blipFill>
        <p:spPr bwMode="auto">
          <a:xfrm rot="10800000" flipV="1">
            <a:off x="942489" y="3221004"/>
            <a:ext cx="1274010" cy="1897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849" y="1618369"/>
            <a:ext cx="2287754" cy="433975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-39446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олилиния 7"/>
          <p:cNvSpPr/>
          <p:nvPr/>
        </p:nvSpPr>
        <p:spPr>
          <a:xfrm rot="14185032">
            <a:off x="7017108" y="5195219"/>
            <a:ext cx="1021899" cy="677485"/>
          </a:xfrm>
          <a:custGeom>
            <a:avLst/>
            <a:gdLst>
              <a:gd name="connsiteX0" fmla="*/ 230066 w 799487"/>
              <a:gd name="connsiteY0" fmla="*/ 866853 h 996562"/>
              <a:gd name="connsiteX1" fmla="*/ 24793 w 799487"/>
              <a:gd name="connsiteY1" fmla="*/ 27098 h 996562"/>
              <a:gd name="connsiteX2" fmla="*/ 733919 w 799487"/>
              <a:gd name="connsiteY2" fmla="*/ 269694 h 996562"/>
              <a:gd name="connsiteX3" fmla="*/ 715258 w 799487"/>
              <a:gd name="connsiteY3" fmla="*/ 904175 h 996562"/>
              <a:gd name="connsiteX4" fmla="*/ 267389 w 799487"/>
              <a:gd name="connsiteY4" fmla="*/ 960159 h 996562"/>
              <a:gd name="connsiteX5" fmla="*/ 155421 w 799487"/>
              <a:gd name="connsiteY5" fmla="*/ 586934 h 996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9487" h="996562">
                <a:moveTo>
                  <a:pt x="230066" y="866853"/>
                </a:moveTo>
                <a:cubicBezTo>
                  <a:pt x="85442" y="496738"/>
                  <a:pt x="-59182" y="126624"/>
                  <a:pt x="24793" y="27098"/>
                </a:cubicBezTo>
                <a:cubicBezTo>
                  <a:pt x="108768" y="-72428"/>
                  <a:pt x="618842" y="123515"/>
                  <a:pt x="733919" y="269694"/>
                </a:cubicBezTo>
                <a:cubicBezTo>
                  <a:pt x="848996" y="415873"/>
                  <a:pt x="793013" y="789098"/>
                  <a:pt x="715258" y="904175"/>
                </a:cubicBezTo>
                <a:cubicBezTo>
                  <a:pt x="637503" y="1019252"/>
                  <a:pt x="360695" y="1013032"/>
                  <a:pt x="267389" y="960159"/>
                </a:cubicBezTo>
                <a:cubicBezTo>
                  <a:pt x="174083" y="907286"/>
                  <a:pt x="164752" y="747110"/>
                  <a:pt x="155421" y="586934"/>
                </a:cubicBez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7308877" y="6057333"/>
            <a:ext cx="15680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Я в городе КОГАЛЫМ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-152400" y="5488902"/>
            <a:ext cx="64117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/>
              <a:t>Сопоставляя высоту здания с ростом человека,</a:t>
            </a:r>
          </a:p>
          <a:p>
            <a:pPr algn="r"/>
            <a:r>
              <a:rPr lang="ru-RU" sz="2000" b="1" i="1" dirty="0" smtClean="0"/>
              <a:t>учит детей сравнивать размеры предметов на глаз. </a:t>
            </a:r>
          </a:p>
          <a:p>
            <a:r>
              <a:rPr lang="ru-RU" sz="2000" i="1" dirty="0"/>
              <a:t> </a:t>
            </a:r>
            <a:r>
              <a:rPr lang="ru-RU" sz="2000" i="1" dirty="0" smtClean="0"/>
              <a:t>                                                                    ( Жан-Жак Руссо)</a:t>
            </a:r>
            <a:endParaRPr lang="ru-RU" sz="2000" i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7912248" y="5715000"/>
            <a:ext cx="180639" cy="469442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95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Картинки по запросу клипарт на прозрачном фоне пазлы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99"/>
          <a:stretch/>
        </p:blipFill>
        <p:spPr bwMode="auto">
          <a:xfrm rot="9957446">
            <a:off x="152062" y="-212632"/>
            <a:ext cx="3457963" cy="259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reeform 5"/>
          <p:cNvSpPr>
            <a:spLocks/>
          </p:cNvSpPr>
          <p:nvPr/>
        </p:nvSpPr>
        <p:spPr bwMode="auto">
          <a:xfrm rot="16200000">
            <a:off x="1936746" y="-122509"/>
            <a:ext cx="2969948" cy="4738961"/>
          </a:xfrm>
          <a:custGeom>
            <a:avLst/>
            <a:gdLst/>
            <a:ahLst/>
            <a:cxnLst>
              <a:cxn ang="0">
                <a:pos x="535" y="0"/>
              </a:cxn>
              <a:cxn ang="0">
                <a:pos x="406" y="130"/>
              </a:cxn>
              <a:cxn ang="0">
                <a:pos x="447" y="226"/>
              </a:cxn>
              <a:cxn ang="0">
                <a:pos x="457" y="288"/>
              </a:cxn>
              <a:cxn ang="0">
                <a:pos x="449" y="328"/>
              </a:cxn>
              <a:cxn ang="0">
                <a:pos x="0" y="328"/>
              </a:cxn>
              <a:cxn ang="0">
                <a:pos x="0" y="777"/>
              </a:cxn>
              <a:cxn ang="0">
                <a:pos x="40" y="784"/>
              </a:cxn>
              <a:cxn ang="0">
                <a:pos x="102" y="775"/>
              </a:cxn>
              <a:cxn ang="0">
                <a:pos x="197" y="733"/>
              </a:cxn>
              <a:cxn ang="0">
                <a:pos x="328" y="862"/>
              </a:cxn>
              <a:cxn ang="0">
                <a:pos x="197" y="992"/>
              </a:cxn>
              <a:cxn ang="0">
                <a:pos x="102" y="951"/>
              </a:cxn>
              <a:cxn ang="0">
                <a:pos x="40" y="941"/>
              </a:cxn>
              <a:cxn ang="0">
                <a:pos x="0" y="949"/>
              </a:cxn>
              <a:cxn ang="0">
                <a:pos x="0" y="1394"/>
              </a:cxn>
              <a:cxn ang="0">
                <a:pos x="0" y="1394"/>
              </a:cxn>
              <a:cxn ang="0">
                <a:pos x="0" y="1394"/>
              </a:cxn>
              <a:cxn ang="0">
                <a:pos x="0" y="1394"/>
              </a:cxn>
              <a:cxn ang="0">
                <a:pos x="0" y="1394"/>
              </a:cxn>
              <a:cxn ang="0">
                <a:pos x="446" y="1394"/>
              </a:cxn>
              <a:cxn ang="0">
                <a:pos x="453" y="1434"/>
              </a:cxn>
              <a:cxn ang="0">
                <a:pos x="444" y="1497"/>
              </a:cxn>
              <a:cxn ang="0">
                <a:pos x="403" y="1592"/>
              </a:cxn>
              <a:cxn ang="0">
                <a:pos x="532" y="1722"/>
              </a:cxn>
              <a:cxn ang="0">
                <a:pos x="661" y="1592"/>
              </a:cxn>
              <a:cxn ang="0">
                <a:pos x="620" y="1496"/>
              </a:cxn>
              <a:cxn ang="0">
                <a:pos x="610" y="1434"/>
              </a:cxn>
              <a:cxn ang="0">
                <a:pos x="618" y="1394"/>
              </a:cxn>
              <a:cxn ang="0">
                <a:pos x="1067" y="1394"/>
              </a:cxn>
              <a:cxn ang="0">
                <a:pos x="1067" y="945"/>
              </a:cxn>
              <a:cxn ang="0">
                <a:pos x="1028" y="938"/>
              </a:cxn>
              <a:cxn ang="0">
                <a:pos x="965" y="947"/>
              </a:cxn>
              <a:cxn ang="0">
                <a:pos x="870" y="989"/>
              </a:cxn>
              <a:cxn ang="0">
                <a:pos x="739" y="859"/>
              </a:cxn>
              <a:cxn ang="0">
                <a:pos x="870" y="730"/>
              </a:cxn>
              <a:cxn ang="0">
                <a:pos x="965" y="771"/>
              </a:cxn>
              <a:cxn ang="0">
                <a:pos x="1028" y="781"/>
              </a:cxn>
              <a:cxn ang="0">
                <a:pos x="1067" y="773"/>
              </a:cxn>
              <a:cxn ang="0">
                <a:pos x="1067" y="328"/>
              </a:cxn>
              <a:cxn ang="0">
                <a:pos x="1067" y="328"/>
              </a:cxn>
              <a:cxn ang="0">
                <a:pos x="1067" y="328"/>
              </a:cxn>
              <a:cxn ang="0">
                <a:pos x="621" y="328"/>
              </a:cxn>
              <a:cxn ang="0">
                <a:pos x="614" y="288"/>
              </a:cxn>
              <a:cxn ang="0">
                <a:pos x="624" y="225"/>
              </a:cxn>
              <a:cxn ang="0">
                <a:pos x="664" y="130"/>
              </a:cxn>
              <a:cxn ang="0">
                <a:pos x="535" y="0"/>
              </a:cxn>
            </a:cxnLst>
            <a:rect l="0" t="0" r="r" b="b"/>
            <a:pathLst>
              <a:path w="1067" h="1722">
                <a:moveTo>
                  <a:pt x="535" y="0"/>
                </a:moveTo>
                <a:cubicBezTo>
                  <a:pt x="464" y="0"/>
                  <a:pt x="406" y="58"/>
                  <a:pt x="406" y="130"/>
                </a:cubicBezTo>
                <a:cubicBezTo>
                  <a:pt x="406" y="168"/>
                  <a:pt x="422" y="202"/>
                  <a:pt x="447" y="226"/>
                </a:cubicBezTo>
                <a:cubicBezTo>
                  <a:pt x="452" y="245"/>
                  <a:pt x="457" y="266"/>
                  <a:pt x="457" y="288"/>
                </a:cubicBezTo>
                <a:cubicBezTo>
                  <a:pt x="457" y="306"/>
                  <a:pt x="453" y="319"/>
                  <a:pt x="449" y="328"/>
                </a:cubicBezTo>
                <a:cubicBezTo>
                  <a:pt x="0" y="328"/>
                  <a:pt x="0" y="328"/>
                  <a:pt x="0" y="328"/>
                </a:cubicBezTo>
                <a:cubicBezTo>
                  <a:pt x="0" y="777"/>
                  <a:pt x="0" y="777"/>
                  <a:pt x="0" y="777"/>
                </a:cubicBezTo>
                <a:cubicBezTo>
                  <a:pt x="9" y="781"/>
                  <a:pt x="21" y="784"/>
                  <a:pt x="40" y="784"/>
                </a:cubicBezTo>
                <a:cubicBezTo>
                  <a:pt x="62" y="784"/>
                  <a:pt x="83" y="780"/>
                  <a:pt x="102" y="775"/>
                </a:cubicBezTo>
                <a:cubicBezTo>
                  <a:pt x="126" y="749"/>
                  <a:pt x="160" y="733"/>
                  <a:pt x="197" y="733"/>
                </a:cubicBezTo>
                <a:cubicBezTo>
                  <a:pt x="270" y="733"/>
                  <a:pt x="328" y="791"/>
                  <a:pt x="328" y="862"/>
                </a:cubicBezTo>
                <a:cubicBezTo>
                  <a:pt x="328" y="934"/>
                  <a:pt x="270" y="992"/>
                  <a:pt x="197" y="992"/>
                </a:cubicBezTo>
                <a:cubicBezTo>
                  <a:pt x="160" y="992"/>
                  <a:pt x="126" y="976"/>
                  <a:pt x="102" y="951"/>
                </a:cubicBezTo>
                <a:cubicBezTo>
                  <a:pt x="83" y="946"/>
                  <a:pt x="62" y="941"/>
                  <a:pt x="40" y="941"/>
                </a:cubicBezTo>
                <a:cubicBezTo>
                  <a:pt x="21" y="941"/>
                  <a:pt x="9" y="944"/>
                  <a:pt x="0" y="949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446" y="1394"/>
                  <a:pt x="446" y="1394"/>
                  <a:pt x="446" y="1394"/>
                </a:cubicBezTo>
                <a:cubicBezTo>
                  <a:pt x="450" y="1403"/>
                  <a:pt x="453" y="1415"/>
                  <a:pt x="453" y="1434"/>
                </a:cubicBezTo>
                <a:cubicBezTo>
                  <a:pt x="453" y="1456"/>
                  <a:pt x="449" y="1477"/>
                  <a:pt x="444" y="1497"/>
                </a:cubicBezTo>
                <a:cubicBezTo>
                  <a:pt x="419" y="1520"/>
                  <a:pt x="403" y="1554"/>
                  <a:pt x="403" y="1592"/>
                </a:cubicBezTo>
                <a:cubicBezTo>
                  <a:pt x="403" y="1664"/>
                  <a:pt x="461" y="1722"/>
                  <a:pt x="532" y="1722"/>
                </a:cubicBezTo>
                <a:cubicBezTo>
                  <a:pt x="603" y="1722"/>
                  <a:pt x="661" y="1664"/>
                  <a:pt x="661" y="1592"/>
                </a:cubicBezTo>
                <a:cubicBezTo>
                  <a:pt x="661" y="1554"/>
                  <a:pt x="645" y="1520"/>
                  <a:pt x="620" y="1496"/>
                </a:cubicBezTo>
                <a:cubicBezTo>
                  <a:pt x="615" y="1477"/>
                  <a:pt x="610" y="1456"/>
                  <a:pt x="610" y="1434"/>
                </a:cubicBezTo>
                <a:cubicBezTo>
                  <a:pt x="610" y="1415"/>
                  <a:pt x="614" y="1403"/>
                  <a:pt x="618" y="1394"/>
                </a:cubicBezTo>
                <a:cubicBezTo>
                  <a:pt x="1067" y="1394"/>
                  <a:pt x="1067" y="1394"/>
                  <a:pt x="1067" y="1394"/>
                </a:cubicBezTo>
                <a:cubicBezTo>
                  <a:pt x="1067" y="945"/>
                  <a:pt x="1067" y="945"/>
                  <a:pt x="1067" y="945"/>
                </a:cubicBezTo>
                <a:cubicBezTo>
                  <a:pt x="1058" y="941"/>
                  <a:pt x="1046" y="938"/>
                  <a:pt x="1028" y="938"/>
                </a:cubicBezTo>
                <a:cubicBezTo>
                  <a:pt x="1006" y="938"/>
                  <a:pt x="985" y="942"/>
                  <a:pt x="965" y="947"/>
                </a:cubicBezTo>
                <a:cubicBezTo>
                  <a:pt x="942" y="973"/>
                  <a:pt x="908" y="989"/>
                  <a:pt x="870" y="989"/>
                </a:cubicBezTo>
                <a:cubicBezTo>
                  <a:pt x="798" y="989"/>
                  <a:pt x="739" y="931"/>
                  <a:pt x="739" y="859"/>
                </a:cubicBezTo>
                <a:cubicBezTo>
                  <a:pt x="739" y="788"/>
                  <a:pt x="798" y="730"/>
                  <a:pt x="870" y="730"/>
                </a:cubicBezTo>
                <a:cubicBezTo>
                  <a:pt x="907" y="730"/>
                  <a:pt x="941" y="746"/>
                  <a:pt x="965" y="771"/>
                </a:cubicBezTo>
                <a:cubicBezTo>
                  <a:pt x="984" y="776"/>
                  <a:pt x="1005" y="781"/>
                  <a:pt x="1028" y="781"/>
                </a:cubicBezTo>
                <a:cubicBezTo>
                  <a:pt x="1046" y="781"/>
                  <a:pt x="1058" y="777"/>
                  <a:pt x="1067" y="773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621" y="328"/>
                  <a:pt x="621" y="328"/>
                  <a:pt x="621" y="328"/>
                </a:cubicBezTo>
                <a:cubicBezTo>
                  <a:pt x="617" y="319"/>
                  <a:pt x="614" y="306"/>
                  <a:pt x="614" y="288"/>
                </a:cubicBezTo>
                <a:cubicBezTo>
                  <a:pt x="614" y="266"/>
                  <a:pt x="618" y="245"/>
                  <a:pt x="624" y="225"/>
                </a:cubicBezTo>
                <a:cubicBezTo>
                  <a:pt x="649" y="201"/>
                  <a:pt x="664" y="168"/>
                  <a:pt x="664" y="130"/>
                </a:cubicBezTo>
                <a:cubicBezTo>
                  <a:pt x="664" y="58"/>
                  <a:pt x="606" y="0"/>
                  <a:pt x="535" y="0"/>
                </a:cubicBezTo>
              </a:path>
            </a:pathLst>
          </a:custGeom>
          <a:solidFill>
            <a:schemeClr val="accent3"/>
          </a:solidFill>
          <a:ln w="12700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2050" name="Picture 2" descr="Картинки по запросу клипарт на прозрачном фоне пазлы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5" r="-1"/>
          <a:stretch/>
        </p:blipFill>
        <p:spPr bwMode="auto">
          <a:xfrm>
            <a:off x="5410200" y="4311128"/>
            <a:ext cx="3733800" cy="254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0" r="6622" b="30738"/>
          <a:stretch/>
        </p:blipFill>
        <p:spPr>
          <a:xfrm>
            <a:off x="2484263" y="810817"/>
            <a:ext cx="2220419" cy="2881734"/>
          </a:xfrm>
        </p:spPr>
      </p:pic>
      <p:sp>
        <p:nvSpPr>
          <p:cNvPr id="3" name="Прямоугольник 2"/>
          <p:cNvSpPr/>
          <p:nvPr/>
        </p:nvSpPr>
        <p:spPr>
          <a:xfrm rot="10800000" flipV="1">
            <a:off x="1828800" y="4754434"/>
            <a:ext cx="3733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Script" panose="030B0504020000000003" pitchFamily="66" charset="0"/>
              </a:rPr>
              <a:t>Руководитель </a:t>
            </a:r>
            <a:r>
              <a:rPr lang="ru-RU" sz="2400" b="1" dirty="0">
                <a:solidFill>
                  <a:srgbClr val="002060"/>
                </a:solidFill>
                <a:latin typeface="Segoe Script" panose="030B0504020000000003" pitchFamily="66" charset="0"/>
              </a:rPr>
              <a:t>проекта</a:t>
            </a:r>
            <a:r>
              <a:rPr lang="ru-RU" sz="2400" b="1" dirty="0" smtClean="0">
                <a:solidFill>
                  <a:srgbClr val="002060"/>
                </a:solidFill>
                <a:latin typeface="Segoe Script" panose="030B0504020000000003" pitchFamily="66" charset="0"/>
              </a:rPr>
              <a:t>: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Segoe Script" panose="030B0504020000000003" pitchFamily="66" charset="0"/>
              </a:rPr>
              <a:t> Лариса Георгиевна </a:t>
            </a:r>
            <a:r>
              <a:rPr lang="ru-RU" sz="2400" b="1" dirty="0" err="1" smtClean="0">
                <a:solidFill>
                  <a:srgbClr val="002060"/>
                </a:solidFill>
                <a:latin typeface="Segoe Script" panose="030B0504020000000003" pitchFamily="66" charset="0"/>
              </a:rPr>
              <a:t>Дерменжи</a:t>
            </a:r>
            <a:r>
              <a:rPr lang="ru-RU" sz="2400" b="1" dirty="0" smtClean="0">
                <a:solidFill>
                  <a:srgbClr val="002060"/>
                </a:solidFill>
                <a:latin typeface="Segoe Script" panose="030B0504020000000003" pitchFamily="66" charset="0"/>
              </a:rPr>
              <a:t> </a:t>
            </a:r>
            <a:endParaRPr lang="ru-RU" sz="2400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358895" y="2128295"/>
            <a:ext cx="3352800" cy="4229790"/>
          </a:xfrm>
          <a:custGeom>
            <a:avLst/>
            <a:gdLst/>
            <a:ahLst/>
            <a:cxnLst>
              <a:cxn ang="0">
                <a:pos x="535" y="0"/>
              </a:cxn>
              <a:cxn ang="0">
                <a:pos x="406" y="130"/>
              </a:cxn>
              <a:cxn ang="0">
                <a:pos x="447" y="226"/>
              </a:cxn>
              <a:cxn ang="0">
                <a:pos x="457" y="288"/>
              </a:cxn>
              <a:cxn ang="0">
                <a:pos x="449" y="328"/>
              </a:cxn>
              <a:cxn ang="0">
                <a:pos x="0" y="328"/>
              </a:cxn>
              <a:cxn ang="0">
                <a:pos x="0" y="777"/>
              </a:cxn>
              <a:cxn ang="0">
                <a:pos x="40" y="784"/>
              </a:cxn>
              <a:cxn ang="0">
                <a:pos x="102" y="775"/>
              </a:cxn>
              <a:cxn ang="0">
                <a:pos x="197" y="733"/>
              </a:cxn>
              <a:cxn ang="0">
                <a:pos x="328" y="862"/>
              </a:cxn>
              <a:cxn ang="0">
                <a:pos x="197" y="992"/>
              </a:cxn>
              <a:cxn ang="0">
                <a:pos x="102" y="951"/>
              </a:cxn>
              <a:cxn ang="0">
                <a:pos x="40" y="941"/>
              </a:cxn>
              <a:cxn ang="0">
                <a:pos x="0" y="949"/>
              </a:cxn>
              <a:cxn ang="0">
                <a:pos x="0" y="1394"/>
              </a:cxn>
              <a:cxn ang="0">
                <a:pos x="0" y="1394"/>
              </a:cxn>
              <a:cxn ang="0">
                <a:pos x="0" y="1394"/>
              </a:cxn>
              <a:cxn ang="0">
                <a:pos x="0" y="1394"/>
              </a:cxn>
              <a:cxn ang="0">
                <a:pos x="0" y="1394"/>
              </a:cxn>
              <a:cxn ang="0">
                <a:pos x="446" y="1394"/>
              </a:cxn>
              <a:cxn ang="0">
                <a:pos x="453" y="1434"/>
              </a:cxn>
              <a:cxn ang="0">
                <a:pos x="444" y="1497"/>
              </a:cxn>
              <a:cxn ang="0">
                <a:pos x="403" y="1592"/>
              </a:cxn>
              <a:cxn ang="0">
                <a:pos x="532" y="1722"/>
              </a:cxn>
              <a:cxn ang="0">
                <a:pos x="661" y="1592"/>
              </a:cxn>
              <a:cxn ang="0">
                <a:pos x="620" y="1496"/>
              </a:cxn>
              <a:cxn ang="0">
                <a:pos x="610" y="1434"/>
              </a:cxn>
              <a:cxn ang="0">
                <a:pos x="618" y="1394"/>
              </a:cxn>
              <a:cxn ang="0">
                <a:pos x="1067" y="1394"/>
              </a:cxn>
              <a:cxn ang="0">
                <a:pos x="1067" y="945"/>
              </a:cxn>
              <a:cxn ang="0">
                <a:pos x="1028" y="938"/>
              </a:cxn>
              <a:cxn ang="0">
                <a:pos x="965" y="947"/>
              </a:cxn>
              <a:cxn ang="0">
                <a:pos x="870" y="989"/>
              </a:cxn>
              <a:cxn ang="0">
                <a:pos x="739" y="859"/>
              </a:cxn>
              <a:cxn ang="0">
                <a:pos x="870" y="730"/>
              </a:cxn>
              <a:cxn ang="0">
                <a:pos x="965" y="771"/>
              </a:cxn>
              <a:cxn ang="0">
                <a:pos x="1028" y="781"/>
              </a:cxn>
              <a:cxn ang="0">
                <a:pos x="1067" y="773"/>
              </a:cxn>
              <a:cxn ang="0">
                <a:pos x="1067" y="328"/>
              </a:cxn>
              <a:cxn ang="0">
                <a:pos x="1067" y="328"/>
              </a:cxn>
              <a:cxn ang="0">
                <a:pos x="1067" y="328"/>
              </a:cxn>
              <a:cxn ang="0">
                <a:pos x="621" y="328"/>
              </a:cxn>
              <a:cxn ang="0">
                <a:pos x="614" y="288"/>
              </a:cxn>
              <a:cxn ang="0">
                <a:pos x="624" y="225"/>
              </a:cxn>
              <a:cxn ang="0">
                <a:pos x="664" y="130"/>
              </a:cxn>
              <a:cxn ang="0">
                <a:pos x="535" y="0"/>
              </a:cxn>
            </a:cxnLst>
            <a:rect l="0" t="0" r="r" b="b"/>
            <a:pathLst>
              <a:path w="1067" h="1722">
                <a:moveTo>
                  <a:pt x="535" y="0"/>
                </a:moveTo>
                <a:cubicBezTo>
                  <a:pt x="464" y="0"/>
                  <a:pt x="406" y="58"/>
                  <a:pt x="406" y="130"/>
                </a:cubicBezTo>
                <a:cubicBezTo>
                  <a:pt x="406" y="168"/>
                  <a:pt x="422" y="202"/>
                  <a:pt x="447" y="226"/>
                </a:cubicBezTo>
                <a:cubicBezTo>
                  <a:pt x="452" y="245"/>
                  <a:pt x="457" y="266"/>
                  <a:pt x="457" y="288"/>
                </a:cubicBezTo>
                <a:cubicBezTo>
                  <a:pt x="457" y="306"/>
                  <a:pt x="453" y="319"/>
                  <a:pt x="449" y="328"/>
                </a:cubicBezTo>
                <a:cubicBezTo>
                  <a:pt x="0" y="328"/>
                  <a:pt x="0" y="328"/>
                  <a:pt x="0" y="328"/>
                </a:cubicBezTo>
                <a:cubicBezTo>
                  <a:pt x="0" y="777"/>
                  <a:pt x="0" y="777"/>
                  <a:pt x="0" y="777"/>
                </a:cubicBezTo>
                <a:cubicBezTo>
                  <a:pt x="9" y="781"/>
                  <a:pt x="21" y="784"/>
                  <a:pt x="40" y="784"/>
                </a:cubicBezTo>
                <a:cubicBezTo>
                  <a:pt x="62" y="784"/>
                  <a:pt x="83" y="780"/>
                  <a:pt x="102" y="775"/>
                </a:cubicBezTo>
                <a:cubicBezTo>
                  <a:pt x="126" y="749"/>
                  <a:pt x="160" y="733"/>
                  <a:pt x="197" y="733"/>
                </a:cubicBezTo>
                <a:cubicBezTo>
                  <a:pt x="270" y="733"/>
                  <a:pt x="328" y="791"/>
                  <a:pt x="328" y="862"/>
                </a:cubicBezTo>
                <a:cubicBezTo>
                  <a:pt x="328" y="934"/>
                  <a:pt x="270" y="992"/>
                  <a:pt x="197" y="992"/>
                </a:cubicBezTo>
                <a:cubicBezTo>
                  <a:pt x="160" y="992"/>
                  <a:pt x="126" y="976"/>
                  <a:pt x="102" y="951"/>
                </a:cubicBezTo>
                <a:cubicBezTo>
                  <a:pt x="83" y="946"/>
                  <a:pt x="62" y="941"/>
                  <a:pt x="40" y="941"/>
                </a:cubicBezTo>
                <a:cubicBezTo>
                  <a:pt x="21" y="941"/>
                  <a:pt x="9" y="944"/>
                  <a:pt x="0" y="949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446" y="1394"/>
                  <a:pt x="446" y="1394"/>
                  <a:pt x="446" y="1394"/>
                </a:cubicBezTo>
                <a:cubicBezTo>
                  <a:pt x="450" y="1403"/>
                  <a:pt x="453" y="1415"/>
                  <a:pt x="453" y="1434"/>
                </a:cubicBezTo>
                <a:cubicBezTo>
                  <a:pt x="453" y="1456"/>
                  <a:pt x="449" y="1477"/>
                  <a:pt x="444" y="1497"/>
                </a:cubicBezTo>
                <a:cubicBezTo>
                  <a:pt x="419" y="1520"/>
                  <a:pt x="403" y="1554"/>
                  <a:pt x="403" y="1592"/>
                </a:cubicBezTo>
                <a:cubicBezTo>
                  <a:pt x="403" y="1664"/>
                  <a:pt x="461" y="1722"/>
                  <a:pt x="532" y="1722"/>
                </a:cubicBezTo>
                <a:cubicBezTo>
                  <a:pt x="603" y="1722"/>
                  <a:pt x="661" y="1664"/>
                  <a:pt x="661" y="1592"/>
                </a:cubicBezTo>
                <a:cubicBezTo>
                  <a:pt x="661" y="1554"/>
                  <a:pt x="645" y="1520"/>
                  <a:pt x="620" y="1496"/>
                </a:cubicBezTo>
                <a:cubicBezTo>
                  <a:pt x="615" y="1477"/>
                  <a:pt x="610" y="1456"/>
                  <a:pt x="610" y="1434"/>
                </a:cubicBezTo>
                <a:cubicBezTo>
                  <a:pt x="610" y="1415"/>
                  <a:pt x="614" y="1403"/>
                  <a:pt x="618" y="1394"/>
                </a:cubicBezTo>
                <a:cubicBezTo>
                  <a:pt x="1067" y="1394"/>
                  <a:pt x="1067" y="1394"/>
                  <a:pt x="1067" y="1394"/>
                </a:cubicBezTo>
                <a:cubicBezTo>
                  <a:pt x="1067" y="945"/>
                  <a:pt x="1067" y="945"/>
                  <a:pt x="1067" y="945"/>
                </a:cubicBezTo>
                <a:cubicBezTo>
                  <a:pt x="1058" y="941"/>
                  <a:pt x="1046" y="938"/>
                  <a:pt x="1028" y="938"/>
                </a:cubicBezTo>
                <a:cubicBezTo>
                  <a:pt x="1006" y="938"/>
                  <a:pt x="985" y="942"/>
                  <a:pt x="965" y="947"/>
                </a:cubicBezTo>
                <a:cubicBezTo>
                  <a:pt x="942" y="973"/>
                  <a:pt x="908" y="989"/>
                  <a:pt x="870" y="989"/>
                </a:cubicBezTo>
                <a:cubicBezTo>
                  <a:pt x="798" y="989"/>
                  <a:pt x="739" y="931"/>
                  <a:pt x="739" y="859"/>
                </a:cubicBezTo>
                <a:cubicBezTo>
                  <a:pt x="739" y="788"/>
                  <a:pt x="798" y="730"/>
                  <a:pt x="870" y="730"/>
                </a:cubicBezTo>
                <a:cubicBezTo>
                  <a:pt x="907" y="730"/>
                  <a:pt x="941" y="746"/>
                  <a:pt x="965" y="771"/>
                </a:cubicBezTo>
                <a:cubicBezTo>
                  <a:pt x="984" y="776"/>
                  <a:pt x="1005" y="781"/>
                  <a:pt x="1028" y="781"/>
                </a:cubicBezTo>
                <a:cubicBezTo>
                  <a:pt x="1046" y="781"/>
                  <a:pt x="1058" y="777"/>
                  <a:pt x="1067" y="773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621" y="328"/>
                  <a:pt x="621" y="328"/>
                  <a:pt x="621" y="328"/>
                </a:cubicBezTo>
                <a:cubicBezTo>
                  <a:pt x="617" y="319"/>
                  <a:pt x="614" y="306"/>
                  <a:pt x="614" y="288"/>
                </a:cubicBezTo>
                <a:cubicBezTo>
                  <a:pt x="614" y="266"/>
                  <a:pt x="618" y="245"/>
                  <a:pt x="624" y="225"/>
                </a:cubicBezTo>
                <a:cubicBezTo>
                  <a:pt x="649" y="201"/>
                  <a:pt x="664" y="168"/>
                  <a:pt x="664" y="130"/>
                </a:cubicBezTo>
                <a:cubicBezTo>
                  <a:pt x="664" y="58"/>
                  <a:pt x="606" y="0"/>
                  <a:pt x="535" y="0"/>
                </a:cubicBezTo>
              </a:path>
            </a:pathLst>
          </a:custGeom>
          <a:solidFill>
            <a:schemeClr val="accent1"/>
          </a:solidFill>
          <a:ln w="12700">
            <a:solidFill>
              <a:schemeClr val="accent1">
                <a:lumMod val="5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10200" y="1084085"/>
            <a:ext cx="38533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Segoe Script" panose="030B0504020000000003" pitchFamily="66" charset="0"/>
              </a:rPr>
              <a:t>Автор проекта: Волкова </a:t>
            </a:r>
            <a:r>
              <a:rPr lang="ru-RU" sz="2400" b="1" dirty="0" smtClean="0">
                <a:solidFill>
                  <a:srgbClr val="002060"/>
                </a:solidFill>
                <a:latin typeface="Segoe Script" panose="030B0504020000000003" pitchFamily="66" charset="0"/>
              </a:rPr>
              <a:t>Вера, 6 </a:t>
            </a:r>
            <a:r>
              <a:rPr lang="ru-RU" sz="2400" b="1" dirty="0">
                <a:solidFill>
                  <a:srgbClr val="002060"/>
                </a:solidFill>
                <a:latin typeface="Segoe Script" panose="030B0504020000000003" pitchFamily="66" charset="0"/>
              </a:rPr>
              <a:t>лет</a:t>
            </a:r>
            <a:br>
              <a:rPr lang="ru-RU" sz="2400" b="1" dirty="0">
                <a:solidFill>
                  <a:srgbClr val="002060"/>
                </a:solidFill>
                <a:latin typeface="Segoe Script" panose="030B0504020000000003" pitchFamily="66" charset="0"/>
              </a:rPr>
            </a:br>
            <a:endParaRPr lang="ru-RU" sz="2400" b="1" dirty="0">
              <a:solidFill>
                <a:srgbClr val="002060"/>
              </a:solidFill>
              <a:latin typeface="Segoe Script" panose="030B0504020000000003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1" t="26250" r="61667" b="32500"/>
          <a:stretch/>
        </p:blipFill>
        <p:spPr>
          <a:xfrm>
            <a:off x="6099018" y="2971800"/>
            <a:ext cx="2001152" cy="245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0010"/>
            <a:ext cx="5715000" cy="130921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Папа – главный помощник по поиску информации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87"/>
          <a:stretch/>
        </p:blipFill>
        <p:spPr>
          <a:xfrm>
            <a:off x="129717" y="1787000"/>
            <a:ext cx="4385279" cy="46783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-90010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7" b="3069"/>
          <a:stretch/>
        </p:blipFill>
        <p:spPr>
          <a:xfrm>
            <a:off x="4800600" y="1787000"/>
            <a:ext cx="4058282" cy="466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08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&quot;интересные факты про секвойю&quot;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454283"/>
            <a:ext cx="3154440" cy="23618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4" name="Picture 2" descr="Картинки по запросу &quot;интересные факты про секвойю&quot;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871" y="3807172"/>
            <a:ext cx="2857529" cy="27995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Картинки по запросу &quot;интересные факты про секвойю&quot;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89" y="1454282"/>
            <a:ext cx="2802746" cy="51524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TextBox 5"/>
          <p:cNvSpPr txBox="1"/>
          <p:nvPr/>
        </p:nvSpPr>
        <p:spPr>
          <a:xfrm>
            <a:off x="381000" y="304800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Рубрика «Интересные факты»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09871" y="1488645"/>
            <a:ext cx="304564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endParaRPr lang="ru-RU" b="1" dirty="0">
              <a:solidFill>
                <a:srgbClr val="333333"/>
              </a:solidFill>
              <a:latin typeface="inherit"/>
            </a:endParaRPr>
          </a:p>
          <a:p>
            <a:pPr fontAlgn="base"/>
            <a:r>
              <a:rPr lang="ru-RU" sz="2000" b="1" dirty="0" smtClean="0">
                <a:solidFill>
                  <a:srgbClr val="333333"/>
                </a:solidFill>
                <a:latin typeface="inherit"/>
              </a:rPr>
              <a:t>Секвойи</a:t>
            </a:r>
            <a:r>
              <a:rPr lang="ru-RU" sz="2000" dirty="0" smtClean="0">
                <a:solidFill>
                  <a:srgbClr val="333333"/>
                </a:solidFill>
                <a:latin typeface="inherit"/>
              </a:rPr>
              <a:t> </a:t>
            </a:r>
            <a:r>
              <a:rPr lang="ru-RU" sz="2000" dirty="0">
                <a:solidFill>
                  <a:srgbClr val="333333"/>
                </a:solidFill>
                <a:latin typeface="inherit"/>
              </a:rPr>
              <a:t>достигают высоты более 110 </a:t>
            </a:r>
            <a:r>
              <a:rPr lang="ru-RU" sz="2000" dirty="0" smtClean="0">
                <a:solidFill>
                  <a:srgbClr val="333333"/>
                </a:solidFill>
                <a:latin typeface="inherit"/>
              </a:rPr>
              <a:t>метров, живут  до двух тысяч лет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181165" y="4114800"/>
            <a:ext cx="28406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dirty="0">
                <a:solidFill>
                  <a:srgbClr val="333333"/>
                </a:solidFill>
                <a:latin typeface="inherit"/>
              </a:rPr>
              <a:t>Если бы все деревья в тайге заменить на секвойи, атмосфера Земли оказалась бы экстремально перенасыщена </a:t>
            </a:r>
            <a:r>
              <a:rPr lang="ru-RU" sz="2000" dirty="0" smtClean="0">
                <a:solidFill>
                  <a:srgbClr val="333333"/>
                </a:solidFill>
                <a:latin typeface="inherit"/>
              </a:rPr>
              <a:t>кислородом</a:t>
            </a:r>
            <a:endParaRPr lang="ru-RU" sz="2000" dirty="0">
              <a:solidFill>
                <a:srgbClr val="333333"/>
              </a:solidFill>
              <a:latin typeface="inheri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0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5702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609600" y="15240"/>
            <a:ext cx="6070896" cy="1143000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Эксперимент № 1</a:t>
            </a:r>
            <a:br>
              <a:rPr lang="ru-RU" sz="2800" b="1" i="1" dirty="0" smtClean="0">
                <a:solidFill>
                  <a:srgbClr val="C00000"/>
                </a:solidFill>
              </a:rPr>
            </a:br>
            <a:r>
              <a:rPr lang="ru-RU" sz="2800" b="1" i="1" dirty="0" smtClean="0">
                <a:solidFill>
                  <a:srgbClr val="C00000"/>
                </a:solidFill>
              </a:rPr>
              <a:t>Важная величина  - ДЛИНА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2" r="5769" b="27793"/>
          <a:stretch/>
        </p:blipFill>
        <p:spPr>
          <a:xfrm>
            <a:off x="153957" y="1986875"/>
            <a:ext cx="2743201" cy="304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143" y="1508442"/>
            <a:ext cx="3266301" cy="43550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490" y="1681916"/>
            <a:ext cx="2743439" cy="36579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0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60851" y="6064132"/>
            <a:ext cx="651964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Единица  измерения  длины - сантиметр</a:t>
            </a:r>
            <a:endParaRPr lang="ru-RU" sz="2800" b="1" dirty="0"/>
          </a:p>
        </p:txBody>
      </p:sp>
      <p:sp>
        <p:nvSpPr>
          <p:cNvPr id="10" name="Выноска-облако 9"/>
          <p:cNvSpPr/>
          <p:nvPr/>
        </p:nvSpPr>
        <p:spPr>
          <a:xfrm>
            <a:off x="6537188" y="1246832"/>
            <a:ext cx="2324854" cy="1207469"/>
          </a:xfrm>
          <a:prstGeom prst="cloudCallout">
            <a:avLst>
              <a:gd name="adj1" fmla="val 12880"/>
              <a:gd name="adj2" fmla="val 131348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6995160" y="1508442"/>
            <a:ext cx="13167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Линейка – </a:t>
            </a:r>
            <a:r>
              <a:rPr lang="ru-RU" b="1" dirty="0" smtClean="0"/>
              <a:t>прибор!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3217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398037"/>
            <a:ext cx="3962400" cy="52832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399592"/>
            <a:ext cx="3962400" cy="52832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4800" y="152400"/>
            <a:ext cx="4586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Arial" panose="020B0604020202020204" pitchFamily="34" charset="0"/>
              </a:rPr>
              <a:t>метр — основная единица </a:t>
            </a:r>
            <a:r>
              <a:rPr lang="ru-RU" sz="2000" b="1" i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длины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858000" y="1752600"/>
            <a:ext cx="2262673" cy="1143000"/>
          </a:xfrm>
          <a:prstGeom prst="cloudCallout">
            <a:avLst>
              <a:gd name="adj1" fmla="val -38878"/>
              <a:gd name="adj2" fmla="val 8479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Насколько я подросла?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-39446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118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старинные единицы измерения площад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87" y="2044045"/>
            <a:ext cx="3213959" cy="352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старинные единицы измерения площади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" t="9142" r="1839" b="19955"/>
          <a:stretch/>
        </p:blipFill>
        <p:spPr bwMode="auto">
          <a:xfrm>
            <a:off x="5105631" y="1639824"/>
            <a:ext cx="3733800" cy="392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Горизонтальный свиток 9"/>
          <p:cNvSpPr/>
          <p:nvPr/>
        </p:nvSpPr>
        <p:spPr>
          <a:xfrm>
            <a:off x="2210031" y="63537"/>
            <a:ext cx="6629400" cy="1033272"/>
          </a:xfrm>
          <a:prstGeom prst="horizontalScroll">
            <a:avLst/>
          </a:prstGeom>
          <a:blipFill>
            <a:blip r:embed="rId6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/>
              <a:t>Старинные меры  длины 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49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057400" y="274638"/>
            <a:ext cx="10744200" cy="639762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Эксперимент №2 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3200" b="1" i="1" dirty="0">
                <a:solidFill>
                  <a:srgbClr val="C00000"/>
                </a:solidFill>
              </a:rPr>
              <a:t>в</a:t>
            </a:r>
            <a:r>
              <a:rPr lang="ru-RU" sz="3200" b="1" i="1" dirty="0" smtClean="0">
                <a:solidFill>
                  <a:srgbClr val="C00000"/>
                </a:solidFill>
              </a:rPr>
              <a:t>еличина - МАССА 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4" b="29288"/>
          <a:stretch/>
        </p:blipFill>
        <p:spPr>
          <a:xfrm>
            <a:off x="142876" y="2666999"/>
            <a:ext cx="3109534" cy="32004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75" t="23343" r="19496" b="384"/>
          <a:stretch/>
        </p:blipFill>
        <p:spPr>
          <a:xfrm>
            <a:off x="6070996" y="2328560"/>
            <a:ext cx="2931187" cy="35388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700" y="2328560"/>
            <a:ext cx="2654129" cy="35388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0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Выноска-облако 2"/>
          <p:cNvSpPr/>
          <p:nvPr/>
        </p:nvSpPr>
        <p:spPr>
          <a:xfrm flipH="1">
            <a:off x="142876" y="1447800"/>
            <a:ext cx="3355656" cy="1491884"/>
          </a:xfrm>
          <a:prstGeom prst="cloudCallout">
            <a:avLst>
              <a:gd name="adj1" fmla="val -58867"/>
              <a:gd name="adj2" fmla="val 7486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Ооо</a:t>
            </a:r>
            <a:r>
              <a:rPr lang="ru-RU" sz="2400" b="1" dirty="0" smtClean="0">
                <a:solidFill>
                  <a:schemeClr val="tx1"/>
                </a:solidFill>
              </a:rPr>
              <a:t>, мы будем печь пирожки!!!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09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10"/>
          <a:stretch/>
        </p:blipFill>
        <p:spPr>
          <a:xfrm>
            <a:off x="68873" y="1597160"/>
            <a:ext cx="3227855" cy="37567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" t="-7610" r="-2537" b="12485"/>
          <a:stretch/>
        </p:blipFill>
        <p:spPr>
          <a:xfrm>
            <a:off x="5927545" y="1258907"/>
            <a:ext cx="3206328" cy="41644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460" y="1836500"/>
            <a:ext cx="2506354" cy="3341804"/>
          </a:xfrm>
          <a:prstGeom prst="rect">
            <a:avLst/>
          </a:prstGeom>
        </p:spPr>
      </p:pic>
      <p:pic>
        <p:nvPicPr>
          <p:cNvPr id="1026" name="Picture 2" descr="Картинки по запросу &quot;клипарт весы на прозрачном фоне&quot;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7" y="4934079"/>
            <a:ext cx="1613701" cy="173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14400" y="304800"/>
            <a:ext cx="56398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Единица измерения массы – грамм, килограмм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2" name="Isosceles Triangle 4"/>
          <p:cNvSpPr/>
          <p:nvPr/>
        </p:nvSpPr>
        <p:spPr>
          <a:xfrm>
            <a:off x="3963143" y="5592493"/>
            <a:ext cx="913657" cy="1192059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6"/>
          <p:cNvSpPr/>
          <p:nvPr/>
        </p:nvSpPr>
        <p:spPr>
          <a:xfrm>
            <a:off x="1676230" y="5592493"/>
            <a:ext cx="5769342" cy="32099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65"/>
          <p:cNvGrpSpPr/>
          <p:nvPr/>
        </p:nvGrpSpPr>
        <p:grpSpPr>
          <a:xfrm>
            <a:off x="2791417" y="4902946"/>
            <a:ext cx="753631" cy="702588"/>
            <a:chOff x="7574844" y="2041579"/>
            <a:chExt cx="348712" cy="410113"/>
          </a:xfrm>
          <a:effectLst/>
        </p:grpSpPr>
        <p:sp>
          <p:nvSpPr>
            <p:cNvPr id="15" name="Oval 268"/>
            <p:cNvSpPr>
              <a:spLocks noChangeArrowheads="1"/>
            </p:cNvSpPr>
            <p:nvPr/>
          </p:nvSpPr>
          <p:spPr bwMode="auto">
            <a:xfrm rot="21347776">
              <a:off x="7574844" y="2041579"/>
              <a:ext cx="348712" cy="410113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15600000" scaled="0"/>
            </a:gradFill>
            <a:ln w="9525">
              <a:noFill/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Oval 269"/>
            <p:cNvSpPr>
              <a:spLocks noChangeArrowheads="1"/>
            </p:cNvSpPr>
            <p:nvPr/>
          </p:nvSpPr>
          <p:spPr bwMode="auto">
            <a:xfrm rot="21347776">
              <a:off x="7652149" y="2100479"/>
              <a:ext cx="194102" cy="191803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488082" y="4032740"/>
            <a:ext cx="1586671" cy="1660978"/>
            <a:chOff x="2286002" y="401074"/>
            <a:chExt cx="3793545" cy="3942323"/>
          </a:xfrm>
        </p:grpSpPr>
        <p:sp>
          <p:nvSpPr>
            <p:cNvPr id="18" name="Овал 17"/>
            <p:cNvSpPr/>
            <p:nvPr/>
          </p:nvSpPr>
          <p:spPr>
            <a:xfrm>
              <a:off x="2286002" y="1120929"/>
              <a:ext cx="3240013" cy="3222468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Овал 4"/>
            <p:cNvSpPr txBox="1"/>
            <p:nvPr/>
          </p:nvSpPr>
          <p:spPr>
            <a:xfrm>
              <a:off x="3008301" y="401074"/>
              <a:ext cx="3071246" cy="21717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8488" tIns="348488" rIns="348488" bIns="348488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900" kern="1200" dirty="0"/>
            </a:p>
          </p:txBody>
        </p:sp>
      </p:grp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-90010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676231" y="6251745"/>
            <a:ext cx="8583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ВЕСЫ –                                   прибор измеряющий массу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8542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Виды весов 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Механические </a:t>
            </a:r>
            <a:r>
              <a:rPr lang="ru-RU" sz="3600" dirty="0"/>
              <a:t> </a:t>
            </a:r>
            <a:r>
              <a:rPr lang="ru-RU" sz="3600" dirty="0" smtClean="0"/>
              <a:t>                  Электронные 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932" y="2294787"/>
            <a:ext cx="3169668" cy="42262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r="17778" b="21111"/>
          <a:stretch/>
        </p:blipFill>
        <p:spPr>
          <a:xfrm>
            <a:off x="762000" y="2381968"/>
            <a:ext cx="3840732" cy="42213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-60396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095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10800000" flipV="1">
            <a:off x="838200" y="481771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Интересные факты про вес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098" name="Picture 2" descr="Картинки по запросу &quot;самое тяжёлое животное в мире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48" y="1455504"/>
            <a:ext cx="4842904" cy="3729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https://img.wikireading.ru/407889_70__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101" y="3261345"/>
            <a:ext cx="1786890" cy="45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867400" y="1427749"/>
            <a:ext cx="2933591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Lora"/>
              </a:rPr>
              <a:t>Карликовая белозубка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/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Lora"/>
              </a:rPr>
              <a:t>Самая маленькая из американских землероек –и такие, которые </a:t>
            </a:r>
            <a:r>
              <a:rPr kumimoji="0" lang="ru-RU" altLang="ru-RU" b="0" i="0" u="none" strike="noStrike" cap="none" normalizeH="0" baseline="0" dirty="0" err="1" smtClean="0">
                <a:ln>
                  <a:noFill/>
                </a:ln>
                <a:solidFill>
                  <a:srgbClr val="444444"/>
                </a:solidFill>
                <a:effectLst/>
                <a:latin typeface="Lora"/>
              </a:rPr>
              <a:t>ве</a:t>
            </a:r>
            <a:r>
              <a:rPr lang="ru-RU" altLang="ru-RU" dirty="0" err="1">
                <a:solidFill>
                  <a:srgbClr val="444444"/>
                </a:solidFill>
                <a:latin typeface="Lora"/>
              </a:rPr>
              <a:t>белозубка</a:t>
            </a:r>
            <a:r>
              <a:rPr lang="ru-RU" altLang="ru-RU" dirty="0">
                <a:solidFill>
                  <a:srgbClr val="444444"/>
                </a:solidFill>
                <a:latin typeface="Lora"/>
              </a:rPr>
              <a:t>-пигмей – весит всего около </a:t>
            </a:r>
            <a:r>
              <a:rPr lang="ru-RU" altLang="ru-RU" dirty="0" smtClean="0">
                <a:solidFill>
                  <a:srgbClr val="444444"/>
                </a:solidFill>
                <a:latin typeface="Lora"/>
              </a:rPr>
              <a:t>2–3</a:t>
            </a:r>
          </a:p>
          <a:p>
            <a:pPr lvl="0"/>
            <a:r>
              <a:rPr lang="ru-RU" altLang="ru-RU" dirty="0" smtClean="0">
                <a:solidFill>
                  <a:srgbClr val="444444"/>
                </a:solidFill>
                <a:latin typeface="Lora"/>
              </a:rPr>
              <a:t> граммов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rgbClr val="444444"/>
              </a:solidFill>
              <a:effectLst/>
              <a:latin typeface="Lora"/>
            </a:endParaRPr>
          </a:p>
        </p:txBody>
      </p:sp>
      <p:pic>
        <p:nvPicPr>
          <p:cNvPr id="4101" name="Picture 5" descr="https://img.wikireading.ru/407889_70__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473" y="4353663"/>
            <a:ext cx="1460236" cy="939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1000" y="51816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Helvetica" panose="020B0604020202020204" pitchFamily="34" charset="0"/>
              </a:rPr>
              <a:t>Голубой кит 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</a:rPr>
              <a:t>- </a:t>
            </a:r>
            <a:r>
              <a:rPr lang="ru-RU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самое 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</a:rPr>
              <a:t>большое и самое тяжелое животное. </a:t>
            </a:r>
            <a:r>
              <a:rPr lang="ru-RU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Вес – до 200 тонн, достигают </a:t>
            </a:r>
            <a:r>
              <a:rPr lang="ru-RU" dirty="0">
                <a:solidFill>
                  <a:srgbClr val="333333"/>
                </a:solidFill>
                <a:latin typeface="Helvetica" panose="020B0604020202020204" pitchFamily="34" charset="0"/>
              </a:rPr>
              <a:t>в длину 35 </a:t>
            </a:r>
            <a:r>
              <a:rPr lang="ru-RU" dirty="0" smtClean="0">
                <a:solidFill>
                  <a:srgbClr val="333333"/>
                </a:solidFill>
                <a:latin typeface="Helvetica" panose="020B0604020202020204" pitchFamily="34" charset="0"/>
              </a:rPr>
              <a:t>метров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188339" y="5200162"/>
            <a:ext cx="24222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dirty="0" smtClean="0">
                <a:solidFill>
                  <a:srgbClr val="444444"/>
                </a:solidFill>
                <a:latin typeface="Lora"/>
              </a:rPr>
              <a:t>Птицы</a:t>
            </a:r>
          </a:p>
          <a:p>
            <a:r>
              <a:rPr lang="ru-RU" altLang="ru-RU" dirty="0" smtClean="0">
                <a:solidFill>
                  <a:srgbClr val="444444"/>
                </a:solidFill>
                <a:latin typeface="Lora"/>
              </a:rPr>
              <a:t> –1,6–1,8 </a:t>
            </a:r>
            <a:r>
              <a:rPr lang="ru-RU" altLang="ru-RU" dirty="0">
                <a:solidFill>
                  <a:srgbClr val="444444"/>
                </a:solidFill>
                <a:latin typeface="Lora"/>
              </a:rPr>
              <a:t>грамма весят некоторые представители семейства </a:t>
            </a:r>
            <a:r>
              <a:rPr lang="ru-RU" altLang="ru-RU" b="1" dirty="0">
                <a:solidFill>
                  <a:srgbClr val="444444"/>
                </a:solidFill>
                <a:latin typeface="Lora"/>
              </a:rPr>
              <a:t>колибри</a:t>
            </a:r>
            <a:endParaRPr lang="ru-RU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-90010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404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1295400" y="178211"/>
            <a:ext cx="556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i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Интересные факты про вес</a:t>
            </a:r>
            <a:endParaRPr lang="en-US" sz="3000" i="1" dirty="0" smtClean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04800" y="4587474"/>
            <a:ext cx="3895099" cy="219499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500" dirty="0">
              <a:solidFill>
                <a:prstClr val="white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666113" y="1533298"/>
            <a:ext cx="3877186" cy="204810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Современные </a:t>
            </a:r>
            <a:r>
              <a:rPr lang="ru-RU" dirty="0" smtClean="0">
                <a:solidFill>
                  <a:schemeClr val="tx1"/>
                </a:solidFill>
              </a:rPr>
              <a:t>исследования </a:t>
            </a:r>
            <a:r>
              <a:rPr lang="ru-RU" dirty="0">
                <a:solidFill>
                  <a:schemeClr val="tx1"/>
                </a:solidFill>
              </a:rPr>
              <a:t> подтверждают, что мужской мозг в среднем больше женского на 10 %, но это совершенно не влияет ни на прохождение теста на IQ, ни на интеллект вообще</a:t>
            </a:r>
            <a:r>
              <a:rPr lang="ru-RU" dirty="0"/>
              <a:t>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Left-Right Arrow 7"/>
          <p:cNvSpPr/>
          <p:nvPr/>
        </p:nvSpPr>
        <p:spPr>
          <a:xfrm rot="5400000">
            <a:off x="1918406" y="3872794"/>
            <a:ext cx="5029200" cy="331612"/>
          </a:xfrm>
          <a:prstGeom prst="leftRightArrow">
            <a:avLst/>
          </a:prstGeom>
          <a:solidFill>
            <a:schemeClr val="accent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-Right Arrow 8"/>
          <p:cNvSpPr/>
          <p:nvPr/>
        </p:nvSpPr>
        <p:spPr>
          <a:xfrm>
            <a:off x="3514099" y="3593609"/>
            <a:ext cx="5029200" cy="331612"/>
          </a:xfrm>
          <a:prstGeom prst="leftRightArrow">
            <a:avLst/>
          </a:prstGeom>
          <a:solidFill>
            <a:schemeClr val="accent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13" y="1394462"/>
            <a:ext cx="2913464" cy="31076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81871" y="3937430"/>
            <a:ext cx="2711785" cy="282735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09601" y="4758107"/>
            <a:ext cx="35229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71717"/>
                </a:solidFill>
                <a:latin typeface="Helvetica" panose="020B0604020202020204" pitchFamily="34" charset="0"/>
              </a:rPr>
              <a:t>Гравитация Меркурия составляет 38% от гравитации </a:t>
            </a:r>
            <a:r>
              <a:rPr lang="ru-RU" dirty="0" smtClean="0">
                <a:solidFill>
                  <a:srgbClr val="171717"/>
                </a:solidFill>
                <a:latin typeface="Helvetica" panose="020B0604020202020204" pitchFamily="34" charset="0"/>
              </a:rPr>
              <a:t>Земли, и ученые  посчитали, что этого слишком мало,</a:t>
            </a:r>
          </a:p>
          <a:p>
            <a:r>
              <a:rPr lang="ru-RU" dirty="0" smtClean="0">
                <a:solidFill>
                  <a:srgbClr val="171717"/>
                </a:solidFill>
                <a:latin typeface="Helvetica" panose="020B0604020202020204" pitchFamily="34" charset="0"/>
              </a:rPr>
              <a:t> чтобы удержать атмосферу</a:t>
            </a:r>
            <a:r>
              <a:rPr lang="ru-RU" dirty="0">
                <a:solidFill>
                  <a:srgbClr val="171717"/>
                </a:solidFill>
                <a:latin typeface="Helvetica" panose="020B0604020202020204" pitchFamily="34" charset="0"/>
              </a:rPr>
              <a:t> 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-90010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5181599" cy="947738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ЦЕЛИ И ЗАДАЧИ ПРОЕКТА</a:t>
            </a:r>
            <a:endParaRPr lang="en-US" sz="3200" b="1" i="1" dirty="0">
              <a:solidFill>
                <a:srgbClr val="C00000"/>
              </a:solidFill>
            </a:endParaRPr>
          </a:p>
        </p:txBody>
      </p:sp>
      <p:pic>
        <p:nvPicPr>
          <p:cNvPr id="79875" name="Picture 3" descr="light_shadow_m"/>
          <p:cNvPicPr>
            <a:picLocks noChangeAspect="1" noChangeArrowheads="1"/>
          </p:cNvPicPr>
          <p:nvPr/>
        </p:nvPicPr>
        <p:blipFill>
          <a:blip r:embed="rId2" cstate="print">
            <a:lum bright="-48000" contrast="-24000"/>
          </a:blip>
          <a:srcRect/>
          <a:stretch>
            <a:fillRect/>
          </a:stretch>
        </p:blipFill>
        <p:spPr bwMode="auto">
          <a:xfrm rot="-3118864">
            <a:off x="1345406" y="3810794"/>
            <a:ext cx="3255963" cy="441325"/>
          </a:xfrm>
          <a:prstGeom prst="rect">
            <a:avLst/>
          </a:prstGeom>
          <a:noFill/>
        </p:spPr>
      </p:pic>
      <p:sp>
        <p:nvSpPr>
          <p:cNvPr id="79876" name="Freeform 4"/>
          <p:cNvSpPr>
            <a:spLocks/>
          </p:cNvSpPr>
          <p:nvPr/>
        </p:nvSpPr>
        <p:spPr bwMode="gray">
          <a:xfrm>
            <a:off x="1887538" y="3041650"/>
            <a:ext cx="2097087" cy="2016125"/>
          </a:xfrm>
          <a:custGeom>
            <a:avLst/>
            <a:gdLst/>
            <a:ahLst/>
            <a:cxnLst>
              <a:cxn ang="0">
                <a:pos x="763" y="102"/>
              </a:cxn>
              <a:cxn ang="0">
                <a:pos x="1209" y="244"/>
              </a:cxn>
              <a:cxn ang="0">
                <a:pos x="1325" y="314"/>
              </a:cxn>
              <a:cxn ang="0">
                <a:pos x="843" y="267"/>
              </a:cxn>
              <a:cxn ang="0">
                <a:pos x="305" y="1479"/>
              </a:cxn>
              <a:cxn ang="0">
                <a:pos x="0" y="1303"/>
              </a:cxn>
              <a:cxn ang="0">
                <a:pos x="763" y="102"/>
              </a:cxn>
            </a:cxnLst>
            <a:rect l="0" t="0" r="r" b="b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77" name="Freeform 5"/>
          <p:cNvSpPr>
            <a:spLocks/>
          </p:cNvSpPr>
          <p:nvPr/>
        </p:nvSpPr>
        <p:spPr bwMode="gray">
          <a:xfrm flipH="1">
            <a:off x="4979988" y="3087688"/>
            <a:ext cx="2097087" cy="2016125"/>
          </a:xfrm>
          <a:custGeom>
            <a:avLst/>
            <a:gdLst/>
            <a:ahLst/>
            <a:cxnLst>
              <a:cxn ang="0">
                <a:pos x="763" y="102"/>
              </a:cxn>
              <a:cxn ang="0">
                <a:pos x="1209" y="244"/>
              </a:cxn>
              <a:cxn ang="0">
                <a:pos x="1325" y="314"/>
              </a:cxn>
              <a:cxn ang="0">
                <a:pos x="843" y="267"/>
              </a:cxn>
              <a:cxn ang="0">
                <a:pos x="305" y="1479"/>
              </a:cxn>
              <a:cxn ang="0">
                <a:pos x="0" y="1303"/>
              </a:cxn>
              <a:cxn ang="0">
                <a:pos x="763" y="102"/>
              </a:cxn>
            </a:cxnLst>
            <a:rect l="0" t="0" r="r" b="b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79" name="Freeform 7"/>
          <p:cNvSpPr>
            <a:spLocks/>
          </p:cNvSpPr>
          <p:nvPr/>
        </p:nvSpPr>
        <p:spPr bwMode="gray">
          <a:xfrm>
            <a:off x="4202113" y="3036888"/>
            <a:ext cx="625475" cy="2103437"/>
          </a:xfrm>
          <a:custGeom>
            <a:avLst/>
            <a:gdLst/>
            <a:ahLst/>
            <a:cxnLst>
              <a:cxn ang="0">
                <a:pos x="229" y="318"/>
              </a:cxn>
              <a:cxn ang="0">
                <a:pos x="80" y="240"/>
              </a:cxn>
              <a:cxn ang="0">
                <a:pos x="10" y="1542"/>
              </a:cxn>
              <a:cxn ang="0">
                <a:pos x="362" y="1525"/>
              </a:cxn>
              <a:cxn ang="0">
                <a:pos x="229" y="318"/>
              </a:cxn>
            </a:cxnLst>
            <a:rect l="0" t="0" r="r" b="b"/>
            <a:pathLst>
              <a:path w="398" h="1542">
                <a:moveTo>
                  <a:pt x="229" y="318"/>
                </a:moveTo>
                <a:cubicBezTo>
                  <a:pt x="169" y="114"/>
                  <a:pt x="110" y="0"/>
                  <a:pt x="80" y="240"/>
                </a:cubicBezTo>
                <a:cubicBezTo>
                  <a:pt x="50" y="480"/>
                  <a:pt x="0" y="1379"/>
                  <a:pt x="10" y="1542"/>
                </a:cubicBezTo>
                <a:lnTo>
                  <a:pt x="362" y="1525"/>
                </a:lnTo>
                <a:cubicBezTo>
                  <a:pt x="398" y="1321"/>
                  <a:pt x="289" y="522"/>
                  <a:pt x="229" y="318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shade val="0"/>
                  <a:invGamma/>
                </a:srgb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3" name="Oval 11"/>
          <p:cNvSpPr>
            <a:spLocks noChangeArrowheads="1"/>
          </p:cNvSpPr>
          <p:nvPr/>
        </p:nvSpPr>
        <p:spPr bwMode="gray">
          <a:xfrm>
            <a:off x="990600" y="4438650"/>
            <a:ext cx="1749425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4" name="Oval 12"/>
          <p:cNvSpPr>
            <a:spLocks noChangeArrowheads="1"/>
          </p:cNvSpPr>
          <p:nvPr/>
        </p:nvSpPr>
        <p:spPr bwMode="gray">
          <a:xfrm>
            <a:off x="1065213" y="4518025"/>
            <a:ext cx="1595437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26667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9885" name="Picture 13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1122363" y="4575175"/>
            <a:ext cx="1492250" cy="1457325"/>
          </a:xfrm>
          <a:prstGeom prst="rect">
            <a:avLst/>
          </a:prstGeom>
          <a:noFill/>
        </p:spPr>
      </p:pic>
      <p:sp>
        <p:nvSpPr>
          <p:cNvPr id="79886" name="Oval 14"/>
          <p:cNvSpPr>
            <a:spLocks noChangeArrowheads="1"/>
          </p:cNvSpPr>
          <p:nvPr/>
        </p:nvSpPr>
        <p:spPr bwMode="ltGray">
          <a:xfrm>
            <a:off x="1085827" y="4634370"/>
            <a:ext cx="1487699" cy="14605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26275"/>
                  <a:invGamma/>
                  <a:alpha val="89999"/>
                </a:schemeClr>
              </a:gs>
              <a:gs pos="50000">
                <a:schemeClr val="accent1">
                  <a:alpha val="45000"/>
                </a:schemeClr>
              </a:gs>
              <a:gs pos="100000">
                <a:schemeClr val="accent1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8" name="Oval 16"/>
          <p:cNvSpPr>
            <a:spLocks noChangeArrowheads="1"/>
          </p:cNvSpPr>
          <p:nvPr/>
        </p:nvSpPr>
        <p:spPr bwMode="gray">
          <a:xfrm>
            <a:off x="6083300" y="4438650"/>
            <a:ext cx="1747838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9" name="Oval 17"/>
          <p:cNvSpPr>
            <a:spLocks noChangeArrowheads="1"/>
          </p:cNvSpPr>
          <p:nvPr/>
        </p:nvSpPr>
        <p:spPr bwMode="gray">
          <a:xfrm>
            <a:off x="6156325" y="4518025"/>
            <a:ext cx="1597025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26667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9890" name="Picture 18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6215063" y="4575175"/>
            <a:ext cx="1490662" cy="1457325"/>
          </a:xfrm>
          <a:prstGeom prst="rect">
            <a:avLst/>
          </a:prstGeom>
          <a:noFill/>
        </p:spPr>
      </p:pic>
      <p:sp>
        <p:nvSpPr>
          <p:cNvPr id="79891" name="Oval 19"/>
          <p:cNvSpPr>
            <a:spLocks noChangeArrowheads="1"/>
          </p:cNvSpPr>
          <p:nvPr/>
        </p:nvSpPr>
        <p:spPr bwMode="gray">
          <a:xfrm>
            <a:off x="6215063" y="4575175"/>
            <a:ext cx="1481137" cy="146050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26275"/>
                  <a:invGamma/>
                  <a:alpha val="89999"/>
                </a:schemeClr>
              </a:gs>
              <a:gs pos="50000">
                <a:schemeClr val="folHlink">
                  <a:alpha val="45000"/>
                </a:schemeClr>
              </a:gs>
              <a:gs pos="100000">
                <a:schemeClr val="folHlink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9893" name="Group 21"/>
          <p:cNvGrpSpPr>
            <a:grpSpLocks/>
          </p:cNvGrpSpPr>
          <p:nvPr/>
        </p:nvGrpSpPr>
        <p:grpSpPr bwMode="auto">
          <a:xfrm rot="-1297425" flipH="1" flipV="1">
            <a:off x="6327775" y="5715000"/>
            <a:ext cx="1293813" cy="309563"/>
            <a:chOff x="2532" y="1051"/>
            <a:chExt cx="893" cy="246"/>
          </a:xfrm>
        </p:grpSpPr>
        <p:grpSp>
          <p:nvGrpSpPr>
            <p:cNvPr id="79894" name="Group 22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79895" name="AutoShape 2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896" name="AutoShape 2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897" name="AutoShape 2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898" name="AutoShape 2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9899" name="Group 27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79900" name="AutoShape 2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01" name="AutoShape 2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02" name="AutoShape 3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03" name="AutoShape 3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79904" name="Oval 32"/>
          <p:cNvSpPr>
            <a:spLocks noChangeArrowheads="1"/>
          </p:cNvSpPr>
          <p:nvPr/>
        </p:nvSpPr>
        <p:spPr bwMode="gray">
          <a:xfrm>
            <a:off x="3611563" y="4438650"/>
            <a:ext cx="1747837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905" name="Oval 33"/>
          <p:cNvSpPr>
            <a:spLocks noChangeArrowheads="1"/>
          </p:cNvSpPr>
          <p:nvPr/>
        </p:nvSpPr>
        <p:spPr bwMode="gray">
          <a:xfrm>
            <a:off x="3684588" y="4518025"/>
            <a:ext cx="1597025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26667"/>
                  <a:invGamma/>
                </a:srgbClr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79906" name="Picture 34" descr="circul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3743325" y="4575175"/>
            <a:ext cx="1490663" cy="1457325"/>
          </a:xfrm>
          <a:prstGeom prst="rect">
            <a:avLst/>
          </a:prstGeom>
          <a:noFill/>
        </p:spPr>
      </p:pic>
      <p:sp>
        <p:nvSpPr>
          <p:cNvPr id="79907" name="Oval 35"/>
          <p:cNvSpPr>
            <a:spLocks noChangeArrowheads="1"/>
          </p:cNvSpPr>
          <p:nvPr/>
        </p:nvSpPr>
        <p:spPr bwMode="gray">
          <a:xfrm>
            <a:off x="3743325" y="4575175"/>
            <a:ext cx="1481138" cy="146050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26275"/>
                  <a:invGamma/>
                  <a:alpha val="89999"/>
                </a:schemeClr>
              </a:gs>
              <a:gs pos="50000">
                <a:schemeClr val="hlink">
                  <a:alpha val="45000"/>
                </a:schemeClr>
              </a:gs>
              <a:gs pos="100000">
                <a:schemeClr val="hlink">
                  <a:gamma/>
                  <a:shade val="26275"/>
                  <a:invGamma/>
                  <a:alpha val="89999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9909" name="Group 37"/>
          <p:cNvGrpSpPr>
            <a:grpSpLocks/>
          </p:cNvGrpSpPr>
          <p:nvPr/>
        </p:nvGrpSpPr>
        <p:grpSpPr bwMode="auto">
          <a:xfrm rot="-1297425" flipH="1" flipV="1">
            <a:off x="3856038" y="5715000"/>
            <a:ext cx="1293812" cy="309563"/>
            <a:chOff x="2532" y="1051"/>
            <a:chExt cx="893" cy="246"/>
          </a:xfrm>
        </p:grpSpPr>
        <p:grpSp>
          <p:nvGrpSpPr>
            <p:cNvPr id="79910" name="Group 38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79911" name="AutoShape 3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2" name="AutoShape 4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3" name="AutoShape 4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4" name="AutoShape 4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9915" name="Group 43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79916" name="AutoShape 4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7" name="AutoShape 4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8" name="AutoShape 4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19" name="AutoShape 4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79921" name="Rectangle 49"/>
          <p:cNvSpPr>
            <a:spLocks noChangeArrowheads="1"/>
          </p:cNvSpPr>
          <p:nvPr/>
        </p:nvSpPr>
        <p:spPr bwMode="black">
          <a:xfrm>
            <a:off x="3848716" y="4584309"/>
            <a:ext cx="1544388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Изучение математики при исследованиях?</a:t>
            </a:r>
          </a:p>
        </p:txBody>
      </p:sp>
      <p:sp>
        <p:nvSpPr>
          <p:cNvPr id="79922" name="Rectangle 50"/>
          <p:cNvSpPr>
            <a:spLocks noChangeArrowheads="1"/>
          </p:cNvSpPr>
          <p:nvPr/>
        </p:nvSpPr>
        <p:spPr bwMode="black">
          <a:xfrm>
            <a:off x="1042776" y="4591051"/>
            <a:ext cx="1946486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</a:rPr>
              <a:t> </a:t>
            </a:r>
            <a:endParaRPr lang="ru-RU" sz="1600" b="1" dirty="0" smtClean="0">
              <a:solidFill>
                <a:schemeClr val="bg1"/>
              </a:solidFill>
            </a:endParaRPr>
          </a:p>
          <a:p>
            <a:r>
              <a:rPr lang="ru-RU" sz="1600" b="1" dirty="0" smtClean="0">
                <a:solidFill>
                  <a:schemeClr val="bg1"/>
                </a:solidFill>
              </a:rPr>
              <a:t>Убедиться что математика не только счет?  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79923" name="Rectangle 51"/>
          <p:cNvSpPr>
            <a:spLocks noChangeArrowheads="1"/>
          </p:cNvSpPr>
          <p:nvPr/>
        </p:nvSpPr>
        <p:spPr bwMode="black">
          <a:xfrm>
            <a:off x="6340757" y="4797153"/>
            <a:ext cx="1364968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</a:rPr>
              <a:t>Что такое математические величины?</a:t>
            </a:r>
          </a:p>
        </p:txBody>
      </p:sp>
      <p:grpSp>
        <p:nvGrpSpPr>
          <p:cNvPr id="79925" name="Group 53"/>
          <p:cNvGrpSpPr>
            <a:grpSpLocks/>
          </p:cNvGrpSpPr>
          <p:nvPr/>
        </p:nvGrpSpPr>
        <p:grpSpPr bwMode="auto">
          <a:xfrm rot="-1297425" flipH="1" flipV="1">
            <a:off x="1223963" y="5715000"/>
            <a:ext cx="1293812" cy="309563"/>
            <a:chOff x="2532" y="1051"/>
            <a:chExt cx="893" cy="246"/>
          </a:xfrm>
        </p:grpSpPr>
        <p:grpSp>
          <p:nvGrpSpPr>
            <p:cNvPr id="79926" name="Group 54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79927" name="AutoShape 55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28" name="AutoShape 56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29" name="AutoShape 57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0" name="AutoShape 58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9931" name="Group 59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79932" name="AutoShape 6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3" name="AutoShape 6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4" name="AutoShape 6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5" name="AutoShape 6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79936" name="Group 64"/>
          <p:cNvGrpSpPr>
            <a:grpSpLocks/>
          </p:cNvGrpSpPr>
          <p:nvPr/>
        </p:nvGrpSpPr>
        <p:grpSpPr bwMode="auto">
          <a:xfrm>
            <a:off x="2285999" y="1294784"/>
            <a:ext cx="4422095" cy="818179"/>
            <a:chOff x="1440" y="924"/>
            <a:chExt cx="2688" cy="389"/>
          </a:xfrm>
        </p:grpSpPr>
        <p:grpSp>
          <p:nvGrpSpPr>
            <p:cNvPr id="79937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79938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solidFill>
                <a:srgbClr val="FCFCFC">
                  <a:alpha val="89999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939" name="AutoShape 67"/>
              <p:cNvSpPr>
                <a:spLocks noChangeArrowheads="1"/>
              </p:cNvSpPr>
              <p:nvPr/>
            </p:nvSpPr>
            <p:spPr bwMode="gray">
              <a:xfrm>
                <a:off x="1632" y="1200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tx2">
                      <a:gamma/>
                      <a:shade val="72549"/>
                      <a:invGamma/>
                    </a:schemeClr>
                  </a:gs>
                  <a:gs pos="50000">
                    <a:schemeClr val="tx2">
                      <a:alpha val="89999"/>
                    </a:schemeClr>
                  </a:gs>
                  <a:gs pos="100000">
                    <a:schemeClr val="tx2">
                      <a:gamma/>
                      <a:shade val="72549"/>
                      <a:invGamma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>
                  <a:solidFill>
                    <a:schemeClr val="bg1"/>
                  </a:solidFill>
                  <a:latin typeface="Symbol" pitchFamily="18" charset="2"/>
                </a:endParaRPr>
              </a:p>
            </p:txBody>
          </p:sp>
        </p:grpSp>
        <p:sp>
          <p:nvSpPr>
            <p:cNvPr id="79940" name="Rectangle 68"/>
            <p:cNvSpPr>
              <a:spLocks noChangeArrowheads="1"/>
            </p:cNvSpPr>
            <p:nvPr/>
          </p:nvSpPr>
          <p:spPr bwMode="gray">
            <a:xfrm>
              <a:off x="1662" y="1047"/>
              <a:ext cx="2241" cy="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ru-RU" b="1" dirty="0" smtClean="0">
                  <a:solidFill>
                    <a:srgbClr val="FFFFFF"/>
                  </a:solidFill>
                </a:rPr>
                <a:t>                    ЦЕЛЬ</a:t>
              </a:r>
              <a:endParaRPr lang="en-US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79941" name="Picture 69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6350" y="4869161"/>
            <a:ext cx="1169988" cy="234652"/>
          </a:xfrm>
          <a:prstGeom prst="rect">
            <a:avLst/>
          </a:prstGeom>
          <a:noFill/>
        </p:spPr>
      </p:pic>
      <p:pic>
        <p:nvPicPr>
          <p:cNvPr id="79942" name="Picture 70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5725" y="4591050"/>
            <a:ext cx="1169988" cy="51276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67818" y="2189476"/>
            <a:ext cx="86106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Убедится в значимости математики как науки  и  </a:t>
            </a:r>
            <a:r>
              <a:rPr lang="ru-RU" sz="2000" b="1" i="1" dirty="0">
                <a:solidFill>
                  <a:srgbClr val="000000"/>
                </a:solidFill>
                <a:latin typeface="arial" panose="020B0604020202020204" pitchFamily="34" charset="0"/>
              </a:rPr>
              <a:t>доказать необходимость ее </a:t>
            </a:r>
            <a:r>
              <a:rPr lang="ru-RU" sz="2000" b="1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изучения, через математические понятия  и величины</a:t>
            </a:r>
            <a:endParaRPr lang="ru-RU" sz="2000" b="1" i="1" dirty="0"/>
          </a:p>
        </p:txBody>
      </p:sp>
      <p:pic>
        <p:nvPicPr>
          <p:cNvPr id="64" name="Рисунок 6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549102" y="-70012"/>
            <a:ext cx="2802205" cy="1190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739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587845554"/>
              </p:ext>
            </p:extLst>
          </p:nvPr>
        </p:nvGraphicFramePr>
        <p:xfrm>
          <a:off x="1295400" y="1905000"/>
          <a:ext cx="66294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52400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i="1" dirty="0" smtClean="0">
                <a:solidFill>
                  <a:srgbClr val="C00000"/>
                </a:solidFill>
                <a:cs typeface="Arial" pitchFamily="34" charset="0"/>
              </a:rPr>
              <a:t>Результаты эксперимента № 2</a:t>
            </a:r>
          </a:p>
          <a:p>
            <a:r>
              <a:rPr lang="ru-RU" sz="3000" b="1" i="1" dirty="0" smtClean="0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cs typeface="Arial" pitchFamily="34" charset="0"/>
              </a:rPr>
              <a:t>или</a:t>
            </a:r>
            <a:r>
              <a:rPr lang="ru-RU" sz="2400" b="1" i="1" dirty="0">
                <a:solidFill>
                  <a:srgbClr val="C00000"/>
                </a:solidFill>
                <a:cs typeface="Arial" pitchFamily="34" charset="0"/>
              </a:rPr>
              <a:t> п</a:t>
            </a:r>
            <a:r>
              <a:rPr lang="ru-RU" sz="2400" b="1" i="1" dirty="0" smtClean="0">
                <a:solidFill>
                  <a:srgbClr val="C00000"/>
                </a:solidFill>
                <a:cs typeface="Arial" pitchFamily="34" charset="0"/>
              </a:rPr>
              <a:t>ромежуточные выводы …</a:t>
            </a:r>
            <a:endParaRPr lang="en-US" sz="2400" i="1" dirty="0" smtClean="0">
              <a:solidFill>
                <a:srgbClr val="C00000"/>
              </a:solidFill>
              <a:cs typeface="Arial" pitchFamily="34" charset="0"/>
            </a:endParaRPr>
          </a:p>
        </p:txBody>
      </p:sp>
      <p:grpSp>
        <p:nvGrpSpPr>
          <p:cNvPr id="5" name="Group 65"/>
          <p:cNvGrpSpPr/>
          <p:nvPr/>
        </p:nvGrpSpPr>
        <p:grpSpPr>
          <a:xfrm>
            <a:off x="4709853" y="4343208"/>
            <a:ext cx="1828800" cy="1749245"/>
            <a:chOff x="7392521" y="2039446"/>
            <a:chExt cx="526846" cy="548557"/>
          </a:xfrm>
          <a:effectLst/>
        </p:grpSpPr>
        <p:sp>
          <p:nvSpPr>
            <p:cNvPr id="6" name="Oval 268"/>
            <p:cNvSpPr>
              <a:spLocks noChangeArrowheads="1"/>
            </p:cNvSpPr>
            <p:nvPr/>
          </p:nvSpPr>
          <p:spPr bwMode="auto">
            <a:xfrm rot="21347776">
              <a:off x="7392521" y="2039446"/>
              <a:ext cx="526846" cy="548557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15600000" scaled="0"/>
            </a:gradFill>
            <a:ln w="9525">
              <a:noFill/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Oval 269"/>
            <p:cNvSpPr>
              <a:spLocks noChangeArrowheads="1"/>
            </p:cNvSpPr>
            <p:nvPr/>
          </p:nvSpPr>
          <p:spPr bwMode="auto">
            <a:xfrm rot="21347776">
              <a:off x="7496911" y="2079803"/>
              <a:ext cx="304228" cy="243145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181600" y="5257800"/>
            <a:ext cx="1357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ШАРИК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62600" y="1933802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Площадь- пространство</a:t>
            </a:r>
            <a:endParaRPr lang="ru-RU" sz="2400" b="1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 flipH="1">
            <a:off x="5860127" y="2362714"/>
            <a:ext cx="2064673" cy="99008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-90010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8" b="-787"/>
          <a:stretch/>
        </p:blipFill>
        <p:spPr>
          <a:xfrm>
            <a:off x="405838" y="1589825"/>
            <a:ext cx="2045156" cy="2627030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267" y="3876184"/>
            <a:ext cx="2113083" cy="281744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93048" y="-91013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0"/>
            <a:ext cx="5562600" cy="98980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/>
            </a:r>
            <a:br>
              <a:rPr lang="ru-RU" sz="3600" dirty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ПЛОЩАДЬ- независимая величина         </a:t>
            </a:r>
            <a:r>
              <a:rPr lang="ru-RU" sz="3100" dirty="0" smtClean="0">
                <a:solidFill>
                  <a:srgbClr val="C00000"/>
                </a:solidFill>
              </a:rPr>
              <a:t>Эксперимент № 3</a:t>
            </a:r>
            <a:endParaRPr lang="ru-RU" sz="3100" dirty="0">
              <a:solidFill>
                <a:srgbClr val="C00000"/>
              </a:solidFill>
            </a:endParaRPr>
          </a:p>
        </p:txBody>
      </p:sp>
      <p:grpSp>
        <p:nvGrpSpPr>
          <p:cNvPr id="12" name="Group 1"/>
          <p:cNvGrpSpPr/>
          <p:nvPr/>
        </p:nvGrpSpPr>
        <p:grpSpPr>
          <a:xfrm>
            <a:off x="1676400" y="1371600"/>
            <a:ext cx="7315200" cy="4953002"/>
            <a:chOff x="3068562" y="3347034"/>
            <a:chExt cx="3213993" cy="2210391"/>
          </a:xfrm>
        </p:grpSpPr>
        <p:sp>
          <p:nvSpPr>
            <p:cNvPr id="15" name="Cube 20"/>
            <p:cNvSpPr/>
            <p:nvPr/>
          </p:nvSpPr>
          <p:spPr>
            <a:xfrm>
              <a:off x="4893354" y="4315158"/>
              <a:ext cx="1389201" cy="1242267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Text</a:t>
              </a:r>
            </a:p>
          </p:txBody>
        </p:sp>
        <p:sp>
          <p:nvSpPr>
            <p:cNvPr id="16" name="Cube 19"/>
            <p:cNvSpPr/>
            <p:nvPr/>
          </p:nvSpPr>
          <p:spPr>
            <a:xfrm>
              <a:off x="4120912" y="3347034"/>
              <a:ext cx="1389201" cy="1242267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Text</a:t>
              </a:r>
            </a:p>
          </p:txBody>
        </p:sp>
        <p:sp>
          <p:nvSpPr>
            <p:cNvPr id="13" name="Cube 15"/>
            <p:cNvSpPr/>
            <p:nvPr/>
          </p:nvSpPr>
          <p:spPr>
            <a:xfrm>
              <a:off x="3068562" y="4315158"/>
              <a:ext cx="1389201" cy="1242267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Text</a:t>
              </a: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16666" r="5555" b="20000"/>
          <a:stretch/>
        </p:blipFill>
        <p:spPr>
          <a:xfrm>
            <a:off x="4068640" y="2056372"/>
            <a:ext cx="2505601" cy="21555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9" r="14445" b="16667"/>
          <a:stretch/>
        </p:blipFill>
        <p:spPr>
          <a:xfrm>
            <a:off x="1724314" y="4188164"/>
            <a:ext cx="2383907" cy="21931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-90010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Cube 19"/>
          <p:cNvSpPr/>
          <p:nvPr/>
        </p:nvSpPr>
        <p:spPr>
          <a:xfrm>
            <a:off x="542995" y="1371600"/>
            <a:ext cx="3114606" cy="286370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Text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4" t="22223" r="10000" b="18888"/>
          <a:stretch/>
        </p:blipFill>
        <p:spPr>
          <a:xfrm>
            <a:off x="542995" y="2134381"/>
            <a:ext cx="2427427" cy="21009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5" t="11111" b="28889"/>
          <a:stretch/>
        </p:blipFill>
        <p:spPr>
          <a:xfrm>
            <a:off x="5839780" y="4211968"/>
            <a:ext cx="2466019" cy="217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68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Сокало (Пласа-де-ла-Консиньон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20" y="3493515"/>
            <a:ext cx="2590726" cy="1519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Староместская площад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5" y="5181600"/>
            <a:ext cx="2741811" cy="1553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41033" y="4419600"/>
            <a:ext cx="4953000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>
                <a:solidFill>
                  <a:srgbClr val="C00000"/>
                </a:solidFill>
                <a:latin typeface="Open Sans"/>
              </a:rPr>
              <a:t> </a:t>
            </a:r>
            <a:r>
              <a:rPr lang="ru-RU" sz="2000" dirty="0" smtClean="0">
                <a:latin typeface="Open Sans"/>
              </a:rPr>
              <a:t>Красная площадь из десяти больших площадей мира находится на седьмом месте.</a:t>
            </a:r>
            <a:r>
              <a:rPr lang="ru-RU" sz="2000" dirty="0"/>
              <a:t> П</a:t>
            </a:r>
            <a:r>
              <a:rPr lang="ru-RU" sz="2000" dirty="0" smtClean="0"/>
              <a:t>ростирается </a:t>
            </a:r>
            <a:r>
              <a:rPr lang="ru-RU" sz="2000" dirty="0"/>
              <a:t>на 330 м в длину и 75 в </a:t>
            </a:r>
            <a:r>
              <a:rPr lang="ru-RU" sz="2000" dirty="0" smtClean="0"/>
              <a:t>ширину </a:t>
            </a:r>
            <a:r>
              <a:rPr lang="ru-RU" sz="2000" dirty="0"/>
              <a:t>– 24 750 м².</a:t>
            </a:r>
            <a:endParaRPr lang="ru-RU" sz="2000" dirty="0">
              <a:latin typeface="Open Sans"/>
            </a:endParaRPr>
          </a:p>
          <a:p>
            <a:pPr fontAlgn="base"/>
            <a:endParaRPr lang="ru-RU" dirty="0" smtClean="0">
              <a:latin typeface="Open Sans"/>
            </a:endParaRPr>
          </a:p>
          <a:p>
            <a:pPr fontAlgn="base"/>
            <a:r>
              <a:rPr lang="ru-RU" dirty="0" smtClean="0">
                <a:latin typeface="Open Sans"/>
              </a:rPr>
              <a:t> Красной - площадь </a:t>
            </a:r>
            <a:r>
              <a:rPr lang="ru-RU" dirty="0">
                <a:latin typeface="Open Sans"/>
              </a:rPr>
              <a:t>назвали не по цвету, а за исключительную ее </a:t>
            </a:r>
            <a:r>
              <a:rPr lang="ru-RU" dirty="0" smtClean="0">
                <a:latin typeface="Open Sans"/>
              </a:rPr>
              <a:t>красоту. </a:t>
            </a:r>
            <a:endParaRPr lang="ru-RU" dirty="0" smtClean="0"/>
          </a:p>
        </p:txBody>
      </p:sp>
      <p:pic>
        <p:nvPicPr>
          <p:cNvPr id="3074" name="Picture 2" descr="Картинки по запросу &quot;фото  красную площадь&quot;&quot;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6"/>
          <a:stretch/>
        </p:blipFill>
        <p:spPr bwMode="auto">
          <a:xfrm>
            <a:off x="4244893" y="1512909"/>
            <a:ext cx="4355379" cy="2906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9600" y="457200"/>
            <a:ext cx="5812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Знаменитые площади мира 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-90010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52589" y="1293379"/>
            <a:ext cx="3048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PT Sans"/>
              </a:rPr>
              <a:t>Площадь Тяньаньмэнь - самая большая площадь в мире. Ее размеры – километр на полкилометра. Название переводится, как Врата Небесного </a:t>
            </a:r>
            <a:r>
              <a:rPr lang="ru-RU" dirty="0" smtClean="0">
                <a:solidFill>
                  <a:srgbClr val="000000"/>
                </a:solidFill>
                <a:latin typeface="PT Sans"/>
              </a:rPr>
              <a:t>Спокойствия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461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etskiychas.ru/wp-content/uploads/2012/12/sunwatch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03" y="3643411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старинные приборы для измерения времен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195" y="1686608"/>
            <a:ext cx="933450" cy="189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старинные приборы для измерения времен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86608"/>
            <a:ext cx="2476500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старинные приборы для измерения времен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0" y="3876773"/>
            <a:ext cx="3244119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старинные приборы для измерения времен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908" y="4114800"/>
            <a:ext cx="1895475" cy="240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старинные приборы для измерения времен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572" y="1600200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680496" y="-90010"/>
            <a:ext cx="2463504" cy="1046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28600" y="152160"/>
            <a:ext cx="701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ВРЕМЯ- самая загадочная и странная величина 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94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5757547"/>
              </p:ext>
            </p:extLst>
          </p:nvPr>
        </p:nvGraphicFramePr>
        <p:xfrm>
          <a:off x="1676400" y="2251099"/>
          <a:ext cx="4786087" cy="3540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3113" y="76199"/>
            <a:ext cx="75591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i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 ЭКСПЕРИМЕНТ № 4 </a:t>
            </a:r>
          </a:p>
          <a:p>
            <a:r>
              <a:rPr lang="ru-RU" sz="3000" b="1" i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ВРЕМЯ – </a:t>
            </a:r>
            <a:r>
              <a:rPr lang="ru-RU" sz="2000" b="1" i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ВСЕМУ НАУЧИТ !</a:t>
            </a:r>
            <a:endParaRPr lang="en-US" sz="2000" i="1" dirty="0" smtClean="0">
              <a:solidFill>
                <a:srgbClr val="C00000"/>
              </a:solidFill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6"/>
          <a:stretch/>
        </p:blipFill>
        <p:spPr>
          <a:xfrm>
            <a:off x="125530" y="1164310"/>
            <a:ext cx="2080809" cy="25392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017" y="137703"/>
            <a:ext cx="1828800" cy="20409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026" y="95250"/>
            <a:ext cx="2340773" cy="27533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4" b="1223"/>
          <a:stretch/>
        </p:blipFill>
        <p:spPr>
          <a:xfrm>
            <a:off x="83114" y="4037107"/>
            <a:ext cx="2219628" cy="26526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61"/>
          <a:stretch/>
        </p:blipFill>
        <p:spPr>
          <a:xfrm>
            <a:off x="6612658" y="3792374"/>
            <a:ext cx="2262413" cy="2631594"/>
          </a:xfrm>
          <a:prstGeom prst="rect">
            <a:avLst/>
          </a:prstGeom>
        </p:spPr>
      </p:pic>
      <p:pic>
        <p:nvPicPr>
          <p:cNvPr id="1026" name="Picture 2" descr="Картинки по запросу &quot;клипарт часы на прозрачном фоне&quot;&quot;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453" y="3095734"/>
            <a:ext cx="1850829" cy="1850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197282" y="3820929"/>
            <a:ext cx="1288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день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67000" y="5475260"/>
            <a:ext cx="3581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Часы идут слева направо (по часовой стрелке), потому что именно в таком направлении движется тень солнечных часов.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26938"/>
            <a:ext cx="65710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Основной этап      </a:t>
            </a:r>
            <a:r>
              <a:rPr lang="ru-RU" sz="2800" dirty="0" smtClean="0">
                <a:solidFill>
                  <a:srgbClr val="C00000"/>
                </a:solidFill>
              </a:rPr>
              <a:t>ПРАКТИЧЕСКАЯ ЧАСТЬ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                       </a:t>
            </a:r>
            <a:r>
              <a:rPr lang="ru-RU" sz="3200" i="1" dirty="0" smtClean="0">
                <a:solidFill>
                  <a:srgbClr val="C00000"/>
                </a:solidFill>
              </a:rPr>
              <a:t>Изготовление </a:t>
            </a:r>
            <a:r>
              <a:rPr lang="ru-RU" sz="3200" i="1" dirty="0" err="1" smtClean="0">
                <a:solidFill>
                  <a:srgbClr val="C00000"/>
                </a:solidFill>
              </a:rPr>
              <a:t>лэпбука</a:t>
            </a:r>
            <a:r>
              <a:rPr lang="ru-RU" sz="3200" i="1" dirty="0" smtClean="0">
                <a:solidFill>
                  <a:srgbClr val="C00000"/>
                </a:solidFill>
              </a:rPr>
              <a:t>   </a:t>
            </a:r>
            <a:endParaRPr lang="ru-RU" sz="3200" i="1" dirty="0">
              <a:solidFill>
                <a:srgbClr val="C00000"/>
              </a:solidFill>
            </a:endParaRPr>
          </a:p>
        </p:txBody>
      </p:sp>
      <p:pic>
        <p:nvPicPr>
          <p:cNvPr id="12" name="Объект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57"/>
          <a:stretch/>
        </p:blipFill>
        <p:spPr>
          <a:xfrm>
            <a:off x="3018715" y="3599424"/>
            <a:ext cx="3051656" cy="29883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60"/>
          <a:stretch/>
        </p:blipFill>
        <p:spPr>
          <a:xfrm>
            <a:off x="-5606" y="1104157"/>
            <a:ext cx="3024321" cy="31630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902" y="1392146"/>
            <a:ext cx="3024320" cy="4032428"/>
          </a:xfrm>
          <a:prstGeom prst="rect">
            <a:avLst/>
          </a:prstGeom>
        </p:spPr>
      </p:pic>
      <p:sp>
        <p:nvSpPr>
          <p:cNvPr id="14" name="Выноска-облако 13"/>
          <p:cNvSpPr/>
          <p:nvPr/>
        </p:nvSpPr>
        <p:spPr>
          <a:xfrm rot="20238775" flipH="1">
            <a:off x="3306122" y="1184676"/>
            <a:ext cx="2940494" cy="1735539"/>
          </a:xfrm>
          <a:prstGeom prst="cloudCallout">
            <a:avLst>
              <a:gd name="adj1" fmla="val 66870"/>
              <a:gd name="adj2" fmla="val 11420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Операция «Очумелые ручки»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467553" y="-32487"/>
            <a:ext cx="2676447" cy="1136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Объект 3"/>
          <p:cNvSpPr>
            <a:spLocks noGrp="1"/>
          </p:cNvSpPr>
          <p:nvPr>
            <p:ph idx="1"/>
          </p:nvPr>
        </p:nvSpPr>
        <p:spPr>
          <a:xfrm>
            <a:off x="-5606" y="4446482"/>
            <a:ext cx="364787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         </a:t>
            </a:r>
            <a:r>
              <a:rPr lang="ru-RU" sz="2400" b="1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Лэпбук</a:t>
            </a:r>
            <a:r>
              <a:rPr lang="ru-RU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«наколенная книга»</a:t>
            </a:r>
            <a:endParaRPr lang="ru-RU" sz="2000" b="1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(«</a:t>
            </a:r>
            <a:r>
              <a:rPr lang="ru-RU" sz="2400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лэп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» — колено, 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</a:rPr>
              <a:t>«бук» — книга)</a:t>
            </a:r>
          </a:p>
        </p:txBody>
      </p:sp>
      <p:sp>
        <p:nvSpPr>
          <p:cNvPr id="11" name="Выноска-облако 10"/>
          <p:cNvSpPr/>
          <p:nvPr/>
        </p:nvSpPr>
        <p:spPr>
          <a:xfrm rot="20238775">
            <a:off x="5829350" y="5215359"/>
            <a:ext cx="3046734" cy="1400101"/>
          </a:xfrm>
          <a:prstGeom prst="cloudCallout">
            <a:avLst>
              <a:gd name="adj1" fmla="val 57117"/>
              <a:gd name="adj2" fmla="val -12163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Это же книжка-раскладушка !!!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07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452585" y="0"/>
            <a:ext cx="2691415" cy="114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7200" y="188893"/>
            <a:ext cx="6248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ЛЭПБУК –  </a:t>
            </a:r>
            <a:r>
              <a:rPr lang="ru-RU" sz="2800" dirty="0" smtClean="0">
                <a:solidFill>
                  <a:srgbClr val="C00000"/>
                </a:solidFill>
              </a:rPr>
              <a:t>супер помощник при 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 изучении математических величин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2"/>
          <a:stretch/>
        </p:blipFill>
        <p:spPr>
          <a:xfrm>
            <a:off x="124069" y="1045016"/>
            <a:ext cx="4302435" cy="28324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3" r="6666" b="8889"/>
          <a:stretch/>
        </p:blipFill>
        <p:spPr>
          <a:xfrm>
            <a:off x="124069" y="3922664"/>
            <a:ext cx="4302435" cy="28834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844" y="3886759"/>
            <a:ext cx="4429512" cy="2874176"/>
          </a:xfrm>
          <a:prstGeom prst="rect">
            <a:avLst/>
          </a:prstGeom>
        </p:spPr>
      </p:pic>
      <p:sp>
        <p:nvSpPr>
          <p:cNvPr id="7" name="Объект 5"/>
          <p:cNvSpPr txBox="1">
            <a:spLocks/>
          </p:cNvSpPr>
          <p:nvPr/>
        </p:nvSpPr>
        <p:spPr>
          <a:xfrm rot="20238775" flipH="1">
            <a:off x="6753000" y="1395241"/>
            <a:ext cx="2451479" cy="1310280"/>
          </a:xfrm>
          <a:prstGeom prst="cloudCallout">
            <a:avLst>
              <a:gd name="adj1" fmla="val 79304"/>
              <a:gd name="adj2" fmla="val 116500"/>
            </a:avLst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Сколько карманчиков 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400" b="1" dirty="0">
                <a:solidFill>
                  <a:schemeClr val="tx1"/>
                </a:solidFill>
              </a:rPr>
              <a:t>и</a:t>
            </a:r>
            <a:r>
              <a:rPr lang="ru-RU" sz="2400" b="1" dirty="0" smtClean="0">
                <a:solidFill>
                  <a:schemeClr val="tx1"/>
                </a:solidFill>
              </a:rPr>
              <a:t> заданий 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 rot="20238775">
            <a:off x="4724656" y="2490283"/>
            <a:ext cx="2149827" cy="1274626"/>
          </a:xfrm>
          <a:prstGeom prst="cloudCallout">
            <a:avLst>
              <a:gd name="adj1" fmla="val -123969"/>
              <a:gd name="adj2" fmla="val 89798"/>
            </a:avLst>
          </a:prstGeom>
          <a:solidFill>
            <a:schemeClr val="bg1"/>
          </a:solidFill>
          <a:ln w="25400" cap="flat" cmpd="sng" algn="ctr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Много наклеек, окошек!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 rot="20238775" flipH="1">
            <a:off x="4640318" y="1031220"/>
            <a:ext cx="2240785" cy="1258547"/>
          </a:xfrm>
          <a:prstGeom prst="cloudCallout">
            <a:avLst>
              <a:gd name="adj1" fmla="val 94382"/>
              <a:gd name="adj2" fmla="val 358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Какая папка!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78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591748" y="2743200"/>
            <a:ext cx="2031319" cy="3739555"/>
            <a:chOff x="2010997" y="1443635"/>
            <a:chExt cx="2528263" cy="4598775"/>
          </a:xfrm>
        </p:grpSpPr>
        <p:sp>
          <p:nvSpPr>
            <p:cNvPr id="3" name="Cube 2"/>
            <p:cNvSpPr/>
            <p:nvPr/>
          </p:nvSpPr>
          <p:spPr>
            <a:xfrm>
              <a:off x="3033403" y="4695826"/>
              <a:ext cx="1505857" cy="1346584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b="1" dirty="0"/>
                <a:t>А</a:t>
              </a:r>
              <a:endParaRPr lang="en-US" sz="5000" b="1" dirty="0"/>
            </a:p>
          </p:txBody>
        </p:sp>
        <p:sp>
          <p:nvSpPr>
            <p:cNvPr id="4" name="Cube 3"/>
            <p:cNvSpPr/>
            <p:nvPr/>
          </p:nvSpPr>
          <p:spPr>
            <a:xfrm>
              <a:off x="3033403" y="3556385"/>
              <a:ext cx="1505857" cy="1346584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b="1" dirty="0"/>
                <a:t>З</a:t>
              </a:r>
              <a:endParaRPr lang="en-US" sz="5000" b="1" dirty="0"/>
            </a:p>
          </p:txBody>
        </p:sp>
        <p:sp>
          <p:nvSpPr>
            <p:cNvPr id="5" name="Cube 4"/>
            <p:cNvSpPr/>
            <p:nvPr/>
          </p:nvSpPr>
          <p:spPr>
            <a:xfrm rot="20779711">
              <a:off x="3033403" y="2256429"/>
              <a:ext cx="1505857" cy="1346584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b="1" dirty="0" smtClean="0"/>
                <a:t>Е</a:t>
              </a:r>
              <a:endParaRPr lang="en-US" sz="5000" b="1" dirty="0"/>
            </a:p>
          </p:txBody>
        </p:sp>
        <p:sp>
          <p:nvSpPr>
            <p:cNvPr id="6" name="Cube 5"/>
            <p:cNvSpPr/>
            <p:nvPr/>
          </p:nvSpPr>
          <p:spPr>
            <a:xfrm rot="20109008">
              <a:off x="2010997" y="1443635"/>
              <a:ext cx="1505857" cy="1346584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b="1" dirty="0" smtClean="0"/>
                <a:t>Т</a:t>
              </a:r>
              <a:endParaRPr lang="en-US" sz="5000" b="1" dirty="0"/>
            </a:p>
          </p:txBody>
        </p:sp>
      </p:grpSp>
      <p:grpSp>
        <p:nvGrpSpPr>
          <p:cNvPr id="9" name="Group 7"/>
          <p:cNvGrpSpPr/>
          <p:nvPr/>
        </p:nvGrpSpPr>
        <p:grpSpPr>
          <a:xfrm rot="17213053">
            <a:off x="1383313" y="2513366"/>
            <a:ext cx="2013500" cy="3603393"/>
            <a:chOff x="2010998" y="1443635"/>
            <a:chExt cx="2528262" cy="4598775"/>
          </a:xfrm>
        </p:grpSpPr>
        <p:sp>
          <p:nvSpPr>
            <p:cNvPr id="10" name="Cube 2"/>
            <p:cNvSpPr/>
            <p:nvPr/>
          </p:nvSpPr>
          <p:spPr>
            <a:xfrm>
              <a:off x="3033403" y="4695826"/>
              <a:ext cx="1505857" cy="1346584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b="1" dirty="0" smtClean="0"/>
                <a:t>О</a:t>
              </a:r>
              <a:endParaRPr lang="en-US" sz="5000" b="1" dirty="0"/>
            </a:p>
          </p:txBody>
        </p:sp>
        <p:sp>
          <p:nvSpPr>
            <p:cNvPr id="11" name="Cube 3"/>
            <p:cNvSpPr/>
            <p:nvPr/>
          </p:nvSpPr>
          <p:spPr>
            <a:xfrm>
              <a:off x="3033403" y="3556385"/>
              <a:ext cx="1505857" cy="1346584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b="1" dirty="0" smtClean="0"/>
                <a:t>П</a:t>
              </a:r>
              <a:endParaRPr lang="en-US" sz="5000" b="1" dirty="0"/>
            </a:p>
          </p:txBody>
        </p:sp>
        <p:sp>
          <p:nvSpPr>
            <p:cNvPr id="12" name="Cube 4"/>
            <p:cNvSpPr/>
            <p:nvPr/>
          </p:nvSpPr>
          <p:spPr>
            <a:xfrm rot="20779711">
              <a:off x="3033403" y="2256429"/>
              <a:ext cx="1505857" cy="1346584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b="1" dirty="0"/>
                <a:t>И</a:t>
              </a:r>
              <a:endParaRPr lang="en-US" sz="5000" b="1" dirty="0"/>
            </a:p>
          </p:txBody>
        </p:sp>
        <p:sp>
          <p:nvSpPr>
            <p:cNvPr id="13" name="Cube 5"/>
            <p:cNvSpPr/>
            <p:nvPr/>
          </p:nvSpPr>
          <p:spPr>
            <a:xfrm rot="20109008">
              <a:off x="2010998" y="1443635"/>
              <a:ext cx="1505857" cy="1346585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000" b="1" dirty="0"/>
                <a:t>Г</a:t>
              </a:r>
              <a:endParaRPr lang="en-US" sz="5000" b="1" dirty="0"/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5975692" y="-41715"/>
            <a:ext cx="3318497" cy="1409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Выноска-облако 14"/>
          <p:cNvSpPr/>
          <p:nvPr/>
        </p:nvSpPr>
        <p:spPr>
          <a:xfrm rot="20238775" flipH="1">
            <a:off x="2759767" y="1319567"/>
            <a:ext cx="2361541" cy="1405161"/>
          </a:xfrm>
          <a:prstGeom prst="cloudCallout">
            <a:avLst>
              <a:gd name="adj1" fmla="val -76151"/>
              <a:gd name="adj2" fmla="val 727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Секрет волшебного глаза раскрыт!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236" y="13709"/>
            <a:ext cx="73131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Заключительный этап   </a:t>
            </a:r>
          </a:p>
          <a:p>
            <a:r>
              <a:rPr lang="ru-RU" sz="3200" dirty="0" smtClean="0">
                <a:solidFill>
                  <a:srgbClr val="C00000"/>
                </a:solidFill>
              </a:rPr>
              <a:t>Анализ полученных результатов </a:t>
            </a:r>
          </a:p>
          <a:p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3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86472" y="2473854"/>
            <a:ext cx="1879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700" b="1" dirty="0" smtClean="0">
                <a:latin typeface="+mj-lt"/>
              </a:rPr>
              <a:t>1</a:t>
            </a:r>
            <a:r>
              <a:rPr lang="en-US" sz="2000" b="1" dirty="0" smtClean="0">
                <a:latin typeface="+mj-lt"/>
              </a:rPr>
              <a:t>. </a:t>
            </a:r>
            <a:r>
              <a:rPr lang="ru-RU" sz="2000" b="1" dirty="0" smtClean="0">
                <a:latin typeface="+mj-lt"/>
              </a:rPr>
              <a:t>Математика- важная наука</a:t>
            </a:r>
            <a:endParaRPr lang="en-US" sz="2000" b="1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55526" y="2507971"/>
            <a:ext cx="20392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latin typeface="+mj-lt"/>
              </a:rPr>
              <a:t>2. </a:t>
            </a:r>
            <a:r>
              <a:rPr lang="ru-RU" sz="2000" b="1" dirty="0" smtClean="0">
                <a:latin typeface="+mj-lt"/>
              </a:rPr>
              <a:t>Математика- не только счет</a:t>
            </a:r>
            <a:endParaRPr lang="en-US" sz="2000" b="1" dirty="0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001" y="4804323"/>
            <a:ext cx="259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+mj-lt"/>
              </a:rPr>
              <a:t>4</a:t>
            </a:r>
            <a:r>
              <a:rPr lang="en-US" sz="2000" b="1" dirty="0" smtClean="0">
                <a:latin typeface="+mj-lt"/>
              </a:rPr>
              <a:t>.</a:t>
            </a:r>
            <a:r>
              <a:rPr lang="ru-RU" sz="2000" b="1" dirty="0" smtClean="0">
                <a:latin typeface="+mj-lt"/>
              </a:rPr>
              <a:t>Продолжать дружить с</a:t>
            </a:r>
          </a:p>
          <a:p>
            <a:pPr algn="just"/>
            <a:r>
              <a:rPr lang="ru-RU" sz="2000" b="1" dirty="0" smtClean="0">
                <a:latin typeface="+mj-lt"/>
              </a:rPr>
              <a:t> «Царицей наук»</a:t>
            </a:r>
            <a:endParaRPr lang="en-US" sz="2000" b="1" dirty="0"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6003231" y="4891429"/>
            <a:ext cx="271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+mj-lt"/>
              </a:rPr>
              <a:t>3</a:t>
            </a:r>
            <a:r>
              <a:rPr lang="en-US" sz="2000" b="1" dirty="0" smtClean="0">
                <a:latin typeface="+mj-lt"/>
              </a:rPr>
              <a:t>. </a:t>
            </a:r>
            <a:r>
              <a:rPr lang="ru-RU" sz="2000" b="1" dirty="0" smtClean="0">
                <a:latin typeface="+mj-lt"/>
              </a:rPr>
              <a:t>Математические величины- это очень интересно, развивают глазомер</a:t>
            </a:r>
            <a:endParaRPr lang="en-US" sz="2000" b="1" dirty="0"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4863" y="76200"/>
            <a:ext cx="7411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Заключительный этап</a:t>
            </a:r>
          </a:p>
          <a:p>
            <a:r>
              <a:rPr lang="ru-RU" sz="3600" i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Выводы</a:t>
            </a:r>
            <a:endParaRPr lang="en-US" sz="3600" i="1" dirty="0" smtClean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2437879" y="2949377"/>
            <a:ext cx="643492" cy="37534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2678113" y="2789552"/>
            <a:ext cx="3543300" cy="2816774"/>
            <a:chOff x="2211387" y="1483435"/>
            <a:chExt cx="4646613" cy="4025900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211387" y="1483435"/>
              <a:ext cx="2757488" cy="2005013"/>
            </a:xfrm>
            <a:custGeom>
              <a:avLst/>
              <a:gdLst/>
              <a:ahLst/>
              <a:cxnLst>
                <a:cxn ang="0">
                  <a:pos x="374" y="188"/>
                </a:cxn>
                <a:cxn ang="0">
                  <a:pos x="394" y="200"/>
                </a:cxn>
                <a:cxn ang="0">
                  <a:pos x="423" y="158"/>
                </a:cxn>
                <a:cxn ang="0">
                  <a:pos x="394" y="115"/>
                </a:cxn>
                <a:cxn ang="0">
                  <a:pos x="376" y="125"/>
                </a:cxn>
                <a:cxn ang="0">
                  <a:pos x="373" y="129"/>
                </a:cxn>
                <a:cxn ang="0">
                  <a:pos x="364" y="135"/>
                </a:cxn>
                <a:cxn ang="0">
                  <a:pos x="357" y="133"/>
                </a:cxn>
                <a:cxn ang="0">
                  <a:pos x="357" y="133"/>
                </a:cxn>
                <a:cxn ang="0">
                  <a:pos x="357" y="133"/>
                </a:cxn>
                <a:cxn ang="0">
                  <a:pos x="356" y="133"/>
                </a:cxn>
                <a:cxn ang="0">
                  <a:pos x="356" y="0"/>
                </a:cxn>
                <a:cxn ang="0">
                  <a:pos x="178" y="0"/>
                </a:cxn>
                <a:cxn ang="0">
                  <a:pos x="0" y="308"/>
                </a:cxn>
                <a:cxn ang="0">
                  <a:pos x="156" y="308"/>
                </a:cxn>
                <a:cxn ang="0">
                  <a:pos x="158" y="301"/>
                </a:cxn>
                <a:cxn ang="0">
                  <a:pos x="152" y="292"/>
                </a:cxn>
                <a:cxn ang="0">
                  <a:pos x="148" y="289"/>
                </a:cxn>
                <a:cxn ang="0">
                  <a:pos x="138" y="271"/>
                </a:cxn>
                <a:cxn ang="0">
                  <a:pos x="181" y="242"/>
                </a:cxn>
                <a:cxn ang="0">
                  <a:pos x="223" y="271"/>
                </a:cxn>
                <a:cxn ang="0">
                  <a:pos x="211" y="291"/>
                </a:cxn>
                <a:cxn ang="0">
                  <a:pos x="204" y="302"/>
                </a:cxn>
                <a:cxn ang="0">
                  <a:pos x="206" y="308"/>
                </a:cxn>
                <a:cxn ang="0">
                  <a:pos x="356" y="308"/>
                </a:cxn>
                <a:cxn ang="0">
                  <a:pos x="356" y="183"/>
                </a:cxn>
                <a:cxn ang="0">
                  <a:pos x="357" y="183"/>
                </a:cxn>
                <a:cxn ang="0">
                  <a:pos x="357" y="183"/>
                </a:cxn>
                <a:cxn ang="0">
                  <a:pos x="357" y="183"/>
                </a:cxn>
                <a:cxn ang="0">
                  <a:pos x="363" y="181"/>
                </a:cxn>
                <a:cxn ang="0">
                  <a:pos x="374" y="188"/>
                </a:cxn>
              </a:cxnLst>
              <a:rect l="0" t="0" r="r" b="b"/>
              <a:pathLst>
                <a:path w="423" h="308">
                  <a:moveTo>
                    <a:pt x="374" y="188"/>
                  </a:moveTo>
                  <a:cubicBezTo>
                    <a:pt x="376" y="191"/>
                    <a:pt x="386" y="200"/>
                    <a:pt x="394" y="200"/>
                  </a:cubicBezTo>
                  <a:cubicBezTo>
                    <a:pt x="410" y="200"/>
                    <a:pt x="423" y="181"/>
                    <a:pt x="423" y="158"/>
                  </a:cubicBezTo>
                  <a:cubicBezTo>
                    <a:pt x="423" y="134"/>
                    <a:pt x="410" y="115"/>
                    <a:pt x="394" y="115"/>
                  </a:cubicBezTo>
                  <a:cubicBezTo>
                    <a:pt x="387" y="115"/>
                    <a:pt x="381" y="119"/>
                    <a:pt x="376" y="125"/>
                  </a:cubicBezTo>
                  <a:cubicBezTo>
                    <a:pt x="375" y="127"/>
                    <a:pt x="374" y="128"/>
                    <a:pt x="373" y="129"/>
                  </a:cubicBezTo>
                  <a:cubicBezTo>
                    <a:pt x="371" y="132"/>
                    <a:pt x="367" y="135"/>
                    <a:pt x="364" y="135"/>
                  </a:cubicBezTo>
                  <a:cubicBezTo>
                    <a:pt x="361" y="135"/>
                    <a:pt x="359" y="134"/>
                    <a:pt x="357" y="133"/>
                  </a:cubicBezTo>
                  <a:cubicBezTo>
                    <a:pt x="357" y="133"/>
                    <a:pt x="357" y="133"/>
                    <a:pt x="357" y="133"/>
                  </a:cubicBezTo>
                  <a:cubicBezTo>
                    <a:pt x="357" y="133"/>
                    <a:pt x="357" y="133"/>
                    <a:pt x="357" y="133"/>
                  </a:cubicBezTo>
                  <a:cubicBezTo>
                    <a:pt x="357" y="133"/>
                    <a:pt x="357" y="133"/>
                    <a:pt x="356" y="133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156" y="308"/>
                    <a:pt x="156" y="308"/>
                    <a:pt x="156" y="308"/>
                  </a:cubicBezTo>
                  <a:cubicBezTo>
                    <a:pt x="157" y="306"/>
                    <a:pt x="158" y="304"/>
                    <a:pt x="158" y="301"/>
                  </a:cubicBezTo>
                  <a:cubicBezTo>
                    <a:pt x="158" y="298"/>
                    <a:pt x="155" y="294"/>
                    <a:pt x="152" y="292"/>
                  </a:cubicBezTo>
                  <a:cubicBezTo>
                    <a:pt x="151" y="291"/>
                    <a:pt x="149" y="290"/>
                    <a:pt x="148" y="289"/>
                  </a:cubicBezTo>
                  <a:cubicBezTo>
                    <a:pt x="142" y="284"/>
                    <a:pt x="138" y="278"/>
                    <a:pt x="138" y="271"/>
                  </a:cubicBezTo>
                  <a:cubicBezTo>
                    <a:pt x="138" y="255"/>
                    <a:pt x="157" y="242"/>
                    <a:pt x="181" y="242"/>
                  </a:cubicBezTo>
                  <a:cubicBezTo>
                    <a:pt x="204" y="242"/>
                    <a:pt x="223" y="255"/>
                    <a:pt x="223" y="271"/>
                  </a:cubicBezTo>
                  <a:cubicBezTo>
                    <a:pt x="223" y="279"/>
                    <a:pt x="214" y="289"/>
                    <a:pt x="211" y="291"/>
                  </a:cubicBezTo>
                  <a:cubicBezTo>
                    <a:pt x="208" y="293"/>
                    <a:pt x="204" y="298"/>
                    <a:pt x="204" y="302"/>
                  </a:cubicBezTo>
                  <a:cubicBezTo>
                    <a:pt x="204" y="304"/>
                    <a:pt x="205" y="306"/>
                    <a:pt x="206" y="308"/>
                  </a:cubicBezTo>
                  <a:cubicBezTo>
                    <a:pt x="356" y="308"/>
                    <a:pt x="356" y="308"/>
                    <a:pt x="356" y="308"/>
                  </a:cubicBezTo>
                  <a:cubicBezTo>
                    <a:pt x="356" y="183"/>
                    <a:pt x="356" y="183"/>
                    <a:pt x="356" y="183"/>
                  </a:cubicBezTo>
                  <a:cubicBezTo>
                    <a:pt x="357" y="183"/>
                    <a:pt x="357" y="183"/>
                    <a:pt x="357" y="183"/>
                  </a:cubicBezTo>
                  <a:cubicBezTo>
                    <a:pt x="357" y="183"/>
                    <a:pt x="357" y="183"/>
                    <a:pt x="357" y="183"/>
                  </a:cubicBezTo>
                  <a:cubicBezTo>
                    <a:pt x="357" y="183"/>
                    <a:pt x="357" y="183"/>
                    <a:pt x="357" y="183"/>
                  </a:cubicBezTo>
                  <a:cubicBezTo>
                    <a:pt x="359" y="182"/>
                    <a:pt x="361" y="181"/>
                    <a:pt x="363" y="181"/>
                  </a:cubicBezTo>
                  <a:cubicBezTo>
                    <a:pt x="367" y="181"/>
                    <a:pt x="372" y="185"/>
                    <a:pt x="374" y="188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2211387" y="3058235"/>
              <a:ext cx="2319338" cy="2451100"/>
            </a:xfrm>
            <a:custGeom>
              <a:avLst/>
              <a:gdLst/>
              <a:ahLst/>
              <a:cxnLst>
                <a:cxn ang="0">
                  <a:pos x="340" y="256"/>
                </a:cxn>
                <a:cxn ang="0">
                  <a:pos x="320" y="269"/>
                </a:cxn>
                <a:cxn ang="0">
                  <a:pos x="292" y="226"/>
                </a:cxn>
                <a:cxn ang="0">
                  <a:pos x="320" y="183"/>
                </a:cxn>
                <a:cxn ang="0">
                  <a:pos x="339" y="194"/>
                </a:cxn>
                <a:cxn ang="0">
                  <a:pos x="341" y="197"/>
                </a:cxn>
                <a:cxn ang="0">
                  <a:pos x="351" y="203"/>
                </a:cxn>
                <a:cxn ang="0">
                  <a:pos x="356" y="202"/>
                </a:cxn>
                <a:cxn ang="0">
                  <a:pos x="356" y="67"/>
                </a:cxn>
                <a:cxn ang="0">
                  <a:pos x="206" y="67"/>
                </a:cxn>
                <a:cxn ang="0">
                  <a:pos x="206" y="66"/>
                </a:cxn>
                <a:cxn ang="0">
                  <a:pos x="206" y="66"/>
                </a:cxn>
                <a:cxn ang="0">
                  <a:pos x="206" y="66"/>
                </a:cxn>
                <a:cxn ang="0">
                  <a:pos x="204" y="60"/>
                </a:cxn>
                <a:cxn ang="0">
                  <a:pos x="211" y="49"/>
                </a:cxn>
                <a:cxn ang="0">
                  <a:pos x="223" y="29"/>
                </a:cxn>
                <a:cxn ang="0">
                  <a:pos x="181" y="0"/>
                </a:cxn>
                <a:cxn ang="0">
                  <a:pos x="138" y="29"/>
                </a:cxn>
                <a:cxn ang="0">
                  <a:pos x="148" y="47"/>
                </a:cxn>
                <a:cxn ang="0">
                  <a:pos x="152" y="50"/>
                </a:cxn>
                <a:cxn ang="0">
                  <a:pos x="158" y="59"/>
                </a:cxn>
                <a:cxn ang="0">
                  <a:pos x="156" y="66"/>
                </a:cxn>
                <a:cxn ang="0">
                  <a:pos x="156" y="66"/>
                </a:cxn>
                <a:cxn ang="0">
                  <a:pos x="156" y="66"/>
                </a:cxn>
                <a:cxn ang="0">
                  <a:pos x="156" y="67"/>
                </a:cxn>
                <a:cxn ang="0">
                  <a:pos x="0" y="67"/>
                </a:cxn>
                <a:cxn ang="0">
                  <a:pos x="178" y="376"/>
                </a:cxn>
                <a:cxn ang="0">
                  <a:pos x="356" y="376"/>
                </a:cxn>
                <a:cxn ang="0">
                  <a:pos x="356" y="251"/>
                </a:cxn>
                <a:cxn ang="0">
                  <a:pos x="351" y="249"/>
                </a:cxn>
                <a:cxn ang="0">
                  <a:pos x="340" y="256"/>
                </a:cxn>
              </a:cxnLst>
              <a:rect l="0" t="0" r="r" b="b"/>
              <a:pathLst>
                <a:path w="356" h="376">
                  <a:moveTo>
                    <a:pt x="340" y="256"/>
                  </a:moveTo>
                  <a:cubicBezTo>
                    <a:pt x="338" y="259"/>
                    <a:pt x="329" y="269"/>
                    <a:pt x="320" y="269"/>
                  </a:cubicBezTo>
                  <a:cubicBezTo>
                    <a:pt x="305" y="269"/>
                    <a:pt x="292" y="249"/>
                    <a:pt x="292" y="226"/>
                  </a:cubicBezTo>
                  <a:cubicBezTo>
                    <a:pt x="292" y="202"/>
                    <a:pt x="305" y="183"/>
                    <a:pt x="320" y="183"/>
                  </a:cubicBezTo>
                  <a:cubicBezTo>
                    <a:pt x="327" y="183"/>
                    <a:pt x="334" y="187"/>
                    <a:pt x="339" y="194"/>
                  </a:cubicBezTo>
                  <a:cubicBezTo>
                    <a:pt x="340" y="195"/>
                    <a:pt x="340" y="196"/>
                    <a:pt x="341" y="197"/>
                  </a:cubicBezTo>
                  <a:cubicBezTo>
                    <a:pt x="344" y="200"/>
                    <a:pt x="347" y="203"/>
                    <a:pt x="351" y="203"/>
                  </a:cubicBezTo>
                  <a:cubicBezTo>
                    <a:pt x="353" y="203"/>
                    <a:pt x="355" y="202"/>
                    <a:pt x="356" y="202"/>
                  </a:cubicBezTo>
                  <a:cubicBezTo>
                    <a:pt x="356" y="67"/>
                    <a:pt x="356" y="67"/>
                    <a:pt x="356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7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5" y="64"/>
                    <a:pt x="204" y="62"/>
                    <a:pt x="204" y="60"/>
                  </a:cubicBezTo>
                  <a:cubicBezTo>
                    <a:pt x="204" y="56"/>
                    <a:pt x="208" y="51"/>
                    <a:pt x="211" y="49"/>
                  </a:cubicBezTo>
                  <a:cubicBezTo>
                    <a:pt x="214" y="47"/>
                    <a:pt x="223" y="37"/>
                    <a:pt x="223" y="29"/>
                  </a:cubicBezTo>
                  <a:cubicBezTo>
                    <a:pt x="223" y="13"/>
                    <a:pt x="204" y="0"/>
                    <a:pt x="181" y="0"/>
                  </a:cubicBezTo>
                  <a:cubicBezTo>
                    <a:pt x="157" y="0"/>
                    <a:pt x="138" y="13"/>
                    <a:pt x="138" y="29"/>
                  </a:cubicBezTo>
                  <a:cubicBezTo>
                    <a:pt x="138" y="36"/>
                    <a:pt x="142" y="42"/>
                    <a:pt x="148" y="47"/>
                  </a:cubicBezTo>
                  <a:cubicBezTo>
                    <a:pt x="149" y="48"/>
                    <a:pt x="151" y="49"/>
                    <a:pt x="152" y="50"/>
                  </a:cubicBezTo>
                  <a:cubicBezTo>
                    <a:pt x="155" y="52"/>
                    <a:pt x="158" y="56"/>
                    <a:pt x="158" y="59"/>
                  </a:cubicBezTo>
                  <a:cubicBezTo>
                    <a:pt x="158" y="62"/>
                    <a:pt x="157" y="64"/>
                    <a:pt x="156" y="66"/>
                  </a:cubicBezTo>
                  <a:cubicBezTo>
                    <a:pt x="156" y="66"/>
                    <a:pt x="156" y="66"/>
                    <a:pt x="156" y="66"/>
                  </a:cubicBezTo>
                  <a:cubicBezTo>
                    <a:pt x="156" y="66"/>
                    <a:pt x="156" y="66"/>
                    <a:pt x="156" y="66"/>
                  </a:cubicBezTo>
                  <a:cubicBezTo>
                    <a:pt x="156" y="66"/>
                    <a:pt x="156" y="67"/>
                    <a:pt x="15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78" y="376"/>
                    <a:pt x="178" y="376"/>
                    <a:pt x="178" y="376"/>
                  </a:cubicBezTo>
                  <a:cubicBezTo>
                    <a:pt x="356" y="376"/>
                    <a:pt x="356" y="376"/>
                    <a:pt x="356" y="376"/>
                  </a:cubicBezTo>
                  <a:cubicBezTo>
                    <a:pt x="356" y="251"/>
                    <a:pt x="356" y="251"/>
                    <a:pt x="356" y="251"/>
                  </a:cubicBezTo>
                  <a:cubicBezTo>
                    <a:pt x="355" y="250"/>
                    <a:pt x="353" y="249"/>
                    <a:pt x="351" y="249"/>
                  </a:cubicBezTo>
                  <a:cubicBezTo>
                    <a:pt x="348" y="249"/>
                    <a:pt x="343" y="253"/>
                    <a:pt x="340" y="256"/>
                  </a:cubicBezTo>
                  <a:close/>
                </a:path>
              </a:pathLst>
            </a:custGeom>
            <a:solidFill>
              <a:schemeClr val="accent4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4114800" y="3496385"/>
              <a:ext cx="2743200" cy="2012950"/>
            </a:xfrm>
            <a:custGeom>
              <a:avLst/>
              <a:gdLst>
                <a:gd name="T0" fmla="*/ 265 w 421"/>
                <a:gd name="T1" fmla="*/ 0 h 309"/>
                <a:gd name="T2" fmla="*/ 264 w 421"/>
                <a:gd name="T3" fmla="*/ 5 h 309"/>
                <a:gd name="T4" fmla="*/ 270 w 421"/>
                <a:gd name="T5" fmla="*/ 16 h 309"/>
                <a:gd name="T6" fmla="*/ 283 w 421"/>
                <a:gd name="T7" fmla="*/ 36 h 309"/>
                <a:gd name="T8" fmla="*/ 240 w 421"/>
                <a:gd name="T9" fmla="*/ 65 h 309"/>
                <a:gd name="T10" fmla="*/ 198 w 421"/>
                <a:gd name="T11" fmla="*/ 36 h 309"/>
                <a:gd name="T12" fmla="*/ 208 w 421"/>
                <a:gd name="T13" fmla="*/ 18 h 309"/>
                <a:gd name="T14" fmla="*/ 212 w 421"/>
                <a:gd name="T15" fmla="*/ 15 h 309"/>
                <a:gd name="T16" fmla="*/ 217 w 421"/>
                <a:gd name="T17" fmla="*/ 6 h 309"/>
                <a:gd name="T18" fmla="*/ 216 w 421"/>
                <a:gd name="T19" fmla="*/ 0 h 309"/>
                <a:gd name="T20" fmla="*/ 65 w 421"/>
                <a:gd name="T21" fmla="*/ 0 h 309"/>
                <a:gd name="T22" fmla="*/ 65 w 421"/>
                <a:gd name="T23" fmla="*/ 135 h 309"/>
                <a:gd name="T24" fmla="*/ 64 w 421"/>
                <a:gd name="T25" fmla="*/ 135 h 309"/>
                <a:gd name="T26" fmla="*/ 59 w 421"/>
                <a:gd name="T27" fmla="*/ 136 h 309"/>
                <a:gd name="T28" fmla="*/ 49 w 421"/>
                <a:gd name="T29" fmla="*/ 130 h 309"/>
                <a:gd name="T30" fmla="*/ 47 w 421"/>
                <a:gd name="T31" fmla="*/ 127 h 309"/>
                <a:gd name="T32" fmla="*/ 28 w 421"/>
                <a:gd name="T33" fmla="*/ 116 h 309"/>
                <a:gd name="T34" fmla="*/ 0 w 421"/>
                <a:gd name="T35" fmla="*/ 159 h 309"/>
                <a:gd name="T36" fmla="*/ 28 w 421"/>
                <a:gd name="T37" fmla="*/ 202 h 309"/>
                <a:gd name="T38" fmla="*/ 48 w 421"/>
                <a:gd name="T39" fmla="*/ 189 h 309"/>
                <a:gd name="T40" fmla="*/ 59 w 421"/>
                <a:gd name="T41" fmla="*/ 182 h 309"/>
                <a:gd name="T42" fmla="*/ 64 w 421"/>
                <a:gd name="T43" fmla="*/ 184 h 309"/>
                <a:gd name="T44" fmla="*/ 65 w 421"/>
                <a:gd name="T45" fmla="*/ 184 h 309"/>
                <a:gd name="T46" fmla="*/ 65 w 421"/>
                <a:gd name="T47" fmla="*/ 309 h 309"/>
                <a:gd name="T48" fmla="*/ 243 w 421"/>
                <a:gd name="T49" fmla="*/ 309 h 309"/>
                <a:gd name="T50" fmla="*/ 421 w 421"/>
                <a:gd name="T51" fmla="*/ 0 h 309"/>
                <a:gd name="T52" fmla="*/ 265 w 421"/>
                <a:gd name="T53" fmla="*/ 0 h 30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21"/>
                <a:gd name="T82" fmla="*/ 0 h 309"/>
                <a:gd name="T83" fmla="*/ 421 w 421"/>
                <a:gd name="T84" fmla="*/ 309 h 30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21" h="309">
                  <a:moveTo>
                    <a:pt x="265" y="0"/>
                  </a:moveTo>
                  <a:cubicBezTo>
                    <a:pt x="264" y="2"/>
                    <a:pt x="264" y="3"/>
                    <a:pt x="264" y="5"/>
                  </a:cubicBezTo>
                  <a:cubicBezTo>
                    <a:pt x="264" y="9"/>
                    <a:pt x="267" y="14"/>
                    <a:pt x="270" y="16"/>
                  </a:cubicBezTo>
                  <a:cubicBezTo>
                    <a:pt x="273" y="18"/>
                    <a:pt x="283" y="28"/>
                    <a:pt x="283" y="36"/>
                  </a:cubicBezTo>
                  <a:cubicBezTo>
                    <a:pt x="283" y="52"/>
                    <a:pt x="264" y="65"/>
                    <a:pt x="240" y="65"/>
                  </a:cubicBezTo>
                  <a:cubicBezTo>
                    <a:pt x="217" y="65"/>
                    <a:pt x="198" y="52"/>
                    <a:pt x="198" y="36"/>
                  </a:cubicBezTo>
                  <a:cubicBezTo>
                    <a:pt x="198" y="29"/>
                    <a:pt x="201" y="23"/>
                    <a:pt x="208" y="18"/>
                  </a:cubicBezTo>
                  <a:cubicBezTo>
                    <a:pt x="209" y="17"/>
                    <a:pt x="210" y="16"/>
                    <a:pt x="212" y="15"/>
                  </a:cubicBezTo>
                  <a:cubicBezTo>
                    <a:pt x="214" y="13"/>
                    <a:pt x="217" y="9"/>
                    <a:pt x="217" y="6"/>
                  </a:cubicBezTo>
                  <a:cubicBezTo>
                    <a:pt x="217" y="3"/>
                    <a:pt x="217" y="1"/>
                    <a:pt x="21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35"/>
                    <a:pt x="65" y="135"/>
                    <a:pt x="65" y="135"/>
                  </a:cubicBezTo>
                  <a:cubicBezTo>
                    <a:pt x="65" y="135"/>
                    <a:pt x="65" y="135"/>
                    <a:pt x="64" y="135"/>
                  </a:cubicBezTo>
                  <a:cubicBezTo>
                    <a:pt x="63" y="135"/>
                    <a:pt x="61" y="136"/>
                    <a:pt x="59" y="136"/>
                  </a:cubicBezTo>
                  <a:cubicBezTo>
                    <a:pt x="55" y="136"/>
                    <a:pt x="52" y="133"/>
                    <a:pt x="49" y="130"/>
                  </a:cubicBezTo>
                  <a:cubicBezTo>
                    <a:pt x="48" y="129"/>
                    <a:pt x="48" y="128"/>
                    <a:pt x="47" y="127"/>
                  </a:cubicBezTo>
                  <a:cubicBezTo>
                    <a:pt x="42" y="120"/>
                    <a:pt x="35" y="116"/>
                    <a:pt x="28" y="116"/>
                  </a:cubicBezTo>
                  <a:cubicBezTo>
                    <a:pt x="13" y="116"/>
                    <a:pt x="0" y="135"/>
                    <a:pt x="0" y="159"/>
                  </a:cubicBezTo>
                  <a:cubicBezTo>
                    <a:pt x="0" y="182"/>
                    <a:pt x="13" y="202"/>
                    <a:pt x="28" y="202"/>
                  </a:cubicBezTo>
                  <a:cubicBezTo>
                    <a:pt x="37" y="202"/>
                    <a:pt x="46" y="192"/>
                    <a:pt x="48" y="189"/>
                  </a:cubicBezTo>
                  <a:cubicBezTo>
                    <a:pt x="51" y="186"/>
                    <a:pt x="56" y="182"/>
                    <a:pt x="59" y="182"/>
                  </a:cubicBezTo>
                  <a:cubicBezTo>
                    <a:pt x="61" y="182"/>
                    <a:pt x="63" y="183"/>
                    <a:pt x="64" y="184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65" y="309"/>
                    <a:pt x="65" y="309"/>
                    <a:pt x="65" y="309"/>
                  </a:cubicBezTo>
                  <a:cubicBezTo>
                    <a:pt x="243" y="309"/>
                    <a:pt x="243" y="309"/>
                    <a:pt x="243" y="309"/>
                  </a:cubicBezTo>
                  <a:cubicBezTo>
                    <a:pt x="421" y="0"/>
                    <a:pt x="421" y="0"/>
                    <a:pt x="421" y="0"/>
                  </a:cubicBezTo>
                  <a:lnTo>
                    <a:pt x="265" y="0"/>
                  </a:ln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4538662" y="1483435"/>
              <a:ext cx="2319338" cy="2435225"/>
            </a:xfrm>
            <a:custGeom>
              <a:avLst/>
              <a:gdLst/>
              <a:ahLst/>
              <a:cxnLst>
                <a:cxn ang="0">
                  <a:pos x="147" y="324"/>
                </a:cxn>
                <a:cxn ang="0">
                  <a:pos x="143" y="327"/>
                </a:cxn>
                <a:cxn ang="0">
                  <a:pos x="133" y="345"/>
                </a:cxn>
                <a:cxn ang="0">
                  <a:pos x="175" y="374"/>
                </a:cxn>
                <a:cxn ang="0">
                  <a:pos x="218" y="345"/>
                </a:cxn>
                <a:cxn ang="0">
                  <a:pos x="205" y="325"/>
                </a:cxn>
                <a:cxn ang="0">
                  <a:pos x="199" y="314"/>
                </a:cxn>
                <a:cxn ang="0">
                  <a:pos x="200" y="309"/>
                </a:cxn>
                <a:cxn ang="0">
                  <a:pos x="200" y="308"/>
                </a:cxn>
                <a:cxn ang="0">
                  <a:pos x="356" y="308"/>
                </a:cxn>
                <a:cxn ang="0">
                  <a:pos x="178" y="0"/>
                </a:cxn>
                <a:cxn ang="0">
                  <a:pos x="0" y="0"/>
                </a:cxn>
                <a:cxn ang="0">
                  <a:pos x="0" y="133"/>
                </a:cxn>
                <a:cxn ang="0">
                  <a:pos x="7" y="135"/>
                </a:cxn>
                <a:cxn ang="0">
                  <a:pos x="16" y="129"/>
                </a:cxn>
                <a:cxn ang="0">
                  <a:pos x="19" y="125"/>
                </a:cxn>
                <a:cxn ang="0">
                  <a:pos x="37" y="115"/>
                </a:cxn>
                <a:cxn ang="0">
                  <a:pos x="66" y="158"/>
                </a:cxn>
                <a:cxn ang="0">
                  <a:pos x="37" y="200"/>
                </a:cxn>
                <a:cxn ang="0">
                  <a:pos x="17" y="188"/>
                </a:cxn>
                <a:cxn ang="0">
                  <a:pos x="6" y="181"/>
                </a:cxn>
                <a:cxn ang="0">
                  <a:pos x="0" y="183"/>
                </a:cxn>
                <a:cxn ang="0">
                  <a:pos x="0" y="308"/>
                </a:cxn>
                <a:cxn ang="0">
                  <a:pos x="151" y="308"/>
                </a:cxn>
                <a:cxn ang="0">
                  <a:pos x="151" y="309"/>
                </a:cxn>
                <a:cxn ang="0">
                  <a:pos x="152" y="315"/>
                </a:cxn>
                <a:cxn ang="0">
                  <a:pos x="147" y="324"/>
                </a:cxn>
              </a:cxnLst>
              <a:rect l="0" t="0" r="r" b="b"/>
              <a:pathLst>
                <a:path w="356" h="374">
                  <a:moveTo>
                    <a:pt x="147" y="324"/>
                  </a:moveTo>
                  <a:cubicBezTo>
                    <a:pt x="145" y="325"/>
                    <a:pt x="144" y="326"/>
                    <a:pt x="143" y="327"/>
                  </a:cubicBezTo>
                  <a:cubicBezTo>
                    <a:pt x="136" y="332"/>
                    <a:pt x="133" y="338"/>
                    <a:pt x="133" y="345"/>
                  </a:cubicBezTo>
                  <a:cubicBezTo>
                    <a:pt x="133" y="361"/>
                    <a:pt x="152" y="374"/>
                    <a:pt x="175" y="374"/>
                  </a:cubicBezTo>
                  <a:cubicBezTo>
                    <a:pt x="199" y="374"/>
                    <a:pt x="218" y="361"/>
                    <a:pt x="218" y="345"/>
                  </a:cubicBezTo>
                  <a:cubicBezTo>
                    <a:pt x="218" y="337"/>
                    <a:pt x="208" y="327"/>
                    <a:pt x="205" y="325"/>
                  </a:cubicBezTo>
                  <a:cubicBezTo>
                    <a:pt x="202" y="323"/>
                    <a:pt x="199" y="318"/>
                    <a:pt x="199" y="314"/>
                  </a:cubicBezTo>
                  <a:cubicBezTo>
                    <a:pt x="199" y="312"/>
                    <a:pt x="199" y="311"/>
                    <a:pt x="200" y="309"/>
                  </a:cubicBezTo>
                  <a:cubicBezTo>
                    <a:pt x="200" y="309"/>
                    <a:pt x="200" y="308"/>
                    <a:pt x="200" y="308"/>
                  </a:cubicBezTo>
                  <a:cubicBezTo>
                    <a:pt x="356" y="308"/>
                    <a:pt x="356" y="308"/>
                    <a:pt x="356" y="308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" y="134"/>
                    <a:pt x="4" y="135"/>
                    <a:pt x="7" y="135"/>
                  </a:cubicBezTo>
                  <a:cubicBezTo>
                    <a:pt x="10" y="135"/>
                    <a:pt x="14" y="132"/>
                    <a:pt x="16" y="129"/>
                  </a:cubicBezTo>
                  <a:cubicBezTo>
                    <a:pt x="17" y="128"/>
                    <a:pt x="18" y="127"/>
                    <a:pt x="19" y="125"/>
                  </a:cubicBezTo>
                  <a:cubicBezTo>
                    <a:pt x="24" y="119"/>
                    <a:pt x="30" y="115"/>
                    <a:pt x="37" y="115"/>
                  </a:cubicBezTo>
                  <a:cubicBezTo>
                    <a:pt x="53" y="115"/>
                    <a:pt x="66" y="134"/>
                    <a:pt x="66" y="158"/>
                  </a:cubicBezTo>
                  <a:cubicBezTo>
                    <a:pt x="66" y="181"/>
                    <a:pt x="53" y="200"/>
                    <a:pt x="37" y="200"/>
                  </a:cubicBezTo>
                  <a:cubicBezTo>
                    <a:pt x="29" y="200"/>
                    <a:pt x="19" y="191"/>
                    <a:pt x="17" y="188"/>
                  </a:cubicBezTo>
                  <a:cubicBezTo>
                    <a:pt x="15" y="185"/>
                    <a:pt x="10" y="181"/>
                    <a:pt x="6" y="181"/>
                  </a:cubicBezTo>
                  <a:cubicBezTo>
                    <a:pt x="4" y="181"/>
                    <a:pt x="2" y="182"/>
                    <a:pt x="0" y="183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151" y="308"/>
                    <a:pt x="151" y="308"/>
                    <a:pt x="151" y="308"/>
                  </a:cubicBezTo>
                  <a:cubicBezTo>
                    <a:pt x="151" y="308"/>
                    <a:pt x="151" y="309"/>
                    <a:pt x="151" y="309"/>
                  </a:cubicBezTo>
                  <a:cubicBezTo>
                    <a:pt x="152" y="310"/>
                    <a:pt x="152" y="312"/>
                    <a:pt x="152" y="315"/>
                  </a:cubicBezTo>
                  <a:cubicBezTo>
                    <a:pt x="152" y="318"/>
                    <a:pt x="149" y="322"/>
                    <a:pt x="147" y="324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</a:endParaRPr>
            </a:p>
          </p:txBody>
        </p:sp>
      </p:grpSp>
      <p:cxnSp>
        <p:nvCxnSpPr>
          <p:cNvPr id="22" name="Straight Connector 21"/>
          <p:cNvCxnSpPr/>
          <p:nvPr/>
        </p:nvCxnSpPr>
        <p:spPr>
          <a:xfrm>
            <a:off x="6003231" y="4748854"/>
            <a:ext cx="512019" cy="374919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2305138" y="4809877"/>
            <a:ext cx="657436" cy="29545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endCxn id="17" idx="1"/>
          </p:cNvCxnSpPr>
          <p:nvPr/>
        </p:nvCxnSpPr>
        <p:spPr>
          <a:xfrm flipV="1">
            <a:off x="5799470" y="2861914"/>
            <a:ext cx="756056" cy="473556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Выноска-облако 24"/>
          <p:cNvSpPr/>
          <p:nvPr/>
        </p:nvSpPr>
        <p:spPr>
          <a:xfrm rot="20238775" flipH="1">
            <a:off x="2682835" y="1096939"/>
            <a:ext cx="2093292" cy="1159350"/>
          </a:xfrm>
          <a:prstGeom prst="cloudCallout">
            <a:avLst>
              <a:gd name="adj1" fmla="val -89086"/>
              <a:gd name="adj2" fmla="val 2987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ПРОБЛЕМА РЕШЕНА!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5410200" y="-41716"/>
            <a:ext cx="3883990" cy="1649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81000" y="5867400"/>
            <a:ext cx="8610600" cy="304800"/>
          </a:xfrm>
          <a:effectLst/>
        </p:spPr>
        <p:txBody>
          <a:bodyPr>
            <a:noAutofit/>
          </a:bodyPr>
          <a:lstStyle/>
          <a:p>
            <a:pPr algn="r"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Segoe Script" panose="030B0504020000000003" pitchFamily="66" charset="0"/>
              </a:rPr>
              <a:t>Автор проекта: Волкова Вера 6 лет</a:t>
            </a:r>
            <a:br>
              <a:rPr lang="ru-RU" sz="2400" b="1" dirty="0" smtClean="0">
                <a:solidFill>
                  <a:srgbClr val="002060"/>
                </a:solidFill>
                <a:latin typeface="Segoe Script" panose="030B0504020000000003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Segoe Script" panose="030B0504020000000003" pitchFamily="66" charset="0"/>
              </a:rPr>
              <a:t>Руководитель проекта: </a:t>
            </a:r>
            <a:r>
              <a:rPr lang="ru-RU" sz="2400" b="1" dirty="0" err="1" smtClean="0">
                <a:solidFill>
                  <a:srgbClr val="002060"/>
                </a:solidFill>
                <a:latin typeface="Segoe Script" panose="030B0504020000000003" pitchFamily="66" charset="0"/>
              </a:rPr>
              <a:t>Дерменжи</a:t>
            </a:r>
            <a:r>
              <a:rPr lang="ru-RU" sz="2400" b="1" dirty="0" smtClean="0">
                <a:solidFill>
                  <a:srgbClr val="002060"/>
                </a:solidFill>
                <a:latin typeface="Segoe Script" panose="030B0504020000000003" pitchFamily="66" charset="0"/>
              </a:rPr>
              <a:t> Лариса Георгиевна </a:t>
            </a:r>
            <a:endParaRPr lang="en-US" sz="2400" b="1" dirty="0">
              <a:solidFill>
                <a:srgbClr val="002060"/>
              </a:solidFill>
              <a:latin typeface="Segoe Script" panose="030B0504020000000003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171" y="2833"/>
            <a:ext cx="9318171" cy="6855167"/>
          </a:xfrm>
          <a:prstGeom prst="rect">
            <a:avLst/>
          </a:prstGeom>
        </p:spPr>
      </p:pic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6096000"/>
            <a:ext cx="6324600" cy="685800"/>
          </a:xfrm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>
              <a:defRPr/>
            </a:pPr>
            <a:endParaRPr lang="en-US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" name="Трапеция 1"/>
          <p:cNvSpPr/>
          <p:nvPr/>
        </p:nvSpPr>
        <p:spPr>
          <a:xfrm>
            <a:off x="2130488" y="1447801"/>
            <a:ext cx="4709596" cy="3665056"/>
          </a:xfrm>
          <a:prstGeom prst="trapezoid">
            <a:avLst>
              <a:gd name="adj" fmla="val 0"/>
            </a:avLst>
          </a:prstGeom>
          <a:solidFill>
            <a:schemeClr val="accent5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latin typeface="Mistral" panose="03090702030407020403" pitchFamily="66" charset="0"/>
              </a:rPr>
              <a:t>СПАСИБО ЗА ВНИМАНИЕ!</a:t>
            </a:r>
            <a:endParaRPr lang="ru-RU" sz="4000" b="1" i="1" dirty="0">
              <a:latin typeface="Mistral" panose="03090702030407020403" pitchFamily="66" charset="0"/>
            </a:endParaRPr>
          </a:p>
        </p:txBody>
      </p:sp>
      <p:pic>
        <p:nvPicPr>
          <p:cNvPr id="7" name="Picture 6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09037">
            <a:off x="6051233" y="3891643"/>
            <a:ext cx="866715" cy="49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лилиния 5"/>
          <p:cNvSpPr/>
          <p:nvPr/>
        </p:nvSpPr>
        <p:spPr>
          <a:xfrm>
            <a:off x="5619457" y="3672573"/>
            <a:ext cx="669471" cy="689302"/>
          </a:xfrm>
          <a:custGeom>
            <a:avLst/>
            <a:gdLst>
              <a:gd name="connsiteX0" fmla="*/ 0 w 669471"/>
              <a:gd name="connsiteY0" fmla="*/ 248430 h 689302"/>
              <a:gd name="connsiteX1" fmla="*/ 408214 w 669471"/>
              <a:gd name="connsiteY1" fmla="*/ 3502 h 689302"/>
              <a:gd name="connsiteX2" fmla="*/ 130628 w 669471"/>
              <a:gd name="connsiteY2" fmla="*/ 411716 h 689302"/>
              <a:gd name="connsiteX3" fmla="*/ 489857 w 669471"/>
              <a:gd name="connsiteY3" fmla="*/ 264759 h 689302"/>
              <a:gd name="connsiteX4" fmla="*/ 391885 w 669471"/>
              <a:gd name="connsiteY4" fmla="*/ 509688 h 689302"/>
              <a:gd name="connsiteX5" fmla="*/ 669471 w 669471"/>
              <a:gd name="connsiteY5" fmla="*/ 689302 h 689302"/>
              <a:gd name="connsiteX6" fmla="*/ 669471 w 669471"/>
              <a:gd name="connsiteY6" fmla="*/ 689302 h 689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9471" h="689302">
                <a:moveTo>
                  <a:pt x="0" y="248430"/>
                </a:moveTo>
                <a:cubicBezTo>
                  <a:pt x="193221" y="112359"/>
                  <a:pt x="386443" y="-23712"/>
                  <a:pt x="408214" y="3502"/>
                </a:cubicBezTo>
                <a:cubicBezTo>
                  <a:pt x="429985" y="30716"/>
                  <a:pt x="117021" y="368173"/>
                  <a:pt x="130628" y="411716"/>
                </a:cubicBezTo>
                <a:cubicBezTo>
                  <a:pt x="144235" y="455259"/>
                  <a:pt x="446314" y="248430"/>
                  <a:pt x="489857" y="264759"/>
                </a:cubicBezTo>
                <a:cubicBezTo>
                  <a:pt x="533400" y="281088"/>
                  <a:pt x="361949" y="438931"/>
                  <a:pt x="391885" y="509688"/>
                </a:cubicBezTo>
                <a:cubicBezTo>
                  <a:pt x="421821" y="580445"/>
                  <a:pt x="669471" y="689302"/>
                  <a:pt x="669471" y="689302"/>
                </a:cubicBezTo>
                <a:lnTo>
                  <a:pt x="669471" y="68930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рапеция 8"/>
          <p:cNvSpPr/>
          <p:nvPr/>
        </p:nvSpPr>
        <p:spPr>
          <a:xfrm>
            <a:off x="6824026" y="1447801"/>
            <a:ext cx="2154354" cy="3665055"/>
          </a:xfrm>
          <a:prstGeom prst="trapezoid">
            <a:avLst>
              <a:gd name="adj" fmla="val 0"/>
            </a:avLst>
          </a:prstGeom>
          <a:solidFill>
            <a:schemeClr val="accent5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6951275" y="2144161"/>
            <a:ext cx="17526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i="1" spc="50" dirty="0" smtClean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«ДРУЖИТЕ С «ЦАРИЦЕЙ НАУК!»</a:t>
            </a:r>
            <a:endParaRPr lang="ru-RU" sz="2400" b="1" i="1" spc="50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Трапеция 9"/>
          <p:cNvSpPr/>
          <p:nvPr/>
        </p:nvSpPr>
        <p:spPr>
          <a:xfrm>
            <a:off x="-39922" y="1447802"/>
            <a:ext cx="2154352" cy="3665054"/>
          </a:xfrm>
          <a:prstGeom prst="trapezoid">
            <a:avLst>
              <a:gd name="adj" fmla="val 0"/>
            </a:avLst>
          </a:prstGeom>
          <a:solidFill>
            <a:schemeClr val="accent5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 smtClean="0"/>
          </a:p>
          <a:p>
            <a:pPr algn="ctr"/>
            <a:r>
              <a:rPr lang="ru-RU" sz="2400" b="1" dirty="0" smtClean="0"/>
              <a:t>«</a:t>
            </a:r>
            <a:r>
              <a:rPr lang="ru-RU" sz="2400" b="1" dirty="0"/>
              <a:t>М</a:t>
            </a:r>
            <a:r>
              <a:rPr lang="ru-RU" sz="2400" b="1" dirty="0" smtClean="0"/>
              <a:t>атематика </a:t>
            </a:r>
            <a:r>
              <a:rPr lang="ru-RU" sz="2400" b="1" dirty="0"/>
              <a:t>приводит в порядок ум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и </a:t>
            </a:r>
            <a:r>
              <a:rPr lang="ru-RU" sz="2400" b="1" dirty="0"/>
              <a:t>развивает </a:t>
            </a:r>
            <a:r>
              <a:rPr lang="ru-RU" sz="2400" b="1" dirty="0" smtClean="0"/>
              <a:t>глазомер»</a:t>
            </a:r>
          </a:p>
          <a:p>
            <a:pPr algn="ctr"/>
            <a:endParaRPr lang="ru-RU" sz="2400" b="1" dirty="0"/>
          </a:p>
          <a:p>
            <a:pPr algn="ctr"/>
            <a:endParaRPr lang="ru-RU" dirty="0" smtClean="0"/>
          </a:p>
          <a:p>
            <a:pPr algn="ctr"/>
            <a:r>
              <a:rPr lang="ru-RU" b="1" i="1" dirty="0" smtClean="0"/>
              <a:t> </a:t>
            </a:r>
            <a:r>
              <a:rPr lang="ru-RU" b="1" i="1" dirty="0"/>
              <a:t>М. В. </a:t>
            </a:r>
            <a:r>
              <a:rPr lang="ru-RU" b="1" i="1" dirty="0" smtClean="0"/>
              <a:t>Ломоносов</a:t>
            </a:r>
          </a:p>
          <a:p>
            <a:pPr algn="ctr"/>
            <a:r>
              <a:rPr lang="ru-RU" i="1" dirty="0" smtClean="0"/>
              <a:t> </a:t>
            </a:r>
            <a:endParaRPr lang="ru-RU" dirty="0"/>
          </a:p>
        </p:txBody>
      </p:sp>
      <p:grpSp>
        <p:nvGrpSpPr>
          <p:cNvPr id="11" name="Group 2"/>
          <p:cNvGrpSpPr/>
          <p:nvPr/>
        </p:nvGrpSpPr>
        <p:grpSpPr>
          <a:xfrm rot="5400000">
            <a:off x="7758546" y="-13852"/>
            <a:ext cx="1246907" cy="1219201"/>
            <a:chOff x="1600199" y="1489403"/>
            <a:chExt cx="5020935" cy="501966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 rot="5400000">
              <a:off x="2026588" y="2878787"/>
              <a:ext cx="1386858" cy="2239635"/>
            </a:xfrm>
            <a:custGeom>
              <a:avLst/>
              <a:gdLst/>
              <a:ahLst/>
              <a:cxnLst>
                <a:cxn ang="0">
                  <a:pos x="535" y="0"/>
                </a:cxn>
                <a:cxn ang="0">
                  <a:pos x="406" y="130"/>
                </a:cxn>
                <a:cxn ang="0">
                  <a:pos x="447" y="226"/>
                </a:cxn>
                <a:cxn ang="0">
                  <a:pos x="457" y="288"/>
                </a:cxn>
                <a:cxn ang="0">
                  <a:pos x="449" y="328"/>
                </a:cxn>
                <a:cxn ang="0">
                  <a:pos x="0" y="328"/>
                </a:cxn>
                <a:cxn ang="0">
                  <a:pos x="0" y="777"/>
                </a:cxn>
                <a:cxn ang="0">
                  <a:pos x="40" y="784"/>
                </a:cxn>
                <a:cxn ang="0">
                  <a:pos x="102" y="775"/>
                </a:cxn>
                <a:cxn ang="0">
                  <a:pos x="197" y="733"/>
                </a:cxn>
                <a:cxn ang="0">
                  <a:pos x="328" y="862"/>
                </a:cxn>
                <a:cxn ang="0">
                  <a:pos x="197" y="992"/>
                </a:cxn>
                <a:cxn ang="0">
                  <a:pos x="102" y="951"/>
                </a:cxn>
                <a:cxn ang="0">
                  <a:pos x="40" y="941"/>
                </a:cxn>
                <a:cxn ang="0">
                  <a:pos x="0" y="949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446" y="1394"/>
                </a:cxn>
                <a:cxn ang="0">
                  <a:pos x="453" y="1434"/>
                </a:cxn>
                <a:cxn ang="0">
                  <a:pos x="444" y="1497"/>
                </a:cxn>
                <a:cxn ang="0">
                  <a:pos x="403" y="1592"/>
                </a:cxn>
                <a:cxn ang="0">
                  <a:pos x="532" y="1722"/>
                </a:cxn>
                <a:cxn ang="0">
                  <a:pos x="661" y="1592"/>
                </a:cxn>
                <a:cxn ang="0">
                  <a:pos x="620" y="1496"/>
                </a:cxn>
                <a:cxn ang="0">
                  <a:pos x="610" y="1434"/>
                </a:cxn>
                <a:cxn ang="0">
                  <a:pos x="618" y="1394"/>
                </a:cxn>
                <a:cxn ang="0">
                  <a:pos x="1067" y="1394"/>
                </a:cxn>
                <a:cxn ang="0">
                  <a:pos x="1067" y="945"/>
                </a:cxn>
                <a:cxn ang="0">
                  <a:pos x="1028" y="938"/>
                </a:cxn>
                <a:cxn ang="0">
                  <a:pos x="965" y="947"/>
                </a:cxn>
                <a:cxn ang="0">
                  <a:pos x="870" y="989"/>
                </a:cxn>
                <a:cxn ang="0">
                  <a:pos x="739" y="859"/>
                </a:cxn>
                <a:cxn ang="0">
                  <a:pos x="870" y="730"/>
                </a:cxn>
                <a:cxn ang="0">
                  <a:pos x="965" y="771"/>
                </a:cxn>
                <a:cxn ang="0">
                  <a:pos x="1028" y="781"/>
                </a:cxn>
                <a:cxn ang="0">
                  <a:pos x="1067" y="773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621" y="328"/>
                </a:cxn>
                <a:cxn ang="0">
                  <a:pos x="614" y="288"/>
                </a:cxn>
                <a:cxn ang="0">
                  <a:pos x="624" y="225"/>
                </a:cxn>
                <a:cxn ang="0">
                  <a:pos x="664" y="130"/>
                </a:cxn>
                <a:cxn ang="0">
                  <a:pos x="535" y="0"/>
                </a:cxn>
              </a:cxnLst>
              <a:rect l="0" t="0" r="r" b="b"/>
              <a:pathLst>
                <a:path w="1067" h="1722">
                  <a:moveTo>
                    <a:pt x="535" y="0"/>
                  </a:moveTo>
                  <a:cubicBezTo>
                    <a:pt x="464" y="0"/>
                    <a:pt x="406" y="58"/>
                    <a:pt x="406" y="130"/>
                  </a:cubicBezTo>
                  <a:cubicBezTo>
                    <a:pt x="406" y="168"/>
                    <a:pt x="422" y="202"/>
                    <a:pt x="447" y="226"/>
                  </a:cubicBezTo>
                  <a:cubicBezTo>
                    <a:pt x="452" y="245"/>
                    <a:pt x="457" y="266"/>
                    <a:pt x="457" y="288"/>
                  </a:cubicBezTo>
                  <a:cubicBezTo>
                    <a:pt x="457" y="306"/>
                    <a:pt x="453" y="319"/>
                    <a:pt x="449" y="32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9" y="781"/>
                    <a:pt x="21" y="784"/>
                    <a:pt x="40" y="784"/>
                  </a:cubicBezTo>
                  <a:cubicBezTo>
                    <a:pt x="62" y="784"/>
                    <a:pt x="83" y="780"/>
                    <a:pt x="102" y="775"/>
                  </a:cubicBezTo>
                  <a:cubicBezTo>
                    <a:pt x="126" y="749"/>
                    <a:pt x="160" y="733"/>
                    <a:pt x="197" y="733"/>
                  </a:cubicBezTo>
                  <a:cubicBezTo>
                    <a:pt x="270" y="733"/>
                    <a:pt x="328" y="791"/>
                    <a:pt x="328" y="862"/>
                  </a:cubicBezTo>
                  <a:cubicBezTo>
                    <a:pt x="328" y="934"/>
                    <a:pt x="270" y="992"/>
                    <a:pt x="197" y="992"/>
                  </a:cubicBezTo>
                  <a:cubicBezTo>
                    <a:pt x="160" y="992"/>
                    <a:pt x="126" y="976"/>
                    <a:pt x="102" y="951"/>
                  </a:cubicBezTo>
                  <a:cubicBezTo>
                    <a:pt x="83" y="946"/>
                    <a:pt x="62" y="941"/>
                    <a:pt x="40" y="941"/>
                  </a:cubicBezTo>
                  <a:cubicBezTo>
                    <a:pt x="21" y="941"/>
                    <a:pt x="9" y="944"/>
                    <a:pt x="0" y="949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446" y="1394"/>
                    <a:pt x="446" y="1394"/>
                    <a:pt x="446" y="1394"/>
                  </a:cubicBezTo>
                  <a:cubicBezTo>
                    <a:pt x="450" y="1403"/>
                    <a:pt x="453" y="1415"/>
                    <a:pt x="453" y="1434"/>
                  </a:cubicBezTo>
                  <a:cubicBezTo>
                    <a:pt x="453" y="1456"/>
                    <a:pt x="449" y="1477"/>
                    <a:pt x="444" y="1497"/>
                  </a:cubicBezTo>
                  <a:cubicBezTo>
                    <a:pt x="419" y="1520"/>
                    <a:pt x="403" y="1554"/>
                    <a:pt x="403" y="1592"/>
                  </a:cubicBezTo>
                  <a:cubicBezTo>
                    <a:pt x="403" y="1664"/>
                    <a:pt x="461" y="1722"/>
                    <a:pt x="532" y="1722"/>
                  </a:cubicBezTo>
                  <a:cubicBezTo>
                    <a:pt x="603" y="1722"/>
                    <a:pt x="661" y="1664"/>
                    <a:pt x="661" y="1592"/>
                  </a:cubicBezTo>
                  <a:cubicBezTo>
                    <a:pt x="661" y="1554"/>
                    <a:pt x="645" y="1520"/>
                    <a:pt x="620" y="1496"/>
                  </a:cubicBezTo>
                  <a:cubicBezTo>
                    <a:pt x="615" y="1477"/>
                    <a:pt x="610" y="1456"/>
                    <a:pt x="610" y="1434"/>
                  </a:cubicBezTo>
                  <a:cubicBezTo>
                    <a:pt x="610" y="1415"/>
                    <a:pt x="614" y="1403"/>
                    <a:pt x="618" y="1394"/>
                  </a:cubicBezTo>
                  <a:cubicBezTo>
                    <a:pt x="1067" y="1394"/>
                    <a:pt x="1067" y="1394"/>
                    <a:pt x="1067" y="1394"/>
                  </a:cubicBezTo>
                  <a:cubicBezTo>
                    <a:pt x="1067" y="945"/>
                    <a:pt x="1067" y="945"/>
                    <a:pt x="1067" y="945"/>
                  </a:cubicBezTo>
                  <a:cubicBezTo>
                    <a:pt x="1058" y="941"/>
                    <a:pt x="1046" y="938"/>
                    <a:pt x="1028" y="938"/>
                  </a:cubicBezTo>
                  <a:cubicBezTo>
                    <a:pt x="1006" y="938"/>
                    <a:pt x="985" y="942"/>
                    <a:pt x="965" y="947"/>
                  </a:cubicBezTo>
                  <a:cubicBezTo>
                    <a:pt x="942" y="973"/>
                    <a:pt x="908" y="989"/>
                    <a:pt x="870" y="989"/>
                  </a:cubicBezTo>
                  <a:cubicBezTo>
                    <a:pt x="798" y="989"/>
                    <a:pt x="739" y="931"/>
                    <a:pt x="739" y="859"/>
                  </a:cubicBezTo>
                  <a:cubicBezTo>
                    <a:pt x="739" y="788"/>
                    <a:pt x="798" y="730"/>
                    <a:pt x="870" y="730"/>
                  </a:cubicBezTo>
                  <a:cubicBezTo>
                    <a:pt x="907" y="730"/>
                    <a:pt x="941" y="746"/>
                    <a:pt x="965" y="771"/>
                  </a:cubicBezTo>
                  <a:cubicBezTo>
                    <a:pt x="984" y="776"/>
                    <a:pt x="1005" y="781"/>
                    <a:pt x="1028" y="781"/>
                  </a:cubicBezTo>
                  <a:cubicBezTo>
                    <a:pt x="1046" y="781"/>
                    <a:pt x="1058" y="777"/>
                    <a:pt x="1067" y="773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621" y="328"/>
                    <a:pt x="621" y="328"/>
                    <a:pt x="621" y="328"/>
                  </a:cubicBezTo>
                  <a:cubicBezTo>
                    <a:pt x="617" y="319"/>
                    <a:pt x="614" y="306"/>
                    <a:pt x="614" y="288"/>
                  </a:cubicBezTo>
                  <a:cubicBezTo>
                    <a:pt x="614" y="266"/>
                    <a:pt x="618" y="245"/>
                    <a:pt x="624" y="225"/>
                  </a:cubicBezTo>
                  <a:cubicBezTo>
                    <a:pt x="649" y="201"/>
                    <a:pt x="664" y="168"/>
                    <a:pt x="664" y="130"/>
                  </a:cubicBezTo>
                  <a:cubicBezTo>
                    <a:pt x="664" y="58"/>
                    <a:pt x="606" y="0"/>
                    <a:pt x="535" y="0"/>
                  </a:cubicBezTo>
                </a:path>
              </a:pathLst>
            </a:custGeom>
            <a:solidFill>
              <a:schemeClr val="accent1"/>
            </a:solidFill>
            <a:ln w="12700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2026588" y="1489403"/>
              <a:ext cx="1386858" cy="2239635"/>
            </a:xfrm>
            <a:custGeom>
              <a:avLst/>
              <a:gdLst/>
              <a:ahLst/>
              <a:cxnLst>
                <a:cxn ang="0">
                  <a:pos x="535" y="0"/>
                </a:cxn>
                <a:cxn ang="0">
                  <a:pos x="406" y="130"/>
                </a:cxn>
                <a:cxn ang="0">
                  <a:pos x="447" y="226"/>
                </a:cxn>
                <a:cxn ang="0">
                  <a:pos x="457" y="288"/>
                </a:cxn>
                <a:cxn ang="0">
                  <a:pos x="449" y="328"/>
                </a:cxn>
                <a:cxn ang="0">
                  <a:pos x="0" y="328"/>
                </a:cxn>
                <a:cxn ang="0">
                  <a:pos x="0" y="777"/>
                </a:cxn>
                <a:cxn ang="0">
                  <a:pos x="40" y="784"/>
                </a:cxn>
                <a:cxn ang="0">
                  <a:pos x="102" y="775"/>
                </a:cxn>
                <a:cxn ang="0">
                  <a:pos x="197" y="733"/>
                </a:cxn>
                <a:cxn ang="0">
                  <a:pos x="328" y="862"/>
                </a:cxn>
                <a:cxn ang="0">
                  <a:pos x="197" y="992"/>
                </a:cxn>
                <a:cxn ang="0">
                  <a:pos x="102" y="951"/>
                </a:cxn>
                <a:cxn ang="0">
                  <a:pos x="40" y="941"/>
                </a:cxn>
                <a:cxn ang="0">
                  <a:pos x="0" y="949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446" y="1394"/>
                </a:cxn>
                <a:cxn ang="0">
                  <a:pos x="453" y="1434"/>
                </a:cxn>
                <a:cxn ang="0">
                  <a:pos x="444" y="1497"/>
                </a:cxn>
                <a:cxn ang="0">
                  <a:pos x="403" y="1592"/>
                </a:cxn>
                <a:cxn ang="0">
                  <a:pos x="532" y="1722"/>
                </a:cxn>
                <a:cxn ang="0">
                  <a:pos x="661" y="1592"/>
                </a:cxn>
                <a:cxn ang="0">
                  <a:pos x="620" y="1496"/>
                </a:cxn>
                <a:cxn ang="0">
                  <a:pos x="610" y="1434"/>
                </a:cxn>
                <a:cxn ang="0">
                  <a:pos x="618" y="1394"/>
                </a:cxn>
                <a:cxn ang="0">
                  <a:pos x="1067" y="1394"/>
                </a:cxn>
                <a:cxn ang="0">
                  <a:pos x="1067" y="945"/>
                </a:cxn>
                <a:cxn ang="0">
                  <a:pos x="1028" y="938"/>
                </a:cxn>
                <a:cxn ang="0">
                  <a:pos x="965" y="947"/>
                </a:cxn>
                <a:cxn ang="0">
                  <a:pos x="870" y="989"/>
                </a:cxn>
                <a:cxn ang="0">
                  <a:pos x="739" y="859"/>
                </a:cxn>
                <a:cxn ang="0">
                  <a:pos x="870" y="730"/>
                </a:cxn>
                <a:cxn ang="0">
                  <a:pos x="965" y="771"/>
                </a:cxn>
                <a:cxn ang="0">
                  <a:pos x="1028" y="781"/>
                </a:cxn>
                <a:cxn ang="0">
                  <a:pos x="1067" y="773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621" y="328"/>
                </a:cxn>
                <a:cxn ang="0">
                  <a:pos x="614" y="288"/>
                </a:cxn>
                <a:cxn ang="0">
                  <a:pos x="624" y="225"/>
                </a:cxn>
                <a:cxn ang="0">
                  <a:pos x="664" y="130"/>
                </a:cxn>
                <a:cxn ang="0">
                  <a:pos x="535" y="0"/>
                </a:cxn>
              </a:cxnLst>
              <a:rect l="0" t="0" r="r" b="b"/>
              <a:pathLst>
                <a:path w="1067" h="1722">
                  <a:moveTo>
                    <a:pt x="535" y="0"/>
                  </a:moveTo>
                  <a:cubicBezTo>
                    <a:pt x="464" y="0"/>
                    <a:pt x="406" y="58"/>
                    <a:pt x="406" y="130"/>
                  </a:cubicBezTo>
                  <a:cubicBezTo>
                    <a:pt x="406" y="168"/>
                    <a:pt x="422" y="202"/>
                    <a:pt x="447" y="226"/>
                  </a:cubicBezTo>
                  <a:cubicBezTo>
                    <a:pt x="452" y="245"/>
                    <a:pt x="457" y="266"/>
                    <a:pt x="457" y="288"/>
                  </a:cubicBezTo>
                  <a:cubicBezTo>
                    <a:pt x="457" y="306"/>
                    <a:pt x="453" y="319"/>
                    <a:pt x="449" y="32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9" y="781"/>
                    <a:pt x="21" y="784"/>
                    <a:pt x="40" y="784"/>
                  </a:cubicBezTo>
                  <a:cubicBezTo>
                    <a:pt x="62" y="784"/>
                    <a:pt x="83" y="780"/>
                    <a:pt x="102" y="775"/>
                  </a:cubicBezTo>
                  <a:cubicBezTo>
                    <a:pt x="126" y="749"/>
                    <a:pt x="160" y="733"/>
                    <a:pt x="197" y="733"/>
                  </a:cubicBezTo>
                  <a:cubicBezTo>
                    <a:pt x="270" y="733"/>
                    <a:pt x="328" y="791"/>
                    <a:pt x="328" y="862"/>
                  </a:cubicBezTo>
                  <a:cubicBezTo>
                    <a:pt x="328" y="934"/>
                    <a:pt x="270" y="992"/>
                    <a:pt x="197" y="992"/>
                  </a:cubicBezTo>
                  <a:cubicBezTo>
                    <a:pt x="160" y="992"/>
                    <a:pt x="126" y="976"/>
                    <a:pt x="102" y="951"/>
                  </a:cubicBezTo>
                  <a:cubicBezTo>
                    <a:pt x="83" y="946"/>
                    <a:pt x="62" y="941"/>
                    <a:pt x="40" y="941"/>
                  </a:cubicBezTo>
                  <a:cubicBezTo>
                    <a:pt x="21" y="941"/>
                    <a:pt x="9" y="944"/>
                    <a:pt x="0" y="949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446" y="1394"/>
                    <a:pt x="446" y="1394"/>
                    <a:pt x="446" y="1394"/>
                  </a:cubicBezTo>
                  <a:cubicBezTo>
                    <a:pt x="450" y="1403"/>
                    <a:pt x="453" y="1415"/>
                    <a:pt x="453" y="1434"/>
                  </a:cubicBezTo>
                  <a:cubicBezTo>
                    <a:pt x="453" y="1456"/>
                    <a:pt x="449" y="1477"/>
                    <a:pt x="444" y="1497"/>
                  </a:cubicBezTo>
                  <a:cubicBezTo>
                    <a:pt x="419" y="1520"/>
                    <a:pt x="403" y="1554"/>
                    <a:pt x="403" y="1592"/>
                  </a:cubicBezTo>
                  <a:cubicBezTo>
                    <a:pt x="403" y="1664"/>
                    <a:pt x="461" y="1722"/>
                    <a:pt x="532" y="1722"/>
                  </a:cubicBezTo>
                  <a:cubicBezTo>
                    <a:pt x="603" y="1722"/>
                    <a:pt x="661" y="1664"/>
                    <a:pt x="661" y="1592"/>
                  </a:cubicBezTo>
                  <a:cubicBezTo>
                    <a:pt x="661" y="1554"/>
                    <a:pt x="645" y="1520"/>
                    <a:pt x="620" y="1496"/>
                  </a:cubicBezTo>
                  <a:cubicBezTo>
                    <a:pt x="615" y="1477"/>
                    <a:pt x="610" y="1456"/>
                    <a:pt x="610" y="1434"/>
                  </a:cubicBezTo>
                  <a:cubicBezTo>
                    <a:pt x="610" y="1415"/>
                    <a:pt x="614" y="1403"/>
                    <a:pt x="618" y="1394"/>
                  </a:cubicBezTo>
                  <a:cubicBezTo>
                    <a:pt x="1067" y="1394"/>
                    <a:pt x="1067" y="1394"/>
                    <a:pt x="1067" y="1394"/>
                  </a:cubicBezTo>
                  <a:cubicBezTo>
                    <a:pt x="1067" y="945"/>
                    <a:pt x="1067" y="945"/>
                    <a:pt x="1067" y="945"/>
                  </a:cubicBezTo>
                  <a:cubicBezTo>
                    <a:pt x="1058" y="941"/>
                    <a:pt x="1046" y="938"/>
                    <a:pt x="1028" y="938"/>
                  </a:cubicBezTo>
                  <a:cubicBezTo>
                    <a:pt x="1006" y="938"/>
                    <a:pt x="985" y="942"/>
                    <a:pt x="965" y="947"/>
                  </a:cubicBezTo>
                  <a:cubicBezTo>
                    <a:pt x="942" y="973"/>
                    <a:pt x="908" y="989"/>
                    <a:pt x="870" y="989"/>
                  </a:cubicBezTo>
                  <a:cubicBezTo>
                    <a:pt x="798" y="989"/>
                    <a:pt x="739" y="931"/>
                    <a:pt x="739" y="859"/>
                  </a:cubicBezTo>
                  <a:cubicBezTo>
                    <a:pt x="739" y="788"/>
                    <a:pt x="798" y="730"/>
                    <a:pt x="870" y="730"/>
                  </a:cubicBezTo>
                  <a:cubicBezTo>
                    <a:pt x="907" y="730"/>
                    <a:pt x="941" y="746"/>
                    <a:pt x="965" y="771"/>
                  </a:cubicBezTo>
                  <a:cubicBezTo>
                    <a:pt x="984" y="776"/>
                    <a:pt x="1005" y="781"/>
                    <a:pt x="1028" y="781"/>
                  </a:cubicBezTo>
                  <a:cubicBezTo>
                    <a:pt x="1046" y="781"/>
                    <a:pt x="1058" y="777"/>
                    <a:pt x="1067" y="773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621" y="328"/>
                    <a:pt x="621" y="328"/>
                    <a:pt x="621" y="328"/>
                  </a:cubicBezTo>
                  <a:cubicBezTo>
                    <a:pt x="617" y="319"/>
                    <a:pt x="614" y="306"/>
                    <a:pt x="614" y="288"/>
                  </a:cubicBezTo>
                  <a:cubicBezTo>
                    <a:pt x="614" y="266"/>
                    <a:pt x="618" y="245"/>
                    <a:pt x="624" y="225"/>
                  </a:cubicBezTo>
                  <a:cubicBezTo>
                    <a:pt x="649" y="201"/>
                    <a:pt x="664" y="168"/>
                    <a:pt x="664" y="130"/>
                  </a:cubicBezTo>
                  <a:cubicBezTo>
                    <a:pt x="664" y="58"/>
                    <a:pt x="606" y="0"/>
                    <a:pt x="535" y="0"/>
                  </a:cubicBezTo>
                </a:path>
              </a:pathLst>
            </a:custGeom>
            <a:solidFill>
              <a:schemeClr val="accent1"/>
            </a:solidFill>
            <a:ln w="12700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 rot="5400000">
              <a:off x="3417238" y="1491313"/>
              <a:ext cx="1386858" cy="2239635"/>
            </a:xfrm>
            <a:custGeom>
              <a:avLst/>
              <a:gdLst/>
              <a:ahLst/>
              <a:cxnLst>
                <a:cxn ang="0">
                  <a:pos x="535" y="0"/>
                </a:cxn>
                <a:cxn ang="0">
                  <a:pos x="406" y="130"/>
                </a:cxn>
                <a:cxn ang="0">
                  <a:pos x="447" y="226"/>
                </a:cxn>
                <a:cxn ang="0">
                  <a:pos x="457" y="288"/>
                </a:cxn>
                <a:cxn ang="0">
                  <a:pos x="449" y="328"/>
                </a:cxn>
                <a:cxn ang="0">
                  <a:pos x="0" y="328"/>
                </a:cxn>
                <a:cxn ang="0">
                  <a:pos x="0" y="777"/>
                </a:cxn>
                <a:cxn ang="0">
                  <a:pos x="40" y="784"/>
                </a:cxn>
                <a:cxn ang="0">
                  <a:pos x="102" y="775"/>
                </a:cxn>
                <a:cxn ang="0">
                  <a:pos x="197" y="733"/>
                </a:cxn>
                <a:cxn ang="0">
                  <a:pos x="328" y="862"/>
                </a:cxn>
                <a:cxn ang="0">
                  <a:pos x="197" y="992"/>
                </a:cxn>
                <a:cxn ang="0">
                  <a:pos x="102" y="951"/>
                </a:cxn>
                <a:cxn ang="0">
                  <a:pos x="40" y="941"/>
                </a:cxn>
                <a:cxn ang="0">
                  <a:pos x="0" y="949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446" y="1394"/>
                </a:cxn>
                <a:cxn ang="0">
                  <a:pos x="453" y="1434"/>
                </a:cxn>
                <a:cxn ang="0">
                  <a:pos x="444" y="1497"/>
                </a:cxn>
                <a:cxn ang="0">
                  <a:pos x="403" y="1592"/>
                </a:cxn>
                <a:cxn ang="0">
                  <a:pos x="532" y="1722"/>
                </a:cxn>
                <a:cxn ang="0">
                  <a:pos x="661" y="1592"/>
                </a:cxn>
                <a:cxn ang="0">
                  <a:pos x="620" y="1496"/>
                </a:cxn>
                <a:cxn ang="0">
                  <a:pos x="610" y="1434"/>
                </a:cxn>
                <a:cxn ang="0">
                  <a:pos x="618" y="1394"/>
                </a:cxn>
                <a:cxn ang="0">
                  <a:pos x="1067" y="1394"/>
                </a:cxn>
                <a:cxn ang="0">
                  <a:pos x="1067" y="945"/>
                </a:cxn>
                <a:cxn ang="0">
                  <a:pos x="1028" y="938"/>
                </a:cxn>
                <a:cxn ang="0">
                  <a:pos x="965" y="947"/>
                </a:cxn>
                <a:cxn ang="0">
                  <a:pos x="870" y="989"/>
                </a:cxn>
                <a:cxn ang="0">
                  <a:pos x="739" y="859"/>
                </a:cxn>
                <a:cxn ang="0">
                  <a:pos x="870" y="730"/>
                </a:cxn>
                <a:cxn ang="0">
                  <a:pos x="965" y="771"/>
                </a:cxn>
                <a:cxn ang="0">
                  <a:pos x="1028" y="781"/>
                </a:cxn>
                <a:cxn ang="0">
                  <a:pos x="1067" y="773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621" y="328"/>
                </a:cxn>
                <a:cxn ang="0">
                  <a:pos x="614" y="288"/>
                </a:cxn>
                <a:cxn ang="0">
                  <a:pos x="624" y="225"/>
                </a:cxn>
                <a:cxn ang="0">
                  <a:pos x="664" y="130"/>
                </a:cxn>
                <a:cxn ang="0">
                  <a:pos x="535" y="0"/>
                </a:cxn>
              </a:cxnLst>
              <a:rect l="0" t="0" r="r" b="b"/>
              <a:pathLst>
                <a:path w="1067" h="1722">
                  <a:moveTo>
                    <a:pt x="535" y="0"/>
                  </a:moveTo>
                  <a:cubicBezTo>
                    <a:pt x="464" y="0"/>
                    <a:pt x="406" y="58"/>
                    <a:pt x="406" y="130"/>
                  </a:cubicBezTo>
                  <a:cubicBezTo>
                    <a:pt x="406" y="168"/>
                    <a:pt x="422" y="202"/>
                    <a:pt x="447" y="226"/>
                  </a:cubicBezTo>
                  <a:cubicBezTo>
                    <a:pt x="452" y="245"/>
                    <a:pt x="457" y="266"/>
                    <a:pt x="457" y="288"/>
                  </a:cubicBezTo>
                  <a:cubicBezTo>
                    <a:pt x="457" y="306"/>
                    <a:pt x="453" y="319"/>
                    <a:pt x="449" y="32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9" y="781"/>
                    <a:pt x="21" y="784"/>
                    <a:pt x="40" y="784"/>
                  </a:cubicBezTo>
                  <a:cubicBezTo>
                    <a:pt x="62" y="784"/>
                    <a:pt x="83" y="780"/>
                    <a:pt x="102" y="775"/>
                  </a:cubicBezTo>
                  <a:cubicBezTo>
                    <a:pt x="126" y="749"/>
                    <a:pt x="160" y="733"/>
                    <a:pt x="197" y="733"/>
                  </a:cubicBezTo>
                  <a:cubicBezTo>
                    <a:pt x="270" y="733"/>
                    <a:pt x="328" y="791"/>
                    <a:pt x="328" y="862"/>
                  </a:cubicBezTo>
                  <a:cubicBezTo>
                    <a:pt x="328" y="934"/>
                    <a:pt x="270" y="992"/>
                    <a:pt x="197" y="992"/>
                  </a:cubicBezTo>
                  <a:cubicBezTo>
                    <a:pt x="160" y="992"/>
                    <a:pt x="126" y="976"/>
                    <a:pt x="102" y="951"/>
                  </a:cubicBezTo>
                  <a:cubicBezTo>
                    <a:pt x="83" y="946"/>
                    <a:pt x="62" y="941"/>
                    <a:pt x="40" y="941"/>
                  </a:cubicBezTo>
                  <a:cubicBezTo>
                    <a:pt x="21" y="941"/>
                    <a:pt x="9" y="944"/>
                    <a:pt x="0" y="949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446" y="1394"/>
                    <a:pt x="446" y="1394"/>
                    <a:pt x="446" y="1394"/>
                  </a:cubicBezTo>
                  <a:cubicBezTo>
                    <a:pt x="450" y="1403"/>
                    <a:pt x="453" y="1415"/>
                    <a:pt x="453" y="1434"/>
                  </a:cubicBezTo>
                  <a:cubicBezTo>
                    <a:pt x="453" y="1456"/>
                    <a:pt x="449" y="1477"/>
                    <a:pt x="444" y="1497"/>
                  </a:cubicBezTo>
                  <a:cubicBezTo>
                    <a:pt x="419" y="1520"/>
                    <a:pt x="403" y="1554"/>
                    <a:pt x="403" y="1592"/>
                  </a:cubicBezTo>
                  <a:cubicBezTo>
                    <a:pt x="403" y="1664"/>
                    <a:pt x="461" y="1722"/>
                    <a:pt x="532" y="1722"/>
                  </a:cubicBezTo>
                  <a:cubicBezTo>
                    <a:pt x="603" y="1722"/>
                    <a:pt x="661" y="1664"/>
                    <a:pt x="661" y="1592"/>
                  </a:cubicBezTo>
                  <a:cubicBezTo>
                    <a:pt x="661" y="1554"/>
                    <a:pt x="645" y="1520"/>
                    <a:pt x="620" y="1496"/>
                  </a:cubicBezTo>
                  <a:cubicBezTo>
                    <a:pt x="615" y="1477"/>
                    <a:pt x="610" y="1456"/>
                    <a:pt x="610" y="1434"/>
                  </a:cubicBezTo>
                  <a:cubicBezTo>
                    <a:pt x="610" y="1415"/>
                    <a:pt x="614" y="1403"/>
                    <a:pt x="618" y="1394"/>
                  </a:cubicBezTo>
                  <a:cubicBezTo>
                    <a:pt x="1067" y="1394"/>
                    <a:pt x="1067" y="1394"/>
                    <a:pt x="1067" y="1394"/>
                  </a:cubicBezTo>
                  <a:cubicBezTo>
                    <a:pt x="1067" y="945"/>
                    <a:pt x="1067" y="945"/>
                    <a:pt x="1067" y="945"/>
                  </a:cubicBezTo>
                  <a:cubicBezTo>
                    <a:pt x="1058" y="941"/>
                    <a:pt x="1046" y="938"/>
                    <a:pt x="1028" y="938"/>
                  </a:cubicBezTo>
                  <a:cubicBezTo>
                    <a:pt x="1006" y="938"/>
                    <a:pt x="985" y="942"/>
                    <a:pt x="965" y="947"/>
                  </a:cubicBezTo>
                  <a:cubicBezTo>
                    <a:pt x="942" y="973"/>
                    <a:pt x="908" y="989"/>
                    <a:pt x="870" y="989"/>
                  </a:cubicBezTo>
                  <a:cubicBezTo>
                    <a:pt x="798" y="989"/>
                    <a:pt x="739" y="931"/>
                    <a:pt x="739" y="859"/>
                  </a:cubicBezTo>
                  <a:cubicBezTo>
                    <a:pt x="739" y="788"/>
                    <a:pt x="798" y="730"/>
                    <a:pt x="870" y="730"/>
                  </a:cubicBezTo>
                  <a:cubicBezTo>
                    <a:pt x="907" y="730"/>
                    <a:pt x="941" y="746"/>
                    <a:pt x="965" y="771"/>
                  </a:cubicBezTo>
                  <a:cubicBezTo>
                    <a:pt x="984" y="776"/>
                    <a:pt x="1005" y="781"/>
                    <a:pt x="1028" y="781"/>
                  </a:cubicBezTo>
                  <a:cubicBezTo>
                    <a:pt x="1046" y="781"/>
                    <a:pt x="1058" y="777"/>
                    <a:pt x="1067" y="773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621" y="328"/>
                    <a:pt x="621" y="328"/>
                    <a:pt x="621" y="328"/>
                  </a:cubicBezTo>
                  <a:cubicBezTo>
                    <a:pt x="617" y="319"/>
                    <a:pt x="614" y="306"/>
                    <a:pt x="614" y="288"/>
                  </a:cubicBezTo>
                  <a:cubicBezTo>
                    <a:pt x="614" y="266"/>
                    <a:pt x="618" y="245"/>
                    <a:pt x="624" y="225"/>
                  </a:cubicBezTo>
                  <a:cubicBezTo>
                    <a:pt x="649" y="201"/>
                    <a:pt x="664" y="168"/>
                    <a:pt x="664" y="130"/>
                  </a:cubicBezTo>
                  <a:cubicBezTo>
                    <a:pt x="664" y="58"/>
                    <a:pt x="606" y="0"/>
                    <a:pt x="535" y="0"/>
                  </a:cubicBezTo>
                </a:path>
              </a:pathLst>
            </a:custGeom>
            <a:solidFill>
              <a:schemeClr val="accent1"/>
            </a:solidFill>
            <a:ln w="12700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2026588" y="4269437"/>
              <a:ext cx="1386858" cy="2239635"/>
            </a:xfrm>
            <a:custGeom>
              <a:avLst/>
              <a:gdLst/>
              <a:ahLst/>
              <a:cxnLst>
                <a:cxn ang="0">
                  <a:pos x="535" y="0"/>
                </a:cxn>
                <a:cxn ang="0">
                  <a:pos x="406" y="130"/>
                </a:cxn>
                <a:cxn ang="0">
                  <a:pos x="447" y="226"/>
                </a:cxn>
                <a:cxn ang="0">
                  <a:pos x="457" y="288"/>
                </a:cxn>
                <a:cxn ang="0">
                  <a:pos x="449" y="328"/>
                </a:cxn>
                <a:cxn ang="0">
                  <a:pos x="0" y="328"/>
                </a:cxn>
                <a:cxn ang="0">
                  <a:pos x="0" y="777"/>
                </a:cxn>
                <a:cxn ang="0">
                  <a:pos x="40" y="784"/>
                </a:cxn>
                <a:cxn ang="0">
                  <a:pos x="102" y="775"/>
                </a:cxn>
                <a:cxn ang="0">
                  <a:pos x="197" y="733"/>
                </a:cxn>
                <a:cxn ang="0">
                  <a:pos x="328" y="862"/>
                </a:cxn>
                <a:cxn ang="0">
                  <a:pos x="197" y="992"/>
                </a:cxn>
                <a:cxn ang="0">
                  <a:pos x="102" y="951"/>
                </a:cxn>
                <a:cxn ang="0">
                  <a:pos x="40" y="941"/>
                </a:cxn>
                <a:cxn ang="0">
                  <a:pos x="0" y="949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446" y="1394"/>
                </a:cxn>
                <a:cxn ang="0">
                  <a:pos x="453" y="1434"/>
                </a:cxn>
                <a:cxn ang="0">
                  <a:pos x="444" y="1497"/>
                </a:cxn>
                <a:cxn ang="0">
                  <a:pos x="403" y="1592"/>
                </a:cxn>
                <a:cxn ang="0">
                  <a:pos x="532" y="1722"/>
                </a:cxn>
                <a:cxn ang="0">
                  <a:pos x="661" y="1592"/>
                </a:cxn>
                <a:cxn ang="0">
                  <a:pos x="620" y="1496"/>
                </a:cxn>
                <a:cxn ang="0">
                  <a:pos x="610" y="1434"/>
                </a:cxn>
                <a:cxn ang="0">
                  <a:pos x="618" y="1394"/>
                </a:cxn>
                <a:cxn ang="0">
                  <a:pos x="1067" y="1394"/>
                </a:cxn>
                <a:cxn ang="0">
                  <a:pos x="1067" y="945"/>
                </a:cxn>
                <a:cxn ang="0">
                  <a:pos x="1028" y="938"/>
                </a:cxn>
                <a:cxn ang="0">
                  <a:pos x="965" y="947"/>
                </a:cxn>
                <a:cxn ang="0">
                  <a:pos x="870" y="989"/>
                </a:cxn>
                <a:cxn ang="0">
                  <a:pos x="739" y="859"/>
                </a:cxn>
                <a:cxn ang="0">
                  <a:pos x="870" y="730"/>
                </a:cxn>
                <a:cxn ang="0">
                  <a:pos x="965" y="771"/>
                </a:cxn>
                <a:cxn ang="0">
                  <a:pos x="1028" y="781"/>
                </a:cxn>
                <a:cxn ang="0">
                  <a:pos x="1067" y="773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621" y="328"/>
                </a:cxn>
                <a:cxn ang="0">
                  <a:pos x="614" y="288"/>
                </a:cxn>
                <a:cxn ang="0">
                  <a:pos x="624" y="225"/>
                </a:cxn>
                <a:cxn ang="0">
                  <a:pos x="664" y="130"/>
                </a:cxn>
                <a:cxn ang="0">
                  <a:pos x="535" y="0"/>
                </a:cxn>
              </a:cxnLst>
              <a:rect l="0" t="0" r="r" b="b"/>
              <a:pathLst>
                <a:path w="1067" h="1722">
                  <a:moveTo>
                    <a:pt x="535" y="0"/>
                  </a:moveTo>
                  <a:cubicBezTo>
                    <a:pt x="464" y="0"/>
                    <a:pt x="406" y="58"/>
                    <a:pt x="406" y="130"/>
                  </a:cubicBezTo>
                  <a:cubicBezTo>
                    <a:pt x="406" y="168"/>
                    <a:pt x="422" y="202"/>
                    <a:pt x="447" y="226"/>
                  </a:cubicBezTo>
                  <a:cubicBezTo>
                    <a:pt x="452" y="245"/>
                    <a:pt x="457" y="266"/>
                    <a:pt x="457" y="288"/>
                  </a:cubicBezTo>
                  <a:cubicBezTo>
                    <a:pt x="457" y="306"/>
                    <a:pt x="453" y="319"/>
                    <a:pt x="449" y="32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9" y="781"/>
                    <a:pt x="21" y="784"/>
                    <a:pt x="40" y="784"/>
                  </a:cubicBezTo>
                  <a:cubicBezTo>
                    <a:pt x="62" y="784"/>
                    <a:pt x="83" y="780"/>
                    <a:pt x="102" y="775"/>
                  </a:cubicBezTo>
                  <a:cubicBezTo>
                    <a:pt x="126" y="749"/>
                    <a:pt x="160" y="733"/>
                    <a:pt x="197" y="733"/>
                  </a:cubicBezTo>
                  <a:cubicBezTo>
                    <a:pt x="270" y="733"/>
                    <a:pt x="328" y="791"/>
                    <a:pt x="328" y="862"/>
                  </a:cubicBezTo>
                  <a:cubicBezTo>
                    <a:pt x="328" y="934"/>
                    <a:pt x="270" y="992"/>
                    <a:pt x="197" y="992"/>
                  </a:cubicBezTo>
                  <a:cubicBezTo>
                    <a:pt x="160" y="992"/>
                    <a:pt x="126" y="976"/>
                    <a:pt x="102" y="951"/>
                  </a:cubicBezTo>
                  <a:cubicBezTo>
                    <a:pt x="83" y="946"/>
                    <a:pt x="62" y="941"/>
                    <a:pt x="40" y="941"/>
                  </a:cubicBezTo>
                  <a:cubicBezTo>
                    <a:pt x="21" y="941"/>
                    <a:pt x="9" y="944"/>
                    <a:pt x="0" y="949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446" y="1394"/>
                    <a:pt x="446" y="1394"/>
                    <a:pt x="446" y="1394"/>
                  </a:cubicBezTo>
                  <a:cubicBezTo>
                    <a:pt x="450" y="1403"/>
                    <a:pt x="453" y="1415"/>
                    <a:pt x="453" y="1434"/>
                  </a:cubicBezTo>
                  <a:cubicBezTo>
                    <a:pt x="453" y="1456"/>
                    <a:pt x="449" y="1477"/>
                    <a:pt x="444" y="1497"/>
                  </a:cubicBezTo>
                  <a:cubicBezTo>
                    <a:pt x="419" y="1520"/>
                    <a:pt x="403" y="1554"/>
                    <a:pt x="403" y="1592"/>
                  </a:cubicBezTo>
                  <a:cubicBezTo>
                    <a:pt x="403" y="1664"/>
                    <a:pt x="461" y="1722"/>
                    <a:pt x="532" y="1722"/>
                  </a:cubicBezTo>
                  <a:cubicBezTo>
                    <a:pt x="603" y="1722"/>
                    <a:pt x="661" y="1664"/>
                    <a:pt x="661" y="1592"/>
                  </a:cubicBezTo>
                  <a:cubicBezTo>
                    <a:pt x="661" y="1554"/>
                    <a:pt x="645" y="1520"/>
                    <a:pt x="620" y="1496"/>
                  </a:cubicBezTo>
                  <a:cubicBezTo>
                    <a:pt x="615" y="1477"/>
                    <a:pt x="610" y="1456"/>
                    <a:pt x="610" y="1434"/>
                  </a:cubicBezTo>
                  <a:cubicBezTo>
                    <a:pt x="610" y="1415"/>
                    <a:pt x="614" y="1403"/>
                    <a:pt x="618" y="1394"/>
                  </a:cubicBezTo>
                  <a:cubicBezTo>
                    <a:pt x="1067" y="1394"/>
                    <a:pt x="1067" y="1394"/>
                    <a:pt x="1067" y="1394"/>
                  </a:cubicBezTo>
                  <a:cubicBezTo>
                    <a:pt x="1067" y="945"/>
                    <a:pt x="1067" y="945"/>
                    <a:pt x="1067" y="945"/>
                  </a:cubicBezTo>
                  <a:cubicBezTo>
                    <a:pt x="1058" y="941"/>
                    <a:pt x="1046" y="938"/>
                    <a:pt x="1028" y="938"/>
                  </a:cubicBezTo>
                  <a:cubicBezTo>
                    <a:pt x="1006" y="938"/>
                    <a:pt x="985" y="942"/>
                    <a:pt x="965" y="947"/>
                  </a:cubicBezTo>
                  <a:cubicBezTo>
                    <a:pt x="942" y="973"/>
                    <a:pt x="908" y="989"/>
                    <a:pt x="870" y="989"/>
                  </a:cubicBezTo>
                  <a:cubicBezTo>
                    <a:pt x="798" y="989"/>
                    <a:pt x="739" y="931"/>
                    <a:pt x="739" y="859"/>
                  </a:cubicBezTo>
                  <a:cubicBezTo>
                    <a:pt x="739" y="788"/>
                    <a:pt x="798" y="730"/>
                    <a:pt x="870" y="730"/>
                  </a:cubicBezTo>
                  <a:cubicBezTo>
                    <a:pt x="907" y="730"/>
                    <a:pt x="941" y="746"/>
                    <a:pt x="965" y="771"/>
                  </a:cubicBezTo>
                  <a:cubicBezTo>
                    <a:pt x="984" y="776"/>
                    <a:pt x="1005" y="781"/>
                    <a:pt x="1028" y="781"/>
                  </a:cubicBezTo>
                  <a:cubicBezTo>
                    <a:pt x="1046" y="781"/>
                    <a:pt x="1058" y="777"/>
                    <a:pt x="1067" y="773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621" y="328"/>
                    <a:pt x="621" y="328"/>
                    <a:pt x="621" y="328"/>
                  </a:cubicBezTo>
                  <a:cubicBezTo>
                    <a:pt x="617" y="319"/>
                    <a:pt x="614" y="306"/>
                    <a:pt x="614" y="288"/>
                  </a:cubicBezTo>
                  <a:cubicBezTo>
                    <a:pt x="614" y="266"/>
                    <a:pt x="618" y="245"/>
                    <a:pt x="624" y="225"/>
                  </a:cubicBezTo>
                  <a:cubicBezTo>
                    <a:pt x="649" y="201"/>
                    <a:pt x="664" y="168"/>
                    <a:pt x="664" y="130"/>
                  </a:cubicBezTo>
                  <a:cubicBezTo>
                    <a:pt x="664" y="58"/>
                    <a:pt x="606" y="0"/>
                    <a:pt x="535" y="0"/>
                  </a:cubicBezTo>
                </a:path>
              </a:pathLst>
            </a:custGeom>
            <a:solidFill>
              <a:schemeClr val="accent1"/>
            </a:solidFill>
            <a:ln w="12700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 rot="5400000">
              <a:off x="3417237" y="4269437"/>
              <a:ext cx="1386858" cy="2239635"/>
            </a:xfrm>
            <a:custGeom>
              <a:avLst/>
              <a:gdLst/>
              <a:ahLst/>
              <a:cxnLst>
                <a:cxn ang="0">
                  <a:pos x="535" y="0"/>
                </a:cxn>
                <a:cxn ang="0">
                  <a:pos x="406" y="130"/>
                </a:cxn>
                <a:cxn ang="0">
                  <a:pos x="447" y="226"/>
                </a:cxn>
                <a:cxn ang="0">
                  <a:pos x="457" y="288"/>
                </a:cxn>
                <a:cxn ang="0">
                  <a:pos x="449" y="328"/>
                </a:cxn>
                <a:cxn ang="0">
                  <a:pos x="0" y="328"/>
                </a:cxn>
                <a:cxn ang="0">
                  <a:pos x="0" y="777"/>
                </a:cxn>
                <a:cxn ang="0">
                  <a:pos x="40" y="784"/>
                </a:cxn>
                <a:cxn ang="0">
                  <a:pos x="102" y="775"/>
                </a:cxn>
                <a:cxn ang="0">
                  <a:pos x="197" y="733"/>
                </a:cxn>
                <a:cxn ang="0">
                  <a:pos x="328" y="862"/>
                </a:cxn>
                <a:cxn ang="0">
                  <a:pos x="197" y="992"/>
                </a:cxn>
                <a:cxn ang="0">
                  <a:pos x="102" y="951"/>
                </a:cxn>
                <a:cxn ang="0">
                  <a:pos x="40" y="941"/>
                </a:cxn>
                <a:cxn ang="0">
                  <a:pos x="0" y="949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446" y="1394"/>
                </a:cxn>
                <a:cxn ang="0">
                  <a:pos x="453" y="1434"/>
                </a:cxn>
                <a:cxn ang="0">
                  <a:pos x="444" y="1497"/>
                </a:cxn>
                <a:cxn ang="0">
                  <a:pos x="403" y="1592"/>
                </a:cxn>
                <a:cxn ang="0">
                  <a:pos x="532" y="1722"/>
                </a:cxn>
                <a:cxn ang="0">
                  <a:pos x="661" y="1592"/>
                </a:cxn>
                <a:cxn ang="0">
                  <a:pos x="620" y="1496"/>
                </a:cxn>
                <a:cxn ang="0">
                  <a:pos x="610" y="1434"/>
                </a:cxn>
                <a:cxn ang="0">
                  <a:pos x="618" y="1394"/>
                </a:cxn>
                <a:cxn ang="0">
                  <a:pos x="1067" y="1394"/>
                </a:cxn>
                <a:cxn ang="0">
                  <a:pos x="1067" y="945"/>
                </a:cxn>
                <a:cxn ang="0">
                  <a:pos x="1028" y="938"/>
                </a:cxn>
                <a:cxn ang="0">
                  <a:pos x="965" y="947"/>
                </a:cxn>
                <a:cxn ang="0">
                  <a:pos x="870" y="989"/>
                </a:cxn>
                <a:cxn ang="0">
                  <a:pos x="739" y="859"/>
                </a:cxn>
                <a:cxn ang="0">
                  <a:pos x="870" y="730"/>
                </a:cxn>
                <a:cxn ang="0">
                  <a:pos x="965" y="771"/>
                </a:cxn>
                <a:cxn ang="0">
                  <a:pos x="1028" y="781"/>
                </a:cxn>
                <a:cxn ang="0">
                  <a:pos x="1067" y="773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621" y="328"/>
                </a:cxn>
                <a:cxn ang="0">
                  <a:pos x="614" y="288"/>
                </a:cxn>
                <a:cxn ang="0">
                  <a:pos x="624" y="225"/>
                </a:cxn>
                <a:cxn ang="0">
                  <a:pos x="664" y="130"/>
                </a:cxn>
                <a:cxn ang="0">
                  <a:pos x="535" y="0"/>
                </a:cxn>
              </a:cxnLst>
              <a:rect l="0" t="0" r="r" b="b"/>
              <a:pathLst>
                <a:path w="1067" h="1722">
                  <a:moveTo>
                    <a:pt x="535" y="0"/>
                  </a:moveTo>
                  <a:cubicBezTo>
                    <a:pt x="464" y="0"/>
                    <a:pt x="406" y="58"/>
                    <a:pt x="406" y="130"/>
                  </a:cubicBezTo>
                  <a:cubicBezTo>
                    <a:pt x="406" y="168"/>
                    <a:pt x="422" y="202"/>
                    <a:pt x="447" y="226"/>
                  </a:cubicBezTo>
                  <a:cubicBezTo>
                    <a:pt x="452" y="245"/>
                    <a:pt x="457" y="266"/>
                    <a:pt x="457" y="288"/>
                  </a:cubicBezTo>
                  <a:cubicBezTo>
                    <a:pt x="457" y="306"/>
                    <a:pt x="453" y="319"/>
                    <a:pt x="449" y="32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9" y="781"/>
                    <a:pt x="21" y="784"/>
                    <a:pt x="40" y="784"/>
                  </a:cubicBezTo>
                  <a:cubicBezTo>
                    <a:pt x="62" y="784"/>
                    <a:pt x="83" y="780"/>
                    <a:pt x="102" y="775"/>
                  </a:cubicBezTo>
                  <a:cubicBezTo>
                    <a:pt x="126" y="749"/>
                    <a:pt x="160" y="733"/>
                    <a:pt x="197" y="733"/>
                  </a:cubicBezTo>
                  <a:cubicBezTo>
                    <a:pt x="270" y="733"/>
                    <a:pt x="328" y="791"/>
                    <a:pt x="328" y="862"/>
                  </a:cubicBezTo>
                  <a:cubicBezTo>
                    <a:pt x="328" y="934"/>
                    <a:pt x="270" y="992"/>
                    <a:pt x="197" y="992"/>
                  </a:cubicBezTo>
                  <a:cubicBezTo>
                    <a:pt x="160" y="992"/>
                    <a:pt x="126" y="976"/>
                    <a:pt x="102" y="951"/>
                  </a:cubicBezTo>
                  <a:cubicBezTo>
                    <a:pt x="83" y="946"/>
                    <a:pt x="62" y="941"/>
                    <a:pt x="40" y="941"/>
                  </a:cubicBezTo>
                  <a:cubicBezTo>
                    <a:pt x="21" y="941"/>
                    <a:pt x="9" y="944"/>
                    <a:pt x="0" y="949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446" y="1394"/>
                    <a:pt x="446" y="1394"/>
                    <a:pt x="446" y="1394"/>
                  </a:cubicBezTo>
                  <a:cubicBezTo>
                    <a:pt x="450" y="1403"/>
                    <a:pt x="453" y="1415"/>
                    <a:pt x="453" y="1434"/>
                  </a:cubicBezTo>
                  <a:cubicBezTo>
                    <a:pt x="453" y="1456"/>
                    <a:pt x="449" y="1477"/>
                    <a:pt x="444" y="1497"/>
                  </a:cubicBezTo>
                  <a:cubicBezTo>
                    <a:pt x="419" y="1520"/>
                    <a:pt x="403" y="1554"/>
                    <a:pt x="403" y="1592"/>
                  </a:cubicBezTo>
                  <a:cubicBezTo>
                    <a:pt x="403" y="1664"/>
                    <a:pt x="461" y="1722"/>
                    <a:pt x="532" y="1722"/>
                  </a:cubicBezTo>
                  <a:cubicBezTo>
                    <a:pt x="603" y="1722"/>
                    <a:pt x="661" y="1664"/>
                    <a:pt x="661" y="1592"/>
                  </a:cubicBezTo>
                  <a:cubicBezTo>
                    <a:pt x="661" y="1554"/>
                    <a:pt x="645" y="1520"/>
                    <a:pt x="620" y="1496"/>
                  </a:cubicBezTo>
                  <a:cubicBezTo>
                    <a:pt x="615" y="1477"/>
                    <a:pt x="610" y="1456"/>
                    <a:pt x="610" y="1434"/>
                  </a:cubicBezTo>
                  <a:cubicBezTo>
                    <a:pt x="610" y="1415"/>
                    <a:pt x="614" y="1403"/>
                    <a:pt x="618" y="1394"/>
                  </a:cubicBezTo>
                  <a:cubicBezTo>
                    <a:pt x="1067" y="1394"/>
                    <a:pt x="1067" y="1394"/>
                    <a:pt x="1067" y="1394"/>
                  </a:cubicBezTo>
                  <a:cubicBezTo>
                    <a:pt x="1067" y="945"/>
                    <a:pt x="1067" y="945"/>
                    <a:pt x="1067" y="945"/>
                  </a:cubicBezTo>
                  <a:cubicBezTo>
                    <a:pt x="1058" y="941"/>
                    <a:pt x="1046" y="938"/>
                    <a:pt x="1028" y="938"/>
                  </a:cubicBezTo>
                  <a:cubicBezTo>
                    <a:pt x="1006" y="938"/>
                    <a:pt x="985" y="942"/>
                    <a:pt x="965" y="947"/>
                  </a:cubicBezTo>
                  <a:cubicBezTo>
                    <a:pt x="942" y="973"/>
                    <a:pt x="908" y="989"/>
                    <a:pt x="870" y="989"/>
                  </a:cubicBezTo>
                  <a:cubicBezTo>
                    <a:pt x="798" y="989"/>
                    <a:pt x="739" y="931"/>
                    <a:pt x="739" y="859"/>
                  </a:cubicBezTo>
                  <a:cubicBezTo>
                    <a:pt x="739" y="788"/>
                    <a:pt x="798" y="730"/>
                    <a:pt x="870" y="730"/>
                  </a:cubicBezTo>
                  <a:cubicBezTo>
                    <a:pt x="907" y="730"/>
                    <a:pt x="941" y="746"/>
                    <a:pt x="965" y="771"/>
                  </a:cubicBezTo>
                  <a:cubicBezTo>
                    <a:pt x="984" y="776"/>
                    <a:pt x="1005" y="781"/>
                    <a:pt x="1028" y="781"/>
                  </a:cubicBezTo>
                  <a:cubicBezTo>
                    <a:pt x="1046" y="781"/>
                    <a:pt x="1058" y="777"/>
                    <a:pt x="1067" y="773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621" y="328"/>
                    <a:pt x="621" y="328"/>
                    <a:pt x="621" y="328"/>
                  </a:cubicBezTo>
                  <a:cubicBezTo>
                    <a:pt x="617" y="319"/>
                    <a:pt x="614" y="306"/>
                    <a:pt x="614" y="288"/>
                  </a:cubicBezTo>
                  <a:cubicBezTo>
                    <a:pt x="614" y="266"/>
                    <a:pt x="618" y="245"/>
                    <a:pt x="624" y="225"/>
                  </a:cubicBezTo>
                  <a:cubicBezTo>
                    <a:pt x="649" y="201"/>
                    <a:pt x="664" y="168"/>
                    <a:pt x="664" y="130"/>
                  </a:cubicBezTo>
                  <a:cubicBezTo>
                    <a:pt x="664" y="58"/>
                    <a:pt x="606" y="0"/>
                    <a:pt x="535" y="0"/>
                  </a:cubicBezTo>
                </a:path>
              </a:pathLst>
            </a:custGeom>
            <a:solidFill>
              <a:schemeClr val="accent1"/>
            </a:solidFill>
            <a:ln w="12700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 rot="5400000">
              <a:off x="4807888" y="2878787"/>
              <a:ext cx="1386858" cy="2239635"/>
            </a:xfrm>
            <a:custGeom>
              <a:avLst/>
              <a:gdLst/>
              <a:ahLst/>
              <a:cxnLst>
                <a:cxn ang="0">
                  <a:pos x="535" y="0"/>
                </a:cxn>
                <a:cxn ang="0">
                  <a:pos x="406" y="130"/>
                </a:cxn>
                <a:cxn ang="0">
                  <a:pos x="447" y="226"/>
                </a:cxn>
                <a:cxn ang="0">
                  <a:pos x="457" y="288"/>
                </a:cxn>
                <a:cxn ang="0">
                  <a:pos x="449" y="328"/>
                </a:cxn>
                <a:cxn ang="0">
                  <a:pos x="0" y="328"/>
                </a:cxn>
                <a:cxn ang="0">
                  <a:pos x="0" y="777"/>
                </a:cxn>
                <a:cxn ang="0">
                  <a:pos x="40" y="784"/>
                </a:cxn>
                <a:cxn ang="0">
                  <a:pos x="102" y="775"/>
                </a:cxn>
                <a:cxn ang="0">
                  <a:pos x="197" y="733"/>
                </a:cxn>
                <a:cxn ang="0">
                  <a:pos x="328" y="862"/>
                </a:cxn>
                <a:cxn ang="0">
                  <a:pos x="197" y="992"/>
                </a:cxn>
                <a:cxn ang="0">
                  <a:pos x="102" y="951"/>
                </a:cxn>
                <a:cxn ang="0">
                  <a:pos x="40" y="941"/>
                </a:cxn>
                <a:cxn ang="0">
                  <a:pos x="0" y="949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446" y="1394"/>
                </a:cxn>
                <a:cxn ang="0">
                  <a:pos x="453" y="1434"/>
                </a:cxn>
                <a:cxn ang="0">
                  <a:pos x="444" y="1497"/>
                </a:cxn>
                <a:cxn ang="0">
                  <a:pos x="403" y="1592"/>
                </a:cxn>
                <a:cxn ang="0">
                  <a:pos x="532" y="1722"/>
                </a:cxn>
                <a:cxn ang="0">
                  <a:pos x="661" y="1592"/>
                </a:cxn>
                <a:cxn ang="0">
                  <a:pos x="620" y="1496"/>
                </a:cxn>
                <a:cxn ang="0">
                  <a:pos x="610" y="1434"/>
                </a:cxn>
                <a:cxn ang="0">
                  <a:pos x="618" y="1394"/>
                </a:cxn>
                <a:cxn ang="0">
                  <a:pos x="1067" y="1394"/>
                </a:cxn>
                <a:cxn ang="0">
                  <a:pos x="1067" y="945"/>
                </a:cxn>
                <a:cxn ang="0">
                  <a:pos x="1028" y="938"/>
                </a:cxn>
                <a:cxn ang="0">
                  <a:pos x="965" y="947"/>
                </a:cxn>
                <a:cxn ang="0">
                  <a:pos x="870" y="989"/>
                </a:cxn>
                <a:cxn ang="0">
                  <a:pos x="739" y="859"/>
                </a:cxn>
                <a:cxn ang="0">
                  <a:pos x="870" y="730"/>
                </a:cxn>
                <a:cxn ang="0">
                  <a:pos x="965" y="771"/>
                </a:cxn>
                <a:cxn ang="0">
                  <a:pos x="1028" y="781"/>
                </a:cxn>
                <a:cxn ang="0">
                  <a:pos x="1067" y="773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621" y="328"/>
                </a:cxn>
                <a:cxn ang="0">
                  <a:pos x="614" y="288"/>
                </a:cxn>
                <a:cxn ang="0">
                  <a:pos x="624" y="225"/>
                </a:cxn>
                <a:cxn ang="0">
                  <a:pos x="664" y="130"/>
                </a:cxn>
                <a:cxn ang="0">
                  <a:pos x="535" y="0"/>
                </a:cxn>
              </a:cxnLst>
              <a:rect l="0" t="0" r="r" b="b"/>
              <a:pathLst>
                <a:path w="1067" h="1722">
                  <a:moveTo>
                    <a:pt x="535" y="0"/>
                  </a:moveTo>
                  <a:cubicBezTo>
                    <a:pt x="464" y="0"/>
                    <a:pt x="406" y="58"/>
                    <a:pt x="406" y="130"/>
                  </a:cubicBezTo>
                  <a:cubicBezTo>
                    <a:pt x="406" y="168"/>
                    <a:pt x="422" y="202"/>
                    <a:pt x="447" y="226"/>
                  </a:cubicBezTo>
                  <a:cubicBezTo>
                    <a:pt x="452" y="245"/>
                    <a:pt x="457" y="266"/>
                    <a:pt x="457" y="288"/>
                  </a:cubicBezTo>
                  <a:cubicBezTo>
                    <a:pt x="457" y="306"/>
                    <a:pt x="453" y="319"/>
                    <a:pt x="449" y="32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9" y="781"/>
                    <a:pt x="21" y="784"/>
                    <a:pt x="40" y="784"/>
                  </a:cubicBezTo>
                  <a:cubicBezTo>
                    <a:pt x="62" y="784"/>
                    <a:pt x="83" y="780"/>
                    <a:pt x="102" y="775"/>
                  </a:cubicBezTo>
                  <a:cubicBezTo>
                    <a:pt x="126" y="749"/>
                    <a:pt x="160" y="733"/>
                    <a:pt x="197" y="733"/>
                  </a:cubicBezTo>
                  <a:cubicBezTo>
                    <a:pt x="270" y="733"/>
                    <a:pt x="328" y="791"/>
                    <a:pt x="328" y="862"/>
                  </a:cubicBezTo>
                  <a:cubicBezTo>
                    <a:pt x="328" y="934"/>
                    <a:pt x="270" y="992"/>
                    <a:pt x="197" y="992"/>
                  </a:cubicBezTo>
                  <a:cubicBezTo>
                    <a:pt x="160" y="992"/>
                    <a:pt x="126" y="976"/>
                    <a:pt x="102" y="951"/>
                  </a:cubicBezTo>
                  <a:cubicBezTo>
                    <a:pt x="83" y="946"/>
                    <a:pt x="62" y="941"/>
                    <a:pt x="40" y="941"/>
                  </a:cubicBezTo>
                  <a:cubicBezTo>
                    <a:pt x="21" y="941"/>
                    <a:pt x="9" y="944"/>
                    <a:pt x="0" y="949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446" y="1394"/>
                    <a:pt x="446" y="1394"/>
                    <a:pt x="446" y="1394"/>
                  </a:cubicBezTo>
                  <a:cubicBezTo>
                    <a:pt x="450" y="1403"/>
                    <a:pt x="453" y="1415"/>
                    <a:pt x="453" y="1434"/>
                  </a:cubicBezTo>
                  <a:cubicBezTo>
                    <a:pt x="453" y="1456"/>
                    <a:pt x="449" y="1477"/>
                    <a:pt x="444" y="1497"/>
                  </a:cubicBezTo>
                  <a:cubicBezTo>
                    <a:pt x="419" y="1520"/>
                    <a:pt x="403" y="1554"/>
                    <a:pt x="403" y="1592"/>
                  </a:cubicBezTo>
                  <a:cubicBezTo>
                    <a:pt x="403" y="1664"/>
                    <a:pt x="461" y="1722"/>
                    <a:pt x="532" y="1722"/>
                  </a:cubicBezTo>
                  <a:cubicBezTo>
                    <a:pt x="603" y="1722"/>
                    <a:pt x="661" y="1664"/>
                    <a:pt x="661" y="1592"/>
                  </a:cubicBezTo>
                  <a:cubicBezTo>
                    <a:pt x="661" y="1554"/>
                    <a:pt x="645" y="1520"/>
                    <a:pt x="620" y="1496"/>
                  </a:cubicBezTo>
                  <a:cubicBezTo>
                    <a:pt x="615" y="1477"/>
                    <a:pt x="610" y="1456"/>
                    <a:pt x="610" y="1434"/>
                  </a:cubicBezTo>
                  <a:cubicBezTo>
                    <a:pt x="610" y="1415"/>
                    <a:pt x="614" y="1403"/>
                    <a:pt x="618" y="1394"/>
                  </a:cubicBezTo>
                  <a:cubicBezTo>
                    <a:pt x="1067" y="1394"/>
                    <a:pt x="1067" y="1394"/>
                    <a:pt x="1067" y="1394"/>
                  </a:cubicBezTo>
                  <a:cubicBezTo>
                    <a:pt x="1067" y="945"/>
                    <a:pt x="1067" y="945"/>
                    <a:pt x="1067" y="945"/>
                  </a:cubicBezTo>
                  <a:cubicBezTo>
                    <a:pt x="1058" y="941"/>
                    <a:pt x="1046" y="938"/>
                    <a:pt x="1028" y="938"/>
                  </a:cubicBezTo>
                  <a:cubicBezTo>
                    <a:pt x="1006" y="938"/>
                    <a:pt x="985" y="942"/>
                    <a:pt x="965" y="947"/>
                  </a:cubicBezTo>
                  <a:cubicBezTo>
                    <a:pt x="942" y="973"/>
                    <a:pt x="908" y="989"/>
                    <a:pt x="870" y="989"/>
                  </a:cubicBezTo>
                  <a:cubicBezTo>
                    <a:pt x="798" y="989"/>
                    <a:pt x="739" y="931"/>
                    <a:pt x="739" y="859"/>
                  </a:cubicBezTo>
                  <a:cubicBezTo>
                    <a:pt x="739" y="788"/>
                    <a:pt x="798" y="730"/>
                    <a:pt x="870" y="730"/>
                  </a:cubicBezTo>
                  <a:cubicBezTo>
                    <a:pt x="907" y="730"/>
                    <a:pt x="941" y="746"/>
                    <a:pt x="965" y="771"/>
                  </a:cubicBezTo>
                  <a:cubicBezTo>
                    <a:pt x="984" y="776"/>
                    <a:pt x="1005" y="781"/>
                    <a:pt x="1028" y="781"/>
                  </a:cubicBezTo>
                  <a:cubicBezTo>
                    <a:pt x="1046" y="781"/>
                    <a:pt x="1058" y="777"/>
                    <a:pt x="1067" y="773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621" y="328"/>
                    <a:pt x="621" y="328"/>
                    <a:pt x="621" y="328"/>
                  </a:cubicBezTo>
                  <a:cubicBezTo>
                    <a:pt x="617" y="319"/>
                    <a:pt x="614" y="306"/>
                    <a:pt x="614" y="288"/>
                  </a:cubicBezTo>
                  <a:cubicBezTo>
                    <a:pt x="614" y="266"/>
                    <a:pt x="618" y="245"/>
                    <a:pt x="624" y="225"/>
                  </a:cubicBezTo>
                  <a:cubicBezTo>
                    <a:pt x="649" y="201"/>
                    <a:pt x="664" y="168"/>
                    <a:pt x="664" y="130"/>
                  </a:cubicBezTo>
                  <a:cubicBezTo>
                    <a:pt x="664" y="58"/>
                    <a:pt x="606" y="0"/>
                    <a:pt x="535" y="0"/>
                  </a:cubicBezTo>
                </a:path>
              </a:pathLst>
            </a:custGeom>
            <a:solidFill>
              <a:schemeClr val="accent1"/>
            </a:solidFill>
            <a:ln w="12700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4807888" y="1489403"/>
              <a:ext cx="1386858" cy="2239635"/>
            </a:xfrm>
            <a:custGeom>
              <a:avLst/>
              <a:gdLst/>
              <a:ahLst/>
              <a:cxnLst>
                <a:cxn ang="0">
                  <a:pos x="535" y="0"/>
                </a:cxn>
                <a:cxn ang="0">
                  <a:pos x="406" y="130"/>
                </a:cxn>
                <a:cxn ang="0">
                  <a:pos x="447" y="226"/>
                </a:cxn>
                <a:cxn ang="0">
                  <a:pos x="457" y="288"/>
                </a:cxn>
                <a:cxn ang="0">
                  <a:pos x="449" y="328"/>
                </a:cxn>
                <a:cxn ang="0">
                  <a:pos x="0" y="328"/>
                </a:cxn>
                <a:cxn ang="0">
                  <a:pos x="0" y="777"/>
                </a:cxn>
                <a:cxn ang="0">
                  <a:pos x="40" y="784"/>
                </a:cxn>
                <a:cxn ang="0">
                  <a:pos x="102" y="775"/>
                </a:cxn>
                <a:cxn ang="0">
                  <a:pos x="197" y="733"/>
                </a:cxn>
                <a:cxn ang="0">
                  <a:pos x="328" y="862"/>
                </a:cxn>
                <a:cxn ang="0">
                  <a:pos x="197" y="992"/>
                </a:cxn>
                <a:cxn ang="0">
                  <a:pos x="102" y="951"/>
                </a:cxn>
                <a:cxn ang="0">
                  <a:pos x="40" y="941"/>
                </a:cxn>
                <a:cxn ang="0">
                  <a:pos x="0" y="949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446" y="1394"/>
                </a:cxn>
                <a:cxn ang="0">
                  <a:pos x="453" y="1434"/>
                </a:cxn>
                <a:cxn ang="0">
                  <a:pos x="444" y="1497"/>
                </a:cxn>
                <a:cxn ang="0">
                  <a:pos x="403" y="1592"/>
                </a:cxn>
                <a:cxn ang="0">
                  <a:pos x="532" y="1722"/>
                </a:cxn>
                <a:cxn ang="0">
                  <a:pos x="661" y="1592"/>
                </a:cxn>
                <a:cxn ang="0">
                  <a:pos x="620" y="1496"/>
                </a:cxn>
                <a:cxn ang="0">
                  <a:pos x="610" y="1434"/>
                </a:cxn>
                <a:cxn ang="0">
                  <a:pos x="618" y="1394"/>
                </a:cxn>
                <a:cxn ang="0">
                  <a:pos x="1067" y="1394"/>
                </a:cxn>
                <a:cxn ang="0">
                  <a:pos x="1067" y="945"/>
                </a:cxn>
                <a:cxn ang="0">
                  <a:pos x="1028" y="938"/>
                </a:cxn>
                <a:cxn ang="0">
                  <a:pos x="965" y="947"/>
                </a:cxn>
                <a:cxn ang="0">
                  <a:pos x="870" y="989"/>
                </a:cxn>
                <a:cxn ang="0">
                  <a:pos x="739" y="859"/>
                </a:cxn>
                <a:cxn ang="0">
                  <a:pos x="870" y="730"/>
                </a:cxn>
                <a:cxn ang="0">
                  <a:pos x="965" y="771"/>
                </a:cxn>
                <a:cxn ang="0">
                  <a:pos x="1028" y="781"/>
                </a:cxn>
                <a:cxn ang="0">
                  <a:pos x="1067" y="773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621" y="328"/>
                </a:cxn>
                <a:cxn ang="0">
                  <a:pos x="614" y="288"/>
                </a:cxn>
                <a:cxn ang="0">
                  <a:pos x="624" y="225"/>
                </a:cxn>
                <a:cxn ang="0">
                  <a:pos x="664" y="130"/>
                </a:cxn>
                <a:cxn ang="0">
                  <a:pos x="535" y="0"/>
                </a:cxn>
              </a:cxnLst>
              <a:rect l="0" t="0" r="r" b="b"/>
              <a:pathLst>
                <a:path w="1067" h="1722">
                  <a:moveTo>
                    <a:pt x="535" y="0"/>
                  </a:moveTo>
                  <a:cubicBezTo>
                    <a:pt x="464" y="0"/>
                    <a:pt x="406" y="58"/>
                    <a:pt x="406" y="130"/>
                  </a:cubicBezTo>
                  <a:cubicBezTo>
                    <a:pt x="406" y="168"/>
                    <a:pt x="422" y="202"/>
                    <a:pt x="447" y="226"/>
                  </a:cubicBezTo>
                  <a:cubicBezTo>
                    <a:pt x="452" y="245"/>
                    <a:pt x="457" y="266"/>
                    <a:pt x="457" y="288"/>
                  </a:cubicBezTo>
                  <a:cubicBezTo>
                    <a:pt x="457" y="306"/>
                    <a:pt x="453" y="319"/>
                    <a:pt x="449" y="32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9" y="781"/>
                    <a:pt x="21" y="784"/>
                    <a:pt x="40" y="784"/>
                  </a:cubicBezTo>
                  <a:cubicBezTo>
                    <a:pt x="62" y="784"/>
                    <a:pt x="83" y="780"/>
                    <a:pt x="102" y="775"/>
                  </a:cubicBezTo>
                  <a:cubicBezTo>
                    <a:pt x="126" y="749"/>
                    <a:pt x="160" y="733"/>
                    <a:pt x="197" y="733"/>
                  </a:cubicBezTo>
                  <a:cubicBezTo>
                    <a:pt x="270" y="733"/>
                    <a:pt x="328" y="791"/>
                    <a:pt x="328" y="862"/>
                  </a:cubicBezTo>
                  <a:cubicBezTo>
                    <a:pt x="328" y="934"/>
                    <a:pt x="270" y="992"/>
                    <a:pt x="197" y="992"/>
                  </a:cubicBezTo>
                  <a:cubicBezTo>
                    <a:pt x="160" y="992"/>
                    <a:pt x="126" y="976"/>
                    <a:pt x="102" y="951"/>
                  </a:cubicBezTo>
                  <a:cubicBezTo>
                    <a:pt x="83" y="946"/>
                    <a:pt x="62" y="941"/>
                    <a:pt x="40" y="941"/>
                  </a:cubicBezTo>
                  <a:cubicBezTo>
                    <a:pt x="21" y="941"/>
                    <a:pt x="9" y="944"/>
                    <a:pt x="0" y="949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446" y="1394"/>
                    <a:pt x="446" y="1394"/>
                    <a:pt x="446" y="1394"/>
                  </a:cubicBezTo>
                  <a:cubicBezTo>
                    <a:pt x="450" y="1403"/>
                    <a:pt x="453" y="1415"/>
                    <a:pt x="453" y="1434"/>
                  </a:cubicBezTo>
                  <a:cubicBezTo>
                    <a:pt x="453" y="1456"/>
                    <a:pt x="449" y="1477"/>
                    <a:pt x="444" y="1497"/>
                  </a:cubicBezTo>
                  <a:cubicBezTo>
                    <a:pt x="419" y="1520"/>
                    <a:pt x="403" y="1554"/>
                    <a:pt x="403" y="1592"/>
                  </a:cubicBezTo>
                  <a:cubicBezTo>
                    <a:pt x="403" y="1664"/>
                    <a:pt x="461" y="1722"/>
                    <a:pt x="532" y="1722"/>
                  </a:cubicBezTo>
                  <a:cubicBezTo>
                    <a:pt x="603" y="1722"/>
                    <a:pt x="661" y="1664"/>
                    <a:pt x="661" y="1592"/>
                  </a:cubicBezTo>
                  <a:cubicBezTo>
                    <a:pt x="661" y="1554"/>
                    <a:pt x="645" y="1520"/>
                    <a:pt x="620" y="1496"/>
                  </a:cubicBezTo>
                  <a:cubicBezTo>
                    <a:pt x="615" y="1477"/>
                    <a:pt x="610" y="1456"/>
                    <a:pt x="610" y="1434"/>
                  </a:cubicBezTo>
                  <a:cubicBezTo>
                    <a:pt x="610" y="1415"/>
                    <a:pt x="614" y="1403"/>
                    <a:pt x="618" y="1394"/>
                  </a:cubicBezTo>
                  <a:cubicBezTo>
                    <a:pt x="1067" y="1394"/>
                    <a:pt x="1067" y="1394"/>
                    <a:pt x="1067" y="1394"/>
                  </a:cubicBezTo>
                  <a:cubicBezTo>
                    <a:pt x="1067" y="945"/>
                    <a:pt x="1067" y="945"/>
                    <a:pt x="1067" y="945"/>
                  </a:cubicBezTo>
                  <a:cubicBezTo>
                    <a:pt x="1058" y="941"/>
                    <a:pt x="1046" y="938"/>
                    <a:pt x="1028" y="938"/>
                  </a:cubicBezTo>
                  <a:cubicBezTo>
                    <a:pt x="1006" y="938"/>
                    <a:pt x="985" y="942"/>
                    <a:pt x="965" y="947"/>
                  </a:cubicBezTo>
                  <a:cubicBezTo>
                    <a:pt x="942" y="973"/>
                    <a:pt x="908" y="989"/>
                    <a:pt x="870" y="989"/>
                  </a:cubicBezTo>
                  <a:cubicBezTo>
                    <a:pt x="798" y="989"/>
                    <a:pt x="739" y="931"/>
                    <a:pt x="739" y="859"/>
                  </a:cubicBezTo>
                  <a:cubicBezTo>
                    <a:pt x="739" y="788"/>
                    <a:pt x="798" y="730"/>
                    <a:pt x="870" y="730"/>
                  </a:cubicBezTo>
                  <a:cubicBezTo>
                    <a:pt x="907" y="730"/>
                    <a:pt x="941" y="746"/>
                    <a:pt x="965" y="771"/>
                  </a:cubicBezTo>
                  <a:cubicBezTo>
                    <a:pt x="984" y="776"/>
                    <a:pt x="1005" y="781"/>
                    <a:pt x="1028" y="781"/>
                  </a:cubicBezTo>
                  <a:cubicBezTo>
                    <a:pt x="1046" y="781"/>
                    <a:pt x="1058" y="777"/>
                    <a:pt x="1067" y="773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621" y="328"/>
                    <a:pt x="621" y="328"/>
                    <a:pt x="621" y="328"/>
                  </a:cubicBezTo>
                  <a:cubicBezTo>
                    <a:pt x="617" y="319"/>
                    <a:pt x="614" y="306"/>
                    <a:pt x="614" y="288"/>
                  </a:cubicBezTo>
                  <a:cubicBezTo>
                    <a:pt x="614" y="266"/>
                    <a:pt x="618" y="245"/>
                    <a:pt x="624" y="225"/>
                  </a:cubicBezTo>
                  <a:cubicBezTo>
                    <a:pt x="649" y="201"/>
                    <a:pt x="664" y="168"/>
                    <a:pt x="664" y="130"/>
                  </a:cubicBezTo>
                  <a:cubicBezTo>
                    <a:pt x="664" y="58"/>
                    <a:pt x="606" y="0"/>
                    <a:pt x="535" y="0"/>
                  </a:cubicBezTo>
                </a:path>
              </a:pathLst>
            </a:custGeom>
            <a:solidFill>
              <a:schemeClr val="accent1"/>
            </a:solidFill>
            <a:ln w="12700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4807888" y="4269437"/>
              <a:ext cx="1386858" cy="2239635"/>
            </a:xfrm>
            <a:custGeom>
              <a:avLst/>
              <a:gdLst/>
              <a:ahLst/>
              <a:cxnLst>
                <a:cxn ang="0">
                  <a:pos x="535" y="0"/>
                </a:cxn>
                <a:cxn ang="0">
                  <a:pos x="406" y="130"/>
                </a:cxn>
                <a:cxn ang="0">
                  <a:pos x="447" y="226"/>
                </a:cxn>
                <a:cxn ang="0">
                  <a:pos x="457" y="288"/>
                </a:cxn>
                <a:cxn ang="0">
                  <a:pos x="449" y="328"/>
                </a:cxn>
                <a:cxn ang="0">
                  <a:pos x="0" y="328"/>
                </a:cxn>
                <a:cxn ang="0">
                  <a:pos x="0" y="777"/>
                </a:cxn>
                <a:cxn ang="0">
                  <a:pos x="40" y="784"/>
                </a:cxn>
                <a:cxn ang="0">
                  <a:pos x="102" y="775"/>
                </a:cxn>
                <a:cxn ang="0">
                  <a:pos x="197" y="733"/>
                </a:cxn>
                <a:cxn ang="0">
                  <a:pos x="328" y="862"/>
                </a:cxn>
                <a:cxn ang="0">
                  <a:pos x="197" y="992"/>
                </a:cxn>
                <a:cxn ang="0">
                  <a:pos x="102" y="951"/>
                </a:cxn>
                <a:cxn ang="0">
                  <a:pos x="40" y="941"/>
                </a:cxn>
                <a:cxn ang="0">
                  <a:pos x="0" y="949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0" y="1394"/>
                </a:cxn>
                <a:cxn ang="0">
                  <a:pos x="446" y="1394"/>
                </a:cxn>
                <a:cxn ang="0">
                  <a:pos x="453" y="1434"/>
                </a:cxn>
                <a:cxn ang="0">
                  <a:pos x="444" y="1497"/>
                </a:cxn>
                <a:cxn ang="0">
                  <a:pos x="403" y="1592"/>
                </a:cxn>
                <a:cxn ang="0">
                  <a:pos x="532" y="1722"/>
                </a:cxn>
                <a:cxn ang="0">
                  <a:pos x="661" y="1592"/>
                </a:cxn>
                <a:cxn ang="0">
                  <a:pos x="620" y="1496"/>
                </a:cxn>
                <a:cxn ang="0">
                  <a:pos x="610" y="1434"/>
                </a:cxn>
                <a:cxn ang="0">
                  <a:pos x="618" y="1394"/>
                </a:cxn>
                <a:cxn ang="0">
                  <a:pos x="1067" y="1394"/>
                </a:cxn>
                <a:cxn ang="0">
                  <a:pos x="1067" y="945"/>
                </a:cxn>
                <a:cxn ang="0">
                  <a:pos x="1028" y="938"/>
                </a:cxn>
                <a:cxn ang="0">
                  <a:pos x="965" y="947"/>
                </a:cxn>
                <a:cxn ang="0">
                  <a:pos x="870" y="989"/>
                </a:cxn>
                <a:cxn ang="0">
                  <a:pos x="739" y="859"/>
                </a:cxn>
                <a:cxn ang="0">
                  <a:pos x="870" y="730"/>
                </a:cxn>
                <a:cxn ang="0">
                  <a:pos x="965" y="771"/>
                </a:cxn>
                <a:cxn ang="0">
                  <a:pos x="1028" y="781"/>
                </a:cxn>
                <a:cxn ang="0">
                  <a:pos x="1067" y="773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1067" y="328"/>
                </a:cxn>
                <a:cxn ang="0">
                  <a:pos x="621" y="328"/>
                </a:cxn>
                <a:cxn ang="0">
                  <a:pos x="614" y="288"/>
                </a:cxn>
                <a:cxn ang="0">
                  <a:pos x="624" y="225"/>
                </a:cxn>
                <a:cxn ang="0">
                  <a:pos x="664" y="130"/>
                </a:cxn>
                <a:cxn ang="0">
                  <a:pos x="535" y="0"/>
                </a:cxn>
              </a:cxnLst>
              <a:rect l="0" t="0" r="r" b="b"/>
              <a:pathLst>
                <a:path w="1067" h="1722">
                  <a:moveTo>
                    <a:pt x="535" y="0"/>
                  </a:moveTo>
                  <a:cubicBezTo>
                    <a:pt x="464" y="0"/>
                    <a:pt x="406" y="58"/>
                    <a:pt x="406" y="130"/>
                  </a:cubicBezTo>
                  <a:cubicBezTo>
                    <a:pt x="406" y="168"/>
                    <a:pt x="422" y="202"/>
                    <a:pt x="447" y="226"/>
                  </a:cubicBezTo>
                  <a:cubicBezTo>
                    <a:pt x="452" y="245"/>
                    <a:pt x="457" y="266"/>
                    <a:pt x="457" y="288"/>
                  </a:cubicBezTo>
                  <a:cubicBezTo>
                    <a:pt x="457" y="306"/>
                    <a:pt x="453" y="319"/>
                    <a:pt x="449" y="328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9" y="781"/>
                    <a:pt x="21" y="784"/>
                    <a:pt x="40" y="784"/>
                  </a:cubicBezTo>
                  <a:cubicBezTo>
                    <a:pt x="62" y="784"/>
                    <a:pt x="83" y="780"/>
                    <a:pt x="102" y="775"/>
                  </a:cubicBezTo>
                  <a:cubicBezTo>
                    <a:pt x="126" y="749"/>
                    <a:pt x="160" y="733"/>
                    <a:pt x="197" y="733"/>
                  </a:cubicBezTo>
                  <a:cubicBezTo>
                    <a:pt x="270" y="733"/>
                    <a:pt x="328" y="791"/>
                    <a:pt x="328" y="862"/>
                  </a:cubicBezTo>
                  <a:cubicBezTo>
                    <a:pt x="328" y="934"/>
                    <a:pt x="270" y="992"/>
                    <a:pt x="197" y="992"/>
                  </a:cubicBezTo>
                  <a:cubicBezTo>
                    <a:pt x="160" y="992"/>
                    <a:pt x="126" y="976"/>
                    <a:pt x="102" y="951"/>
                  </a:cubicBezTo>
                  <a:cubicBezTo>
                    <a:pt x="83" y="946"/>
                    <a:pt x="62" y="941"/>
                    <a:pt x="40" y="941"/>
                  </a:cubicBezTo>
                  <a:cubicBezTo>
                    <a:pt x="21" y="941"/>
                    <a:pt x="9" y="944"/>
                    <a:pt x="0" y="949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0" y="1394"/>
                    <a:pt x="0" y="1394"/>
                    <a:pt x="0" y="1394"/>
                  </a:cubicBezTo>
                  <a:cubicBezTo>
                    <a:pt x="446" y="1394"/>
                    <a:pt x="446" y="1394"/>
                    <a:pt x="446" y="1394"/>
                  </a:cubicBezTo>
                  <a:cubicBezTo>
                    <a:pt x="450" y="1403"/>
                    <a:pt x="453" y="1415"/>
                    <a:pt x="453" y="1434"/>
                  </a:cubicBezTo>
                  <a:cubicBezTo>
                    <a:pt x="453" y="1456"/>
                    <a:pt x="449" y="1477"/>
                    <a:pt x="444" y="1497"/>
                  </a:cubicBezTo>
                  <a:cubicBezTo>
                    <a:pt x="419" y="1520"/>
                    <a:pt x="403" y="1554"/>
                    <a:pt x="403" y="1592"/>
                  </a:cubicBezTo>
                  <a:cubicBezTo>
                    <a:pt x="403" y="1664"/>
                    <a:pt x="461" y="1722"/>
                    <a:pt x="532" y="1722"/>
                  </a:cubicBezTo>
                  <a:cubicBezTo>
                    <a:pt x="603" y="1722"/>
                    <a:pt x="661" y="1664"/>
                    <a:pt x="661" y="1592"/>
                  </a:cubicBezTo>
                  <a:cubicBezTo>
                    <a:pt x="661" y="1554"/>
                    <a:pt x="645" y="1520"/>
                    <a:pt x="620" y="1496"/>
                  </a:cubicBezTo>
                  <a:cubicBezTo>
                    <a:pt x="615" y="1477"/>
                    <a:pt x="610" y="1456"/>
                    <a:pt x="610" y="1434"/>
                  </a:cubicBezTo>
                  <a:cubicBezTo>
                    <a:pt x="610" y="1415"/>
                    <a:pt x="614" y="1403"/>
                    <a:pt x="618" y="1394"/>
                  </a:cubicBezTo>
                  <a:cubicBezTo>
                    <a:pt x="1067" y="1394"/>
                    <a:pt x="1067" y="1394"/>
                    <a:pt x="1067" y="1394"/>
                  </a:cubicBezTo>
                  <a:cubicBezTo>
                    <a:pt x="1067" y="945"/>
                    <a:pt x="1067" y="945"/>
                    <a:pt x="1067" y="945"/>
                  </a:cubicBezTo>
                  <a:cubicBezTo>
                    <a:pt x="1058" y="941"/>
                    <a:pt x="1046" y="938"/>
                    <a:pt x="1028" y="938"/>
                  </a:cubicBezTo>
                  <a:cubicBezTo>
                    <a:pt x="1006" y="938"/>
                    <a:pt x="985" y="942"/>
                    <a:pt x="965" y="947"/>
                  </a:cubicBezTo>
                  <a:cubicBezTo>
                    <a:pt x="942" y="973"/>
                    <a:pt x="908" y="989"/>
                    <a:pt x="870" y="989"/>
                  </a:cubicBezTo>
                  <a:cubicBezTo>
                    <a:pt x="798" y="989"/>
                    <a:pt x="739" y="931"/>
                    <a:pt x="739" y="859"/>
                  </a:cubicBezTo>
                  <a:cubicBezTo>
                    <a:pt x="739" y="788"/>
                    <a:pt x="798" y="730"/>
                    <a:pt x="870" y="730"/>
                  </a:cubicBezTo>
                  <a:cubicBezTo>
                    <a:pt x="907" y="730"/>
                    <a:pt x="941" y="746"/>
                    <a:pt x="965" y="771"/>
                  </a:cubicBezTo>
                  <a:cubicBezTo>
                    <a:pt x="984" y="776"/>
                    <a:pt x="1005" y="781"/>
                    <a:pt x="1028" y="781"/>
                  </a:cubicBezTo>
                  <a:cubicBezTo>
                    <a:pt x="1046" y="781"/>
                    <a:pt x="1058" y="777"/>
                    <a:pt x="1067" y="773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1067" y="328"/>
                    <a:pt x="1067" y="328"/>
                    <a:pt x="1067" y="328"/>
                  </a:cubicBezTo>
                  <a:cubicBezTo>
                    <a:pt x="621" y="328"/>
                    <a:pt x="621" y="328"/>
                    <a:pt x="621" y="328"/>
                  </a:cubicBezTo>
                  <a:cubicBezTo>
                    <a:pt x="617" y="319"/>
                    <a:pt x="614" y="306"/>
                    <a:pt x="614" y="288"/>
                  </a:cubicBezTo>
                  <a:cubicBezTo>
                    <a:pt x="614" y="266"/>
                    <a:pt x="618" y="245"/>
                    <a:pt x="624" y="225"/>
                  </a:cubicBezTo>
                  <a:cubicBezTo>
                    <a:pt x="649" y="201"/>
                    <a:pt x="664" y="168"/>
                    <a:pt x="664" y="130"/>
                  </a:cubicBezTo>
                  <a:cubicBezTo>
                    <a:pt x="664" y="58"/>
                    <a:pt x="606" y="0"/>
                    <a:pt x="535" y="0"/>
                  </a:cubicBezTo>
                </a:path>
              </a:pathLst>
            </a:custGeom>
            <a:solidFill>
              <a:schemeClr val="accent1"/>
            </a:solidFill>
            <a:ln w="12700">
              <a:solidFill>
                <a:schemeClr val="accent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1" name="Freeform 5"/>
          <p:cNvSpPr>
            <a:spLocks/>
          </p:cNvSpPr>
          <p:nvPr/>
        </p:nvSpPr>
        <p:spPr bwMode="auto">
          <a:xfrm rot="16200000">
            <a:off x="6892073" y="20451"/>
            <a:ext cx="440597" cy="594400"/>
          </a:xfrm>
          <a:custGeom>
            <a:avLst/>
            <a:gdLst/>
            <a:ahLst/>
            <a:cxnLst>
              <a:cxn ang="0">
                <a:pos x="535" y="0"/>
              </a:cxn>
              <a:cxn ang="0">
                <a:pos x="406" y="130"/>
              </a:cxn>
              <a:cxn ang="0">
                <a:pos x="447" y="226"/>
              </a:cxn>
              <a:cxn ang="0">
                <a:pos x="457" y="288"/>
              </a:cxn>
              <a:cxn ang="0">
                <a:pos x="449" y="328"/>
              </a:cxn>
              <a:cxn ang="0">
                <a:pos x="0" y="328"/>
              </a:cxn>
              <a:cxn ang="0">
                <a:pos x="0" y="777"/>
              </a:cxn>
              <a:cxn ang="0">
                <a:pos x="40" y="784"/>
              </a:cxn>
              <a:cxn ang="0">
                <a:pos x="102" y="775"/>
              </a:cxn>
              <a:cxn ang="0">
                <a:pos x="197" y="733"/>
              </a:cxn>
              <a:cxn ang="0">
                <a:pos x="328" y="862"/>
              </a:cxn>
              <a:cxn ang="0">
                <a:pos x="197" y="992"/>
              </a:cxn>
              <a:cxn ang="0">
                <a:pos x="102" y="951"/>
              </a:cxn>
              <a:cxn ang="0">
                <a:pos x="40" y="941"/>
              </a:cxn>
              <a:cxn ang="0">
                <a:pos x="0" y="949"/>
              </a:cxn>
              <a:cxn ang="0">
                <a:pos x="0" y="1394"/>
              </a:cxn>
              <a:cxn ang="0">
                <a:pos x="0" y="1394"/>
              </a:cxn>
              <a:cxn ang="0">
                <a:pos x="0" y="1394"/>
              </a:cxn>
              <a:cxn ang="0">
                <a:pos x="0" y="1394"/>
              </a:cxn>
              <a:cxn ang="0">
                <a:pos x="0" y="1394"/>
              </a:cxn>
              <a:cxn ang="0">
                <a:pos x="446" y="1394"/>
              </a:cxn>
              <a:cxn ang="0">
                <a:pos x="453" y="1434"/>
              </a:cxn>
              <a:cxn ang="0">
                <a:pos x="444" y="1497"/>
              </a:cxn>
              <a:cxn ang="0">
                <a:pos x="403" y="1592"/>
              </a:cxn>
              <a:cxn ang="0">
                <a:pos x="532" y="1722"/>
              </a:cxn>
              <a:cxn ang="0">
                <a:pos x="661" y="1592"/>
              </a:cxn>
              <a:cxn ang="0">
                <a:pos x="620" y="1496"/>
              </a:cxn>
              <a:cxn ang="0">
                <a:pos x="610" y="1434"/>
              </a:cxn>
              <a:cxn ang="0">
                <a:pos x="618" y="1394"/>
              </a:cxn>
              <a:cxn ang="0">
                <a:pos x="1067" y="1394"/>
              </a:cxn>
              <a:cxn ang="0">
                <a:pos x="1067" y="945"/>
              </a:cxn>
              <a:cxn ang="0">
                <a:pos x="1028" y="938"/>
              </a:cxn>
              <a:cxn ang="0">
                <a:pos x="965" y="947"/>
              </a:cxn>
              <a:cxn ang="0">
                <a:pos x="870" y="989"/>
              </a:cxn>
              <a:cxn ang="0">
                <a:pos x="739" y="859"/>
              </a:cxn>
              <a:cxn ang="0">
                <a:pos x="870" y="730"/>
              </a:cxn>
              <a:cxn ang="0">
                <a:pos x="965" y="771"/>
              </a:cxn>
              <a:cxn ang="0">
                <a:pos x="1028" y="781"/>
              </a:cxn>
              <a:cxn ang="0">
                <a:pos x="1067" y="773"/>
              </a:cxn>
              <a:cxn ang="0">
                <a:pos x="1067" y="328"/>
              </a:cxn>
              <a:cxn ang="0">
                <a:pos x="1067" y="328"/>
              </a:cxn>
              <a:cxn ang="0">
                <a:pos x="1067" y="328"/>
              </a:cxn>
              <a:cxn ang="0">
                <a:pos x="621" y="328"/>
              </a:cxn>
              <a:cxn ang="0">
                <a:pos x="614" y="288"/>
              </a:cxn>
              <a:cxn ang="0">
                <a:pos x="624" y="225"/>
              </a:cxn>
              <a:cxn ang="0">
                <a:pos x="664" y="130"/>
              </a:cxn>
              <a:cxn ang="0">
                <a:pos x="535" y="0"/>
              </a:cxn>
            </a:cxnLst>
            <a:rect l="0" t="0" r="r" b="b"/>
            <a:pathLst>
              <a:path w="1067" h="1722">
                <a:moveTo>
                  <a:pt x="535" y="0"/>
                </a:moveTo>
                <a:cubicBezTo>
                  <a:pt x="464" y="0"/>
                  <a:pt x="406" y="58"/>
                  <a:pt x="406" y="130"/>
                </a:cubicBezTo>
                <a:cubicBezTo>
                  <a:pt x="406" y="168"/>
                  <a:pt x="422" y="202"/>
                  <a:pt x="447" y="226"/>
                </a:cubicBezTo>
                <a:cubicBezTo>
                  <a:pt x="452" y="245"/>
                  <a:pt x="457" y="266"/>
                  <a:pt x="457" y="288"/>
                </a:cubicBezTo>
                <a:cubicBezTo>
                  <a:pt x="457" y="306"/>
                  <a:pt x="453" y="319"/>
                  <a:pt x="449" y="328"/>
                </a:cubicBezTo>
                <a:cubicBezTo>
                  <a:pt x="0" y="328"/>
                  <a:pt x="0" y="328"/>
                  <a:pt x="0" y="328"/>
                </a:cubicBezTo>
                <a:cubicBezTo>
                  <a:pt x="0" y="777"/>
                  <a:pt x="0" y="777"/>
                  <a:pt x="0" y="777"/>
                </a:cubicBezTo>
                <a:cubicBezTo>
                  <a:pt x="9" y="781"/>
                  <a:pt x="21" y="784"/>
                  <a:pt x="40" y="784"/>
                </a:cubicBezTo>
                <a:cubicBezTo>
                  <a:pt x="62" y="784"/>
                  <a:pt x="83" y="780"/>
                  <a:pt x="102" y="775"/>
                </a:cubicBezTo>
                <a:cubicBezTo>
                  <a:pt x="126" y="749"/>
                  <a:pt x="160" y="733"/>
                  <a:pt x="197" y="733"/>
                </a:cubicBezTo>
                <a:cubicBezTo>
                  <a:pt x="270" y="733"/>
                  <a:pt x="328" y="791"/>
                  <a:pt x="328" y="862"/>
                </a:cubicBezTo>
                <a:cubicBezTo>
                  <a:pt x="328" y="934"/>
                  <a:pt x="270" y="992"/>
                  <a:pt x="197" y="992"/>
                </a:cubicBezTo>
                <a:cubicBezTo>
                  <a:pt x="160" y="992"/>
                  <a:pt x="126" y="976"/>
                  <a:pt x="102" y="951"/>
                </a:cubicBezTo>
                <a:cubicBezTo>
                  <a:pt x="83" y="946"/>
                  <a:pt x="62" y="941"/>
                  <a:pt x="40" y="941"/>
                </a:cubicBezTo>
                <a:cubicBezTo>
                  <a:pt x="21" y="941"/>
                  <a:pt x="9" y="944"/>
                  <a:pt x="0" y="949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0" y="1394"/>
                  <a:pt x="0" y="1394"/>
                  <a:pt x="0" y="1394"/>
                </a:cubicBezTo>
                <a:cubicBezTo>
                  <a:pt x="446" y="1394"/>
                  <a:pt x="446" y="1394"/>
                  <a:pt x="446" y="1394"/>
                </a:cubicBezTo>
                <a:cubicBezTo>
                  <a:pt x="450" y="1403"/>
                  <a:pt x="453" y="1415"/>
                  <a:pt x="453" y="1434"/>
                </a:cubicBezTo>
                <a:cubicBezTo>
                  <a:pt x="453" y="1456"/>
                  <a:pt x="449" y="1477"/>
                  <a:pt x="444" y="1497"/>
                </a:cubicBezTo>
                <a:cubicBezTo>
                  <a:pt x="419" y="1520"/>
                  <a:pt x="403" y="1554"/>
                  <a:pt x="403" y="1592"/>
                </a:cubicBezTo>
                <a:cubicBezTo>
                  <a:pt x="403" y="1664"/>
                  <a:pt x="461" y="1722"/>
                  <a:pt x="532" y="1722"/>
                </a:cubicBezTo>
                <a:cubicBezTo>
                  <a:pt x="603" y="1722"/>
                  <a:pt x="661" y="1664"/>
                  <a:pt x="661" y="1592"/>
                </a:cubicBezTo>
                <a:cubicBezTo>
                  <a:pt x="661" y="1554"/>
                  <a:pt x="645" y="1520"/>
                  <a:pt x="620" y="1496"/>
                </a:cubicBezTo>
                <a:cubicBezTo>
                  <a:pt x="615" y="1477"/>
                  <a:pt x="610" y="1456"/>
                  <a:pt x="610" y="1434"/>
                </a:cubicBezTo>
                <a:cubicBezTo>
                  <a:pt x="610" y="1415"/>
                  <a:pt x="614" y="1403"/>
                  <a:pt x="618" y="1394"/>
                </a:cubicBezTo>
                <a:cubicBezTo>
                  <a:pt x="1067" y="1394"/>
                  <a:pt x="1067" y="1394"/>
                  <a:pt x="1067" y="1394"/>
                </a:cubicBezTo>
                <a:cubicBezTo>
                  <a:pt x="1067" y="945"/>
                  <a:pt x="1067" y="945"/>
                  <a:pt x="1067" y="945"/>
                </a:cubicBezTo>
                <a:cubicBezTo>
                  <a:pt x="1058" y="941"/>
                  <a:pt x="1046" y="938"/>
                  <a:pt x="1028" y="938"/>
                </a:cubicBezTo>
                <a:cubicBezTo>
                  <a:pt x="1006" y="938"/>
                  <a:pt x="985" y="942"/>
                  <a:pt x="965" y="947"/>
                </a:cubicBezTo>
                <a:cubicBezTo>
                  <a:pt x="942" y="973"/>
                  <a:pt x="908" y="989"/>
                  <a:pt x="870" y="989"/>
                </a:cubicBezTo>
                <a:cubicBezTo>
                  <a:pt x="798" y="989"/>
                  <a:pt x="739" y="931"/>
                  <a:pt x="739" y="859"/>
                </a:cubicBezTo>
                <a:cubicBezTo>
                  <a:pt x="739" y="788"/>
                  <a:pt x="798" y="730"/>
                  <a:pt x="870" y="730"/>
                </a:cubicBezTo>
                <a:cubicBezTo>
                  <a:pt x="907" y="730"/>
                  <a:pt x="941" y="746"/>
                  <a:pt x="965" y="771"/>
                </a:cubicBezTo>
                <a:cubicBezTo>
                  <a:pt x="984" y="776"/>
                  <a:pt x="1005" y="781"/>
                  <a:pt x="1028" y="781"/>
                </a:cubicBezTo>
                <a:cubicBezTo>
                  <a:pt x="1046" y="781"/>
                  <a:pt x="1058" y="777"/>
                  <a:pt x="1067" y="773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1067" y="328"/>
                  <a:pt x="1067" y="328"/>
                  <a:pt x="1067" y="328"/>
                </a:cubicBezTo>
                <a:cubicBezTo>
                  <a:pt x="621" y="328"/>
                  <a:pt x="621" y="328"/>
                  <a:pt x="621" y="328"/>
                </a:cubicBezTo>
                <a:cubicBezTo>
                  <a:pt x="617" y="319"/>
                  <a:pt x="614" y="306"/>
                  <a:pt x="614" y="288"/>
                </a:cubicBezTo>
                <a:cubicBezTo>
                  <a:pt x="614" y="266"/>
                  <a:pt x="618" y="245"/>
                  <a:pt x="624" y="225"/>
                </a:cubicBezTo>
                <a:cubicBezTo>
                  <a:pt x="649" y="201"/>
                  <a:pt x="664" y="168"/>
                  <a:pt x="664" y="130"/>
                </a:cubicBezTo>
                <a:cubicBezTo>
                  <a:pt x="664" y="58"/>
                  <a:pt x="606" y="0"/>
                  <a:pt x="535" y="0"/>
                </a:cubicBezTo>
              </a:path>
            </a:pathLst>
          </a:custGeom>
          <a:solidFill>
            <a:schemeClr val="accent3"/>
          </a:solidFill>
          <a:ln w="12700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1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685800" y="96560"/>
            <a:ext cx="6781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i="1" kern="0" dirty="0" smtClean="0">
                <a:solidFill>
                  <a:srgbClr val="C00000"/>
                </a:solidFill>
              </a:rPr>
              <a:t>АКТУАЛЬНОСТЬ ПРОЕКТА</a:t>
            </a:r>
          </a:p>
          <a:p>
            <a:pPr lvl="0"/>
            <a:endParaRPr lang="ru-RU" sz="3200" b="1" kern="0" dirty="0" smtClean="0">
              <a:solidFill>
                <a:srgbClr val="C00000"/>
              </a:solidFill>
            </a:endParaRPr>
          </a:p>
          <a:p>
            <a:pPr lvl="0"/>
            <a:r>
              <a:rPr lang="ru-RU" sz="3200" b="1" i="1" kern="0" dirty="0" smtClean="0"/>
              <a:t>                      </a:t>
            </a:r>
            <a:endParaRPr kumimoji="0" lang="en-US" sz="3200" b="0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339340" y="2785054"/>
            <a:ext cx="5562600" cy="60058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211580" y="2776485"/>
            <a:ext cx="792272" cy="618141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339340" y="3733782"/>
            <a:ext cx="5562600" cy="60058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211580" y="3725213"/>
            <a:ext cx="792272" cy="618141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339340" y="4674920"/>
            <a:ext cx="5562600" cy="60058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211580" y="4666351"/>
            <a:ext cx="792272" cy="618141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4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339340" y="5638828"/>
            <a:ext cx="5562600" cy="60058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211580" y="5630259"/>
            <a:ext cx="792272" cy="618141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5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46960" y="1821146"/>
            <a:ext cx="5562600" cy="60058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00960" y="1775396"/>
            <a:ext cx="5644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" panose="020B0502040204020203" pitchFamily="34" charset="0"/>
              </a:rPr>
              <a:t>П</a:t>
            </a:r>
            <a:r>
              <a:rPr lang="ru-RU" dirty="0" smtClean="0">
                <a:latin typeface="Bahnschrift" panose="020B0502040204020203" pitchFamily="34" charset="0"/>
              </a:rPr>
              <a:t>олноценное </a:t>
            </a:r>
            <a:r>
              <a:rPr lang="ru-RU" dirty="0">
                <a:latin typeface="Bahnschrift" panose="020B0502040204020203" pitchFamily="34" charset="0"/>
              </a:rPr>
              <a:t>развитие ребёнка в дошкольном </a:t>
            </a:r>
            <a:r>
              <a:rPr lang="ru-RU" dirty="0" smtClean="0">
                <a:latin typeface="Bahnschrift" panose="020B0502040204020203" pitchFamily="34" charset="0"/>
              </a:rPr>
              <a:t>возрасте при  подготовке  к школе</a:t>
            </a:r>
            <a:endParaRPr lang="en-US" sz="2300" dirty="0">
              <a:latin typeface="Bahnschrift" panose="020B0502040204020203" pitchFamily="34" charset="0"/>
              <a:cs typeface="Arial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219200" y="1812577"/>
            <a:ext cx="792272" cy="618141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93340" y="2704805"/>
            <a:ext cx="5316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ahnschrift" panose="020B0502040204020203" pitchFamily="34" charset="0"/>
              </a:rPr>
              <a:t>Развитие памяти </a:t>
            </a:r>
            <a:r>
              <a:rPr lang="ru-RU" dirty="0">
                <a:latin typeface="Bahnschrift" panose="020B0502040204020203" pitchFamily="34" charset="0"/>
              </a:rPr>
              <a:t>и дальнейшего восприятия математической </a:t>
            </a:r>
            <a:r>
              <a:rPr lang="ru-RU" dirty="0" smtClean="0">
                <a:latin typeface="Bahnschrift" panose="020B0502040204020203" pitchFamily="34" charset="0"/>
              </a:rPr>
              <a:t>информации</a:t>
            </a:r>
            <a:endParaRPr lang="en-US" sz="2300" dirty="0">
              <a:latin typeface="Bahnschrift" panose="020B0502040204020203" pitchFamily="34" charset="0"/>
              <a:cs typeface="Arial" pitchFamily="34" charset="0"/>
            </a:endParaRPr>
          </a:p>
        </p:txBody>
      </p:sp>
      <p:sp>
        <p:nvSpPr>
          <p:cNvPr id="21" name="Rectangle 43"/>
          <p:cNvSpPr/>
          <p:nvPr/>
        </p:nvSpPr>
        <p:spPr>
          <a:xfrm>
            <a:off x="2913751" y="876465"/>
            <a:ext cx="3641582" cy="60058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lvl="0"/>
            <a:r>
              <a:rPr lang="ru-RU" sz="2800" b="1" kern="0" dirty="0" smtClean="0"/>
              <a:t>      Математика </a:t>
            </a:r>
            <a:r>
              <a:rPr lang="ru-RU" sz="2800" b="1" kern="0" dirty="0"/>
              <a:t>это- </a:t>
            </a:r>
            <a:endParaRPr lang="en-US" sz="2800" kern="0" dirty="0"/>
          </a:p>
        </p:txBody>
      </p:sp>
      <p:sp>
        <p:nvSpPr>
          <p:cNvPr id="35" name="TextBox 34"/>
          <p:cNvSpPr txBox="1"/>
          <p:nvPr/>
        </p:nvSpPr>
        <p:spPr>
          <a:xfrm>
            <a:off x="2600960" y="4589546"/>
            <a:ext cx="53086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" panose="020B0502040204020203" pitchFamily="34" charset="0"/>
              </a:rPr>
              <a:t>Ф</a:t>
            </a:r>
            <a:r>
              <a:rPr lang="ru-RU" dirty="0" smtClean="0">
                <a:latin typeface="Bahnschrift" panose="020B0502040204020203" pitchFamily="34" charset="0"/>
              </a:rPr>
              <a:t>ормирования  </a:t>
            </a:r>
            <a:r>
              <a:rPr lang="ru-RU" dirty="0">
                <a:latin typeface="Bahnschrift" panose="020B0502040204020203" pitchFamily="34" charset="0"/>
              </a:rPr>
              <a:t>познавательных и творческих </a:t>
            </a:r>
            <a:r>
              <a:rPr lang="ru-RU" dirty="0" smtClean="0">
                <a:latin typeface="Bahnschrift" panose="020B0502040204020203" pitchFamily="34" charset="0"/>
              </a:rPr>
              <a:t>способностей</a:t>
            </a:r>
            <a:r>
              <a:rPr lang="en-US" sz="2300" dirty="0" smtClean="0">
                <a:latin typeface="Bahnschrift" panose="020B0502040204020203" pitchFamily="34" charset="0"/>
                <a:cs typeface="Arial" pitchFamily="34" charset="0"/>
              </a:rPr>
              <a:t>  </a:t>
            </a:r>
            <a:endParaRPr lang="en-US" sz="2300" dirty="0">
              <a:latin typeface="Bahnschrift" panose="020B0502040204020203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93340" y="5494485"/>
            <a:ext cx="53086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 smtClean="0">
                <a:latin typeface="Bahnschrift" panose="020B0502040204020203" pitchFamily="34" charset="0"/>
                <a:cs typeface="Arial" pitchFamily="34" charset="0"/>
              </a:rPr>
              <a:t>у</a:t>
            </a:r>
            <a:r>
              <a:rPr lang="ru-RU" dirty="0" smtClean="0">
                <a:latin typeface="Bahnschrift" panose="020B0502040204020203" pitchFamily="34" charset="0"/>
              </a:rPr>
              <a:t>мение понимать и прослеживать </a:t>
            </a:r>
            <a:r>
              <a:rPr lang="ru-RU" dirty="0">
                <a:latin typeface="Bahnschrift" panose="020B0502040204020203" pitchFamily="34" charset="0"/>
              </a:rPr>
              <a:t>причинно-следственные связи явлений </a:t>
            </a:r>
            <a:endParaRPr lang="en-US" sz="2300" dirty="0">
              <a:latin typeface="Bahnschrift" panose="020B0502040204020203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600960" y="3733782"/>
            <a:ext cx="5300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" panose="020B0502040204020203" pitchFamily="34" charset="0"/>
              </a:rPr>
              <a:t>М</a:t>
            </a:r>
            <a:r>
              <a:rPr lang="ru-RU" dirty="0" smtClean="0">
                <a:latin typeface="Bahnschrift" panose="020B0502040204020203" pitchFamily="34" charset="0"/>
              </a:rPr>
              <a:t>ощный </a:t>
            </a:r>
            <a:r>
              <a:rPr lang="ru-RU" dirty="0">
                <a:latin typeface="Bahnschrift" panose="020B0502040204020203" pitchFamily="34" charset="0"/>
              </a:rPr>
              <a:t>фактор интеллектуального развития </a:t>
            </a:r>
            <a:r>
              <a:rPr lang="ru-RU" dirty="0" smtClean="0">
                <a:latin typeface="Bahnschrift" panose="020B0502040204020203" pitchFamily="34" charset="0"/>
              </a:rPr>
              <a:t>ребенка</a:t>
            </a:r>
            <a:endParaRPr lang="en-US" sz="2300" dirty="0" smtClean="0">
              <a:latin typeface="Bahnschrift" panose="020B0502040204020203" pitchFamily="34" charset="0"/>
              <a:cs typeface="Arial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482443" y="-85104"/>
            <a:ext cx="2802205" cy="1190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-380999"/>
            <a:ext cx="4114800" cy="16763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ПРОБЛЕМА</a:t>
            </a:r>
            <a:endParaRPr kumimoji="0" lang="en-US" sz="4000" b="1" i="1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7696200" y="2590800"/>
            <a:ext cx="1003068" cy="3368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0" b="1" dirty="0" smtClean="0">
                <a:solidFill>
                  <a:schemeClr val="accent1"/>
                </a:solidFill>
                <a:latin typeface="Century Gothic" pitchFamily="34" charset="0"/>
                <a:ea typeface="+mj-ea"/>
                <a:cs typeface="Arial" pitchFamily="34" charset="0"/>
              </a:rPr>
              <a:t>?</a:t>
            </a:r>
            <a:endParaRPr kumimoji="0" lang="en-US" sz="20000" b="1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entury Gothic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7315199" y="1644232"/>
            <a:ext cx="569249" cy="6840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0" b="1" dirty="0" smtClean="0">
                <a:solidFill>
                  <a:schemeClr val="accent1"/>
                </a:solidFill>
                <a:latin typeface="Century Gothic" pitchFamily="34" charset="0"/>
                <a:ea typeface="+mj-ea"/>
                <a:cs typeface="Arial" pitchFamily="34" charset="0"/>
              </a:rPr>
              <a:t>?</a:t>
            </a:r>
            <a:endParaRPr kumimoji="0" lang="en-US" sz="10000" b="1" i="0" u="none" strike="noStrike" kern="120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entury Gothic" pitchFamily="34" charset="0"/>
              <a:ea typeface="+mj-ea"/>
              <a:cs typeface="Arial" pitchFamily="34" charset="0"/>
            </a:endParaRPr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84163" y="4700929"/>
            <a:ext cx="1881607" cy="213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" t="12968" r="6012" b="21476"/>
          <a:stretch/>
        </p:blipFill>
        <p:spPr>
          <a:xfrm>
            <a:off x="1477727" y="3068007"/>
            <a:ext cx="2794765" cy="26595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48" t="21111" r="-128248" b="24445"/>
          <a:stretch/>
        </p:blipFill>
        <p:spPr>
          <a:xfrm>
            <a:off x="4108746" y="5008894"/>
            <a:ext cx="5143500" cy="3733801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 flipH="1">
            <a:off x="48615" y="1515892"/>
            <a:ext cx="3256355" cy="1379757"/>
          </a:xfrm>
          <a:prstGeom prst="cloudCallout">
            <a:avLst>
              <a:gd name="adj1" fmla="val -17908"/>
              <a:gd name="adj2" fmla="val 10254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Почему мама знает всегда сколько горошин класть в суп? 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85" r="16111" b="24917"/>
          <a:stretch/>
        </p:blipFill>
        <p:spPr>
          <a:xfrm>
            <a:off x="5093578" y="3038565"/>
            <a:ext cx="3173836" cy="2728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Картинки по запросу клипарт на прозрачном фоне горох сухой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97"/>
          <a:stretch/>
        </p:blipFill>
        <p:spPr bwMode="auto">
          <a:xfrm>
            <a:off x="3421270" y="5264492"/>
            <a:ext cx="2801518" cy="1676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5" t="17723" r="-1" b="26984"/>
          <a:stretch/>
        </p:blipFill>
        <p:spPr>
          <a:xfrm rot="10800000" flipH="1" flipV="1">
            <a:off x="6477000" y="0"/>
            <a:ext cx="2667000" cy="1128498"/>
          </a:xfrm>
          <a:prstGeom prst="rect">
            <a:avLst/>
          </a:prstGeom>
        </p:spPr>
      </p:pic>
      <p:sp>
        <p:nvSpPr>
          <p:cNvPr id="9" name="Выноска-облако 8"/>
          <p:cNvSpPr/>
          <p:nvPr/>
        </p:nvSpPr>
        <p:spPr>
          <a:xfrm flipH="1">
            <a:off x="4681007" y="1219719"/>
            <a:ext cx="2634191" cy="1371081"/>
          </a:xfrm>
          <a:prstGeom prst="cloudCallout">
            <a:avLst>
              <a:gd name="adj1" fmla="val 26174"/>
              <a:gd name="adj2" fmla="val 12045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Я кладу горошины на глаз…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5" t="17723" r="-1" b="26984"/>
          <a:stretch/>
        </p:blipFill>
        <p:spPr>
          <a:xfrm rot="10800000" flipH="1" flipV="1">
            <a:off x="6426744" y="0"/>
            <a:ext cx="2667000" cy="11284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457200" y="76200"/>
            <a:ext cx="8001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kern="0" dirty="0" smtClean="0">
                <a:solidFill>
                  <a:schemeClr val="accent3">
                    <a:lumMod val="75000"/>
                  </a:schemeClr>
                </a:solidFill>
                <a:ea typeface="굴림" charset="-127"/>
                <a:cs typeface="Arial" pitchFamily="34" charset="0"/>
              </a:rPr>
              <a:t>Папа-  по добыче </a:t>
            </a:r>
          </a:p>
          <a:p>
            <a:r>
              <a:rPr lang="ru-RU" sz="3200" b="1" kern="0" dirty="0" smtClean="0">
                <a:solidFill>
                  <a:schemeClr val="accent3">
                    <a:lumMod val="75000"/>
                  </a:schemeClr>
                </a:solidFill>
                <a:ea typeface="굴림" charset="-127"/>
                <a:cs typeface="Arial" pitchFamily="34" charset="0"/>
              </a:rPr>
              <a:t>ценной информации </a:t>
            </a:r>
            <a:endParaRPr lang="en-US" sz="3600" dirty="0" smtClean="0">
              <a:solidFill>
                <a:schemeClr val="accent3">
                  <a:lumMod val="75000"/>
                </a:schemeClr>
              </a:solidFill>
              <a:cs typeface="Arial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7086600" y="2743200"/>
            <a:ext cx="1562100" cy="3505200"/>
            <a:chOff x="5722257" y="1371600"/>
            <a:chExt cx="2171700" cy="449580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8" name="Oval 7"/>
            <p:cNvSpPr/>
            <p:nvPr/>
          </p:nvSpPr>
          <p:spPr>
            <a:xfrm>
              <a:off x="5722257" y="1371600"/>
              <a:ext cx="2171700" cy="44958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5912757" y="1987566"/>
              <a:ext cx="1576614" cy="326386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6141357" y="2648602"/>
              <a:ext cx="937986" cy="194179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293757" y="3149600"/>
              <a:ext cx="453972" cy="93980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Right Arrow 26"/>
          <p:cNvSpPr/>
          <p:nvPr/>
        </p:nvSpPr>
        <p:spPr>
          <a:xfrm>
            <a:off x="4734506" y="4147829"/>
            <a:ext cx="2926443" cy="609600"/>
          </a:xfrm>
          <a:prstGeom prst="rightArrow">
            <a:avLst>
              <a:gd name="adj1" fmla="val 43277"/>
              <a:gd name="adj2" fmla="val 17268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47"/>
          <a:stretch/>
        </p:blipFill>
        <p:spPr bwMode="auto">
          <a:xfrm>
            <a:off x="304800" y="2708386"/>
            <a:ext cx="2590800" cy="3930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Oval Callout 15"/>
          <p:cNvSpPr/>
          <p:nvPr/>
        </p:nvSpPr>
        <p:spPr>
          <a:xfrm rot="650416" flipH="1">
            <a:off x="2616255" y="1152784"/>
            <a:ext cx="4236502" cy="1932875"/>
          </a:xfrm>
          <a:prstGeom prst="wedgeEllipseCallout">
            <a:avLst>
              <a:gd name="adj1" fmla="val 63650"/>
              <a:gd name="adj2" fmla="val 54805"/>
            </a:avLst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i="1" dirty="0" smtClean="0">
                <a:solidFill>
                  <a:schemeClr val="tx1"/>
                </a:solidFill>
              </a:rPr>
              <a:t>Математика –царица наук.</a:t>
            </a:r>
          </a:p>
          <a:p>
            <a:pPr algn="ctr"/>
            <a:r>
              <a:rPr lang="ru-RU" sz="2200" i="1" dirty="0" smtClean="0">
                <a:solidFill>
                  <a:schemeClr val="tx1"/>
                </a:solidFill>
              </a:rPr>
              <a:t>Надо с ней дружить, развивать глазомер  чтобы не ошибаться!</a:t>
            </a:r>
            <a:endParaRPr lang="en-US" sz="2200" dirty="0">
              <a:solidFill>
                <a:schemeClr val="tx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215596" y="0"/>
            <a:ext cx="2948616" cy="1252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2820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629495901"/>
              </p:ext>
            </p:extLst>
          </p:nvPr>
        </p:nvGraphicFramePr>
        <p:xfrm>
          <a:off x="0" y="533400"/>
          <a:ext cx="9144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62000" y="35004"/>
            <a:ext cx="75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kern="0" dirty="0" smtClean="0">
                <a:solidFill>
                  <a:schemeClr val="accent3">
                    <a:lumMod val="75000"/>
                  </a:schemeClr>
                </a:solidFill>
                <a:ea typeface="굴림" charset="-127"/>
                <a:cs typeface="Arial" pitchFamily="34" charset="0"/>
              </a:rPr>
              <a:t>ПРОТИВОРЕЧИЕ</a:t>
            </a:r>
          </a:p>
          <a:p>
            <a:r>
              <a:rPr lang="ru-RU" sz="2800" b="1" kern="0" dirty="0" smtClean="0">
                <a:solidFill>
                  <a:schemeClr val="accent3">
                    <a:lumMod val="75000"/>
                  </a:schemeClr>
                </a:solidFill>
                <a:ea typeface="굴림" charset="-127"/>
                <a:cs typeface="Arial" pitchFamily="34" charset="0"/>
              </a:rPr>
              <a:t>ПОГРУЖЕНИЕ В ПРОБЛЕМУ</a:t>
            </a:r>
            <a:endParaRPr lang="en-US" sz="2800" dirty="0" smtClean="0">
              <a:solidFill>
                <a:schemeClr val="accent3">
                  <a:lumMod val="75000"/>
                </a:schemeClr>
              </a:solidFill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057400"/>
            <a:ext cx="3150973" cy="3886200"/>
          </a:xfrm>
          <a:prstGeom prst="rect">
            <a:avLst/>
          </a:prstGeom>
          <a:ln w="57150">
            <a:solidFill>
              <a:schemeClr val="accent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198973" y="-68410"/>
            <a:ext cx="2945027" cy="1284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833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/>
          <p:cNvGrpSpPr/>
          <p:nvPr/>
        </p:nvGrpSpPr>
        <p:grpSpPr>
          <a:xfrm>
            <a:off x="1515669" y="2208577"/>
            <a:ext cx="4495800" cy="3794927"/>
            <a:chOff x="2471666" y="2559085"/>
            <a:chExt cx="3992978" cy="3370493"/>
          </a:xfrm>
          <a:effectLst>
            <a:outerShdw blurRad="139700" dist="139700" dir="7380000" sx="98000" sy="98000" algn="tr" rotWithShape="0">
              <a:prstClr val="black">
                <a:alpha val="99000"/>
              </a:prstClr>
            </a:outerShdw>
          </a:effectLst>
        </p:grpSpPr>
        <p:sp>
          <p:nvSpPr>
            <p:cNvPr id="77" name="Freeform 12"/>
            <p:cNvSpPr>
              <a:spLocks/>
            </p:cNvSpPr>
            <p:nvPr/>
          </p:nvSpPr>
          <p:spPr bwMode="auto">
            <a:xfrm rot="404747">
              <a:off x="2471666" y="2559085"/>
              <a:ext cx="3550894" cy="3370493"/>
            </a:xfrm>
            <a:custGeom>
              <a:avLst/>
              <a:gdLst/>
              <a:ahLst/>
              <a:cxnLst>
                <a:cxn ang="0">
                  <a:pos x="3" y="41"/>
                </a:cxn>
                <a:cxn ang="0">
                  <a:pos x="119" y="12"/>
                </a:cxn>
                <a:cxn ang="0">
                  <a:pos x="128" y="0"/>
                </a:cxn>
                <a:cxn ang="0">
                  <a:pos x="341" y="362"/>
                </a:cxn>
                <a:cxn ang="0">
                  <a:pos x="331" y="374"/>
                </a:cxn>
                <a:cxn ang="0">
                  <a:pos x="107" y="298"/>
                </a:cxn>
                <a:cxn ang="0">
                  <a:pos x="0" y="55"/>
                </a:cxn>
                <a:cxn ang="0">
                  <a:pos x="3" y="41"/>
                </a:cxn>
              </a:cxnLst>
              <a:rect l="0" t="0" r="r" b="b"/>
              <a:pathLst>
                <a:path w="341" h="374">
                  <a:moveTo>
                    <a:pt x="3" y="41"/>
                  </a:moveTo>
                  <a:lnTo>
                    <a:pt x="119" y="12"/>
                  </a:lnTo>
                  <a:lnTo>
                    <a:pt x="128" y="0"/>
                  </a:lnTo>
                  <a:lnTo>
                    <a:pt x="341" y="362"/>
                  </a:lnTo>
                  <a:lnTo>
                    <a:pt x="331" y="374"/>
                  </a:lnTo>
                  <a:lnTo>
                    <a:pt x="107" y="298"/>
                  </a:lnTo>
                  <a:lnTo>
                    <a:pt x="0" y="55"/>
                  </a:lnTo>
                  <a:lnTo>
                    <a:pt x="3" y="41"/>
                  </a:lnTo>
                  <a:close/>
                </a:path>
              </a:pathLst>
            </a:custGeom>
            <a:gradFill>
              <a:gsLst>
                <a:gs pos="53000">
                  <a:sysClr val="window" lastClr="FFFFFF">
                    <a:lumMod val="50000"/>
                  </a:sysClr>
                </a:gs>
                <a:gs pos="52000">
                  <a:srgbClr val="525252"/>
                </a:gs>
              </a:gsLst>
              <a:lin ang="2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13"/>
            <p:cNvSpPr>
              <a:spLocks/>
            </p:cNvSpPr>
            <p:nvPr/>
          </p:nvSpPr>
          <p:spPr bwMode="auto">
            <a:xfrm rot="404747">
              <a:off x="2507632" y="2586981"/>
              <a:ext cx="3957012" cy="3262349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380" y="159"/>
                </a:cxn>
                <a:cxn ang="0">
                  <a:pos x="338" y="362"/>
                </a:cxn>
                <a:cxn ang="0">
                  <a:pos x="116" y="282"/>
                </a:cxn>
                <a:cxn ang="0">
                  <a:pos x="0" y="38"/>
                </a:cxn>
                <a:cxn ang="0">
                  <a:pos x="125" y="0"/>
                </a:cxn>
              </a:cxnLst>
              <a:rect l="0" t="0" r="r" b="b"/>
              <a:pathLst>
                <a:path w="380" h="362">
                  <a:moveTo>
                    <a:pt x="125" y="0"/>
                  </a:moveTo>
                  <a:lnTo>
                    <a:pt x="380" y="159"/>
                  </a:lnTo>
                  <a:lnTo>
                    <a:pt x="338" y="362"/>
                  </a:lnTo>
                  <a:lnTo>
                    <a:pt x="116" y="282"/>
                  </a:lnTo>
                  <a:lnTo>
                    <a:pt x="0" y="38"/>
                  </a:lnTo>
                  <a:lnTo>
                    <a:pt x="125" y="0"/>
                  </a:lnTo>
                  <a:close/>
                </a:path>
              </a:pathLst>
            </a:custGeom>
            <a:gradFill>
              <a:gsLst>
                <a:gs pos="31000">
                  <a:sysClr val="window" lastClr="FFFFFF">
                    <a:lumMod val="50000"/>
                  </a:sysClr>
                </a:gs>
                <a:gs pos="68000">
                  <a:sysClr val="window" lastClr="FFFFFF"/>
                </a:gs>
              </a:gsLst>
              <a:lin ang="78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79" name="Straight Connector 78"/>
          <p:cNvCxnSpPr/>
          <p:nvPr/>
        </p:nvCxnSpPr>
        <p:spPr>
          <a:xfrm flipV="1">
            <a:off x="2811069" y="4113577"/>
            <a:ext cx="3200400" cy="838200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80" name="AutoShape 64"/>
          <p:cNvSpPr>
            <a:spLocks noChangeArrowheads="1"/>
          </p:cNvSpPr>
          <p:nvPr/>
        </p:nvSpPr>
        <p:spPr bwMode="gray">
          <a:xfrm>
            <a:off x="381000" y="304800"/>
            <a:ext cx="80772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kern="0" dirty="0" smtClean="0">
                <a:solidFill>
                  <a:srgbClr val="C00000"/>
                </a:solidFill>
                <a:ea typeface="굴림" charset="-127"/>
                <a:cs typeface="Arial" pitchFamily="34" charset="0"/>
              </a:rPr>
              <a:t>ПРОДОЛЖИТЕЛЬНОСТЬ ПРОЕКТА </a:t>
            </a:r>
            <a:endParaRPr lang="en-US" sz="3200" b="1" i="1" kern="0" dirty="0" smtClean="0">
              <a:solidFill>
                <a:srgbClr val="C00000"/>
              </a:solidFill>
              <a:ea typeface="굴림" charset="-127"/>
              <a:cs typeface="Arial" pitchFamily="34" charset="0"/>
            </a:endParaRPr>
          </a:p>
        </p:txBody>
      </p:sp>
      <p:cxnSp>
        <p:nvCxnSpPr>
          <p:cNvPr id="81" name="Straight Connector 80"/>
          <p:cNvCxnSpPr/>
          <p:nvPr/>
        </p:nvCxnSpPr>
        <p:spPr>
          <a:xfrm flipV="1">
            <a:off x="2012906" y="2523709"/>
            <a:ext cx="1716438" cy="368085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82" name="Straight Connector 81"/>
          <p:cNvCxnSpPr/>
          <p:nvPr/>
        </p:nvCxnSpPr>
        <p:spPr>
          <a:xfrm flipV="1">
            <a:off x="2247964" y="2918916"/>
            <a:ext cx="2039319" cy="489488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83" name="Straight Connector 82"/>
          <p:cNvCxnSpPr/>
          <p:nvPr/>
        </p:nvCxnSpPr>
        <p:spPr>
          <a:xfrm flipV="1">
            <a:off x="2484313" y="3453608"/>
            <a:ext cx="2546888" cy="625098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grpSp>
        <p:nvGrpSpPr>
          <p:cNvPr id="84" name="Group 65"/>
          <p:cNvGrpSpPr/>
          <p:nvPr/>
        </p:nvGrpSpPr>
        <p:grpSpPr>
          <a:xfrm rot="19999615">
            <a:off x="4062788" y="3524951"/>
            <a:ext cx="968994" cy="939253"/>
            <a:chOff x="7391400" y="1988344"/>
            <a:chExt cx="454025" cy="454025"/>
          </a:xfrm>
          <a:effectLst/>
        </p:grpSpPr>
        <p:sp>
          <p:nvSpPr>
            <p:cNvPr id="85" name="Oval 268"/>
            <p:cNvSpPr>
              <a:spLocks noChangeArrowheads="1"/>
            </p:cNvSpPr>
            <p:nvPr/>
          </p:nvSpPr>
          <p:spPr bwMode="auto">
            <a:xfrm rot="21347776">
              <a:off x="7391400" y="1988344"/>
              <a:ext cx="454025" cy="454025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 w="9525">
              <a:noFill/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Oval 269"/>
            <p:cNvSpPr>
              <a:spLocks noChangeArrowheads="1"/>
            </p:cNvSpPr>
            <p:nvPr/>
          </p:nvSpPr>
          <p:spPr bwMode="auto">
            <a:xfrm rot="21347776">
              <a:off x="7439013" y="1991424"/>
              <a:ext cx="354310" cy="265201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chemeClr val="accent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7" name="Group 65"/>
          <p:cNvGrpSpPr/>
          <p:nvPr/>
        </p:nvGrpSpPr>
        <p:grpSpPr>
          <a:xfrm rot="19999615">
            <a:off x="2345846" y="3040155"/>
            <a:ext cx="868829" cy="912223"/>
            <a:chOff x="7391400" y="1988344"/>
            <a:chExt cx="454025" cy="454025"/>
          </a:xfrm>
          <a:effectLst/>
        </p:grpSpPr>
        <p:sp>
          <p:nvSpPr>
            <p:cNvPr id="88" name="Oval 268"/>
            <p:cNvSpPr>
              <a:spLocks noChangeArrowheads="1"/>
            </p:cNvSpPr>
            <p:nvPr/>
          </p:nvSpPr>
          <p:spPr bwMode="auto">
            <a:xfrm rot="21347776">
              <a:off x="7391400" y="1988344"/>
              <a:ext cx="454025" cy="45402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15600000" scaled="0"/>
            </a:gradFill>
            <a:ln w="9525">
              <a:noFill/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Oval 269"/>
            <p:cNvSpPr>
              <a:spLocks noChangeArrowheads="1"/>
            </p:cNvSpPr>
            <p:nvPr/>
          </p:nvSpPr>
          <p:spPr bwMode="auto">
            <a:xfrm rot="21347776">
              <a:off x="7439013" y="1991424"/>
              <a:ext cx="354310" cy="265201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0" name="Group 65"/>
          <p:cNvGrpSpPr/>
          <p:nvPr/>
        </p:nvGrpSpPr>
        <p:grpSpPr>
          <a:xfrm rot="19999615">
            <a:off x="3259264" y="2294718"/>
            <a:ext cx="738725" cy="713477"/>
            <a:chOff x="7391400" y="1988344"/>
            <a:chExt cx="454025" cy="454025"/>
          </a:xfrm>
          <a:effectLst/>
        </p:grpSpPr>
        <p:sp>
          <p:nvSpPr>
            <p:cNvPr id="91" name="Oval 268"/>
            <p:cNvSpPr>
              <a:spLocks noChangeArrowheads="1"/>
            </p:cNvSpPr>
            <p:nvPr/>
          </p:nvSpPr>
          <p:spPr bwMode="auto">
            <a:xfrm rot="21347776">
              <a:off x="7391400" y="1988344"/>
              <a:ext cx="454025" cy="454025"/>
            </a:xfrm>
            <a:prstGeom prst="ellipse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rgbClr val="FF0000">
                    <a:lumMod val="50000"/>
                  </a:srgbClr>
                </a:gs>
              </a:gsLst>
              <a:lin ang="15600000" scaled="0"/>
            </a:gradFill>
            <a:ln w="9525">
              <a:noFill/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Oval 269"/>
            <p:cNvSpPr>
              <a:spLocks noChangeArrowheads="1"/>
            </p:cNvSpPr>
            <p:nvPr/>
          </p:nvSpPr>
          <p:spPr bwMode="auto">
            <a:xfrm rot="21347776">
              <a:off x="7439013" y="1991424"/>
              <a:ext cx="354310" cy="265201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3" name="Group 65"/>
          <p:cNvGrpSpPr/>
          <p:nvPr/>
        </p:nvGrpSpPr>
        <p:grpSpPr>
          <a:xfrm rot="19999615">
            <a:off x="2020338" y="2279872"/>
            <a:ext cx="503831" cy="511349"/>
            <a:chOff x="7391400" y="1988344"/>
            <a:chExt cx="454025" cy="454025"/>
          </a:xfrm>
          <a:effectLst/>
        </p:grpSpPr>
        <p:sp>
          <p:nvSpPr>
            <p:cNvPr id="94" name="Oval 268"/>
            <p:cNvSpPr>
              <a:spLocks noChangeArrowheads="1"/>
            </p:cNvSpPr>
            <p:nvPr/>
          </p:nvSpPr>
          <p:spPr bwMode="auto">
            <a:xfrm rot="21347776">
              <a:off x="7391400" y="1988344"/>
              <a:ext cx="454025" cy="454025"/>
            </a:xfrm>
            <a:prstGeom prst="ellipse">
              <a:avLst/>
            </a:prstGeom>
            <a:gradFill>
              <a:gsLst>
                <a:gs pos="0">
                  <a:schemeClr val="accent6"/>
                </a:gs>
                <a:gs pos="100000">
                  <a:schemeClr val="accent6">
                    <a:lumMod val="50000"/>
                  </a:schemeClr>
                </a:gs>
              </a:gsLst>
              <a:lin ang="15600000" scaled="0"/>
            </a:gradFill>
            <a:ln w="9525">
              <a:noFill/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Oval 269"/>
            <p:cNvSpPr>
              <a:spLocks noChangeArrowheads="1"/>
            </p:cNvSpPr>
            <p:nvPr/>
          </p:nvSpPr>
          <p:spPr bwMode="auto">
            <a:xfrm rot="21347776">
              <a:off x="7439013" y="1991424"/>
              <a:ext cx="354310" cy="265201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chemeClr val="accent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6" name="Text Box 394"/>
          <p:cNvSpPr txBox="1">
            <a:spLocks noChangeArrowheads="1"/>
          </p:cNvSpPr>
          <p:nvPr/>
        </p:nvSpPr>
        <p:spPr bwMode="auto">
          <a:xfrm rot="20669111">
            <a:off x="987818" y="2600542"/>
            <a:ext cx="65484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b="1" kern="0" dirty="0" smtClean="0">
                <a:ea typeface="굴림" charset="-127"/>
                <a:cs typeface="Arial" pitchFamily="34" charset="0"/>
              </a:rPr>
              <a:t>201</a:t>
            </a:r>
            <a:r>
              <a:rPr lang="ru-RU" sz="1500" b="1" kern="0" dirty="0" smtClean="0">
                <a:ea typeface="굴림" charset="-127"/>
                <a:cs typeface="Arial" pitchFamily="34" charset="0"/>
              </a:rPr>
              <a:t>9</a:t>
            </a:r>
            <a:endParaRPr lang="en-US" sz="1500" b="1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97" name="Text Box 394"/>
          <p:cNvSpPr txBox="1">
            <a:spLocks noChangeArrowheads="1"/>
          </p:cNvSpPr>
          <p:nvPr/>
        </p:nvSpPr>
        <p:spPr bwMode="auto">
          <a:xfrm rot="20700000">
            <a:off x="986240" y="3122159"/>
            <a:ext cx="810589" cy="4462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kern="0" dirty="0" smtClean="0">
                <a:ea typeface="굴림" charset="-127"/>
                <a:cs typeface="Arial" pitchFamily="34" charset="0"/>
              </a:rPr>
              <a:t>201</a:t>
            </a:r>
            <a:r>
              <a:rPr lang="ru-RU" sz="2000" b="1" kern="0" dirty="0" smtClean="0">
                <a:ea typeface="굴림" charset="-127"/>
                <a:cs typeface="Arial" pitchFamily="34" charset="0"/>
              </a:rPr>
              <a:t>9</a:t>
            </a:r>
            <a:endParaRPr lang="en-US" sz="2000" b="1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98" name="Text Box 394"/>
          <p:cNvSpPr txBox="1">
            <a:spLocks noChangeArrowheads="1"/>
          </p:cNvSpPr>
          <p:nvPr/>
        </p:nvSpPr>
        <p:spPr bwMode="auto">
          <a:xfrm rot="20732083">
            <a:off x="1002367" y="3753059"/>
            <a:ext cx="92542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500" b="1" kern="0" dirty="0" smtClean="0">
                <a:ea typeface="굴림" charset="-127"/>
                <a:cs typeface="Arial" pitchFamily="34" charset="0"/>
              </a:rPr>
              <a:t>201</a:t>
            </a:r>
            <a:r>
              <a:rPr lang="ru-RU" sz="2500" b="1" kern="0" dirty="0" smtClean="0">
                <a:ea typeface="굴림" charset="-127"/>
                <a:cs typeface="Arial" pitchFamily="34" charset="0"/>
              </a:rPr>
              <a:t>9</a:t>
            </a:r>
            <a:endParaRPr lang="en-US" sz="2500" b="1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99" name="Text Box 394"/>
          <p:cNvSpPr txBox="1">
            <a:spLocks noChangeArrowheads="1"/>
          </p:cNvSpPr>
          <p:nvPr/>
        </p:nvSpPr>
        <p:spPr bwMode="auto">
          <a:xfrm rot="20716268">
            <a:off x="942082" y="4465279"/>
            <a:ext cx="1330855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300" b="1" kern="0" dirty="0" smtClean="0">
                <a:ea typeface="굴림" charset="-127"/>
                <a:cs typeface="Arial" pitchFamily="34" charset="0"/>
              </a:rPr>
              <a:t>20</a:t>
            </a:r>
            <a:r>
              <a:rPr lang="ru-RU" sz="3300" b="1" kern="0" dirty="0" smtClean="0">
                <a:ea typeface="굴림" charset="-127"/>
                <a:cs typeface="Arial" pitchFamily="34" charset="0"/>
              </a:rPr>
              <a:t>20</a:t>
            </a:r>
          </a:p>
        </p:txBody>
      </p:sp>
      <p:sp>
        <p:nvSpPr>
          <p:cNvPr id="100" name="Text Box 394"/>
          <p:cNvSpPr txBox="1">
            <a:spLocks noChangeArrowheads="1"/>
          </p:cNvSpPr>
          <p:nvPr/>
        </p:nvSpPr>
        <p:spPr bwMode="auto">
          <a:xfrm rot="21299976">
            <a:off x="1458519" y="1530076"/>
            <a:ext cx="1571628" cy="569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kern="0" dirty="0" smtClean="0">
                <a:ea typeface="굴림" charset="-127"/>
                <a:cs typeface="Arial" pitchFamily="34" charset="0"/>
              </a:rPr>
              <a:t>старт</a:t>
            </a:r>
            <a:endParaRPr lang="en-US" sz="2800" b="1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101" name="Text Box 394"/>
          <p:cNvSpPr txBox="1">
            <a:spLocks noChangeArrowheads="1"/>
          </p:cNvSpPr>
          <p:nvPr/>
        </p:nvSpPr>
        <p:spPr bwMode="auto">
          <a:xfrm>
            <a:off x="5410201" y="5782176"/>
            <a:ext cx="2133600" cy="6924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0" dirty="0" smtClean="0">
                <a:ea typeface="굴림" charset="-127"/>
                <a:cs typeface="Arial" pitchFamily="34" charset="0"/>
              </a:rPr>
              <a:t>финиш</a:t>
            </a:r>
            <a:endParaRPr lang="en-US" sz="3600" b="1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102" name="Text Box 394"/>
          <p:cNvSpPr txBox="1">
            <a:spLocks noChangeArrowheads="1"/>
          </p:cNvSpPr>
          <p:nvPr/>
        </p:nvSpPr>
        <p:spPr bwMode="auto">
          <a:xfrm>
            <a:off x="6988629" y="2002795"/>
            <a:ext cx="1727200" cy="6309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ea typeface="굴림" charset="-127"/>
                <a:cs typeface="Arial" pitchFamily="34" charset="0"/>
              </a:rPr>
              <a:t>в</a:t>
            </a:r>
            <a:r>
              <a:rPr lang="ru-RU" sz="3200" b="1" kern="0" dirty="0" smtClean="0">
                <a:ea typeface="굴림" charset="-127"/>
                <a:cs typeface="Arial" pitchFamily="34" charset="0"/>
              </a:rPr>
              <a:t>есна</a:t>
            </a:r>
            <a:endParaRPr lang="en-US" sz="3200" b="1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103" name="Text Box 394"/>
          <p:cNvSpPr txBox="1">
            <a:spLocks noChangeArrowheads="1"/>
          </p:cNvSpPr>
          <p:nvPr/>
        </p:nvSpPr>
        <p:spPr bwMode="auto">
          <a:xfrm>
            <a:off x="6988629" y="3592109"/>
            <a:ext cx="1727200" cy="6309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 smtClean="0">
                <a:ea typeface="굴림" charset="-127"/>
                <a:cs typeface="Arial" pitchFamily="34" charset="0"/>
              </a:rPr>
              <a:t>зима</a:t>
            </a:r>
            <a:endParaRPr lang="en-US" sz="3200" b="1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104" name="Text Box 394"/>
          <p:cNvSpPr txBox="1">
            <a:spLocks noChangeArrowheads="1"/>
          </p:cNvSpPr>
          <p:nvPr/>
        </p:nvSpPr>
        <p:spPr bwMode="auto">
          <a:xfrm>
            <a:off x="7017657" y="2536194"/>
            <a:ext cx="1727200" cy="6309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>
                <a:ea typeface="굴림" charset="-127"/>
                <a:cs typeface="Arial" pitchFamily="34" charset="0"/>
              </a:rPr>
              <a:t>л</a:t>
            </a:r>
            <a:r>
              <a:rPr lang="ru-RU" sz="3200" b="1" kern="0" dirty="0" smtClean="0">
                <a:ea typeface="굴림" charset="-127"/>
                <a:cs typeface="Arial" pitchFamily="34" charset="0"/>
              </a:rPr>
              <a:t>ето</a:t>
            </a:r>
            <a:endParaRPr lang="en-US" sz="3200" b="1" kern="0" dirty="0" smtClean="0">
              <a:ea typeface="굴림" charset="-127"/>
              <a:cs typeface="Arial" pitchFamily="34" charset="0"/>
            </a:endParaRPr>
          </a:p>
        </p:txBody>
      </p:sp>
      <p:sp>
        <p:nvSpPr>
          <p:cNvPr id="105" name="Text Box 394"/>
          <p:cNvSpPr txBox="1">
            <a:spLocks noChangeArrowheads="1"/>
          </p:cNvSpPr>
          <p:nvPr/>
        </p:nvSpPr>
        <p:spPr bwMode="auto">
          <a:xfrm>
            <a:off x="7035800" y="3065966"/>
            <a:ext cx="1727200" cy="6309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91440" tIns="91440" anchor="ctr" anchorCtr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kern="0" dirty="0" smtClean="0">
                <a:ea typeface="굴림" charset="-127"/>
                <a:cs typeface="Arial" pitchFamily="34" charset="0"/>
              </a:rPr>
              <a:t>осень</a:t>
            </a:r>
            <a:endParaRPr lang="en-US" sz="3200" b="1" kern="0" dirty="0" smtClean="0">
              <a:ea typeface="굴림" charset="-127"/>
              <a:cs typeface="Arial" pitchFamily="34" charset="0"/>
            </a:endParaRPr>
          </a:p>
        </p:txBody>
      </p:sp>
      <p:grpSp>
        <p:nvGrpSpPr>
          <p:cNvPr id="106" name="Group 65"/>
          <p:cNvGrpSpPr/>
          <p:nvPr/>
        </p:nvGrpSpPr>
        <p:grpSpPr>
          <a:xfrm>
            <a:off x="6598218" y="2189261"/>
            <a:ext cx="310257" cy="310257"/>
            <a:chOff x="7391400" y="1988344"/>
            <a:chExt cx="454025" cy="454025"/>
          </a:xfrm>
          <a:effectLst/>
        </p:grpSpPr>
        <p:sp>
          <p:nvSpPr>
            <p:cNvPr id="107" name="Oval 268"/>
            <p:cNvSpPr>
              <a:spLocks noChangeArrowheads="1"/>
            </p:cNvSpPr>
            <p:nvPr/>
          </p:nvSpPr>
          <p:spPr bwMode="auto">
            <a:xfrm rot="21347776">
              <a:off x="7391400" y="1988344"/>
              <a:ext cx="454025" cy="454025"/>
            </a:xfrm>
            <a:prstGeom prst="ellipse">
              <a:avLst/>
            </a:prstGeom>
            <a:gradFill>
              <a:gsLst>
                <a:gs pos="0">
                  <a:schemeClr val="accent6"/>
                </a:gs>
                <a:gs pos="100000">
                  <a:schemeClr val="accent6">
                    <a:lumMod val="50000"/>
                  </a:schemeClr>
                </a:gs>
              </a:gsLst>
              <a:lin ang="15600000" scaled="0"/>
            </a:gradFill>
            <a:ln w="9525">
              <a:noFill/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08" name="Oval 269"/>
            <p:cNvSpPr>
              <a:spLocks noChangeArrowheads="1"/>
            </p:cNvSpPr>
            <p:nvPr/>
          </p:nvSpPr>
          <p:spPr bwMode="auto">
            <a:xfrm rot="21347776">
              <a:off x="7439013" y="1991424"/>
              <a:ext cx="354310" cy="265201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chemeClr val="accent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109" name="Group 65"/>
          <p:cNvGrpSpPr/>
          <p:nvPr/>
        </p:nvGrpSpPr>
        <p:grpSpPr>
          <a:xfrm>
            <a:off x="6616806" y="3266306"/>
            <a:ext cx="312714" cy="312714"/>
            <a:chOff x="7391400" y="1988344"/>
            <a:chExt cx="454025" cy="454025"/>
          </a:xfrm>
          <a:effectLst/>
        </p:grpSpPr>
        <p:sp>
          <p:nvSpPr>
            <p:cNvPr id="110" name="Oval 268"/>
            <p:cNvSpPr>
              <a:spLocks noChangeArrowheads="1"/>
            </p:cNvSpPr>
            <p:nvPr/>
          </p:nvSpPr>
          <p:spPr bwMode="auto">
            <a:xfrm rot="21347776">
              <a:off x="7391400" y="1988344"/>
              <a:ext cx="454025" cy="45402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15600000" scaled="0"/>
            </a:gradFill>
            <a:ln w="9525">
              <a:noFill/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11" name="Oval 269"/>
            <p:cNvSpPr>
              <a:spLocks noChangeArrowheads="1"/>
            </p:cNvSpPr>
            <p:nvPr/>
          </p:nvSpPr>
          <p:spPr bwMode="auto">
            <a:xfrm rot="21347776">
              <a:off x="7439013" y="1991424"/>
              <a:ext cx="354310" cy="265201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112" name="Group 65"/>
          <p:cNvGrpSpPr/>
          <p:nvPr/>
        </p:nvGrpSpPr>
        <p:grpSpPr>
          <a:xfrm>
            <a:off x="6573493" y="2809656"/>
            <a:ext cx="316706" cy="316706"/>
            <a:chOff x="7391400" y="1988344"/>
            <a:chExt cx="454025" cy="454025"/>
          </a:xfrm>
          <a:effectLst/>
        </p:grpSpPr>
        <p:sp>
          <p:nvSpPr>
            <p:cNvPr id="113" name="Oval 268"/>
            <p:cNvSpPr>
              <a:spLocks noChangeArrowheads="1"/>
            </p:cNvSpPr>
            <p:nvPr/>
          </p:nvSpPr>
          <p:spPr bwMode="auto">
            <a:xfrm rot="21347776">
              <a:off x="7391400" y="1988344"/>
              <a:ext cx="454025" cy="454025"/>
            </a:xfrm>
            <a:prstGeom prst="ellipse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100000">
                  <a:srgbClr val="FF0000">
                    <a:lumMod val="50000"/>
                  </a:srgbClr>
                </a:gs>
              </a:gsLst>
              <a:lin ang="15600000" scaled="0"/>
            </a:gradFill>
            <a:ln w="9525">
              <a:noFill/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Oval 269"/>
            <p:cNvSpPr>
              <a:spLocks noChangeArrowheads="1"/>
            </p:cNvSpPr>
            <p:nvPr/>
          </p:nvSpPr>
          <p:spPr bwMode="auto">
            <a:xfrm rot="21347776">
              <a:off x="7439013" y="1991424"/>
              <a:ext cx="354310" cy="265201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5" name="Group 65"/>
          <p:cNvGrpSpPr/>
          <p:nvPr/>
        </p:nvGrpSpPr>
        <p:grpSpPr>
          <a:xfrm>
            <a:off x="6594944" y="3799498"/>
            <a:ext cx="315302" cy="315302"/>
            <a:chOff x="7391400" y="1988344"/>
            <a:chExt cx="454025" cy="454025"/>
          </a:xfrm>
          <a:effectLst/>
        </p:grpSpPr>
        <p:sp>
          <p:nvSpPr>
            <p:cNvPr id="116" name="Oval 268"/>
            <p:cNvSpPr>
              <a:spLocks noChangeArrowheads="1"/>
            </p:cNvSpPr>
            <p:nvPr/>
          </p:nvSpPr>
          <p:spPr bwMode="auto">
            <a:xfrm rot="21347776">
              <a:off x="7391400" y="1988344"/>
              <a:ext cx="454025" cy="454025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1">
                    <a:lumMod val="75000"/>
                  </a:schemeClr>
                </a:gs>
              </a:gsLst>
              <a:lin ang="15600000" scaled="0"/>
            </a:gradFill>
            <a:ln w="9525">
              <a:noFill/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Oval 269"/>
            <p:cNvSpPr>
              <a:spLocks noChangeArrowheads="1"/>
            </p:cNvSpPr>
            <p:nvPr/>
          </p:nvSpPr>
          <p:spPr bwMode="auto">
            <a:xfrm rot="21347776">
              <a:off x="7439013" y="1991424"/>
              <a:ext cx="354310" cy="265201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chemeClr val="accent5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" name="Group 65"/>
          <p:cNvGrpSpPr/>
          <p:nvPr/>
        </p:nvGrpSpPr>
        <p:grpSpPr>
          <a:xfrm rot="19999615">
            <a:off x="4103919" y="4612224"/>
            <a:ext cx="1150195" cy="1200469"/>
            <a:chOff x="7391400" y="1988344"/>
            <a:chExt cx="454025" cy="454025"/>
          </a:xfrm>
          <a:effectLst/>
        </p:grpSpPr>
        <p:sp>
          <p:nvSpPr>
            <p:cNvPr id="45" name="Oval 268"/>
            <p:cNvSpPr>
              <a:spLocks noChangeArrowheads="1"/>
            </p:cNvSpPr>
            <p:nvPr/>
          </p:nvSpPr>
          <p:spPr bwMode="auto">
            <a:xfrm rot="21347776">
              <a:off x="7391400" y="1988344"/>
              <a:ext cx="454025" cy="454025"/>
            </a:xfrm>
            <a:prstGeom prst="ellipse">
              <a:avLst/>
            </a:prstGeom>
            <a:gradFill>
              <a:gsLst>
                <a:gs pos="0">
                  <a:schemeClr val="accent6"/>
                </a:gs>
                <a:gs pos="100000">
                  <a:schemeClr val="accent6">
                    <a:lumMod val="50000"/>
                  </a:schemeClr>
                </a:gs>
              </a:gsLst>
              <a:lin ang="15600000" scaled="0"/>
            </a:gradFill>
            <a:ln w="9525">
              <a:noFill/>
              <a:round/>
              <a:headEnd/>
              <a:tailEnd/>
            </a:ln>
          </p:spPr>
          <p:txBody>
            <a:bodyPr wrap="none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Oval 269"/>
            <p:cNvSpPr>
              <a:spLocks noChangeArrowheads="1"/>
            </p:cNvSpPr>
            <p:nvPr/>
          </p:nvSpPr>
          <p:spPr bwMode="auto">
            <a:xfrm rot="21347776">
              <a:off x="7439013" y="1991424"/>
              <a:ext cx="354310" cy="265201"/>
            </a:xfrm>
            <a:prstGeom prst="ellipse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chemeClr val="accent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 rot="20871831">
            <a:off x="989863" y="5454666"/>
            <a:ext cx="30742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Конкурс</a:t>
            </a:r>
          </a:p>
          <a:p>
            <a:r>
              <a:rPr lang="ru-RU" sz="2800" b="1" dirty="0" smtClean="0"/>
              <a:t> «Юность в науке»</a:t>
            </a:r>
            <a:endParaRPr lang="ru-RU" sz="2800" b="1" dirty="0"/>
          </a:p>
        </p:txBody>
      </p:sp>
      <p:pic>
        <p:nvPicPr>
          <p:cNvPr id="54" name="Рисунок 5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583811" y="-28906"/>
            <a:ext cx="2527361" cy="1073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533400" y="76200"/>
            <a:ext cx="586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kern="0" dirty="0" smtClean="0">
                <a:solidFill>
                  <a:srgbClr val="C00000"/>
                </a:solidFill>
                <a:ea typeface="굴림" charset="-127"/>
                <a:cs typeface="Arial" pitchFamily="34" charset="0"/>
              </a:rPr>
              <a:t>ВЫДВИЖЕНИЕ ГИПОТЕЗЫ  </a:t>
            </a:r>
            <a:endParaRPr lang="en-US" sz="3600" b="1" i="1" dirty="0" smtClean="0">
              <a:solidFill>
                <a:srgbClr val="C00000"/>
              </a:solidFill>
              <a:cs typeface="Arial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33400" y="4762690"/>
            <a:ext cx="5867400" cy="1365028"/>
            <a:chOff x="1125525" y="4179437"/>
            <a:chExt cx="6740550" cy="1568164"/>
          </a:xfrm>
        </p:grpSpPr>
        <p:sp>
          <p:nvSpPr>
            <p:cNvPr id="6" name="Cube 5"/>
            <p:cNvSpPr/>
            <p:nvPr/>
          </p:nvSpPr>
          <p:spPr>
            <a:xfrm>
              <a:off x="1125525" y="4191000"/>
              <a:ext cx="1740714" cy="1556601"/>
            </a:xfrm>
            <a:prstGeom prst="cube">
              <a:avLst/>
            </a:prstGeom>
            <a:solidFill>
              <a:schemeClr val="accent2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>
                  <a:solidFill>
                    <a:prstClr val="white"/>
                  </a:solidFill>
                </a:rPr>
                <a:t>И</a:t>
              </a:r>
              <a:endParaRPr lang="en-US" sz="6000" b="1" dirty="0">
                <a:solidFill>
                  <a:prstClr val="white"/>
                </a:solidFill>
              </a:endParaRPr>
            </a:p>
          </p:txBody>
        </p:sp>
        <p:sp>
          <p:nvSpPr>
            <p:cNvPr id="5" name="Cube 4"/>
            <p:cNvSpPr/>
            <p:nvPr/>
          </p:nvSpPr>
          <p:spPr>
            <a:xfrm>
              <a:off x="2778155" y="4179437"/>
              <a:ext cx="1740714" cy="1556601"/>
            </a:xfrm>
            <a:prstGeom prst="cube">
              <a:avLst/>
            </a:prstGeom>
            <a:solidFill>
              <a:schemeClr val="accent2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>
                  <a:solidFill>
                    <a:prstClr val="white"/>
                  </a:solidFill>
                </a:rPr>
                <a:t>Д</a:t>
              </a:r>
              <a:endParaRPr lang="en-US" sz="6000" b="1" dirty="0">
                <a:solidFill>
                  <a:prstClr val="white"/>
                </a:solidFill>
              </a:endParaRPr>
            </a:p>
          </p:txBody>
        </p:sp>
        <p:sp>
          <p:nvSpPr>
            <p:cNvPr id="4" name="Cube 3"/>
            <p:cNvSpPr/>
            <p:nvPr/>
          </p:nvSpPr>
          <p:spPr>
            <a:xfrm>
              <a:off x="4451758" y="4191000"/>
              <a:ext cx="1740714" cy="1556601"/>
            </a:xfrm>
            <a:prstGeom prst="cube">
              <a:avLst/>
            </a:prstGeom>
            <a:solidFill>
              <a:schemeClr val="accent2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b="1" dirty="0" smtClean="0">
                  <a:solidFill>
                    <a:prstClr val="white"/>
                  </a:solidFill>
                </a:rPr>
                <a:t>E</a:t>
              </a:r>
              <a:endParaRPr lang="en-US" sz="6000" b="1" dirty="0">
                <a:solidFill>
                  <a:prstClr val="white"/>
                </a:solidFill>
              </a:endParaRPr>
            </a:p>
          </p:txBody>
        </p:sp>
        <p:sp>
          <p:nvSpPr>
            <p:cNvPr id="3" name="Cube 2"/>
            <p:cNvSpPr/>
            <p:nvPr/>
          </p:nvSpPr>
          <p:spPr>
            <a:xfrm>
              <a:off x="6125361" y="4179437"/>
              <a:ext cx="1740714" cy="1556601"/>
            </a:xfrm>
            <a:prstGeom prst="cube">
              <a:avLst/>
            </a:prstGeom>
            <a:solidFill>
              <a:schemeClr val="accent2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>
                  <a:solidFill>
                    <a:prstClr val="white"/>
                  </a:solidFill>
                </a:rPr>
                <a:t>Я</a:t>
              </a:r>
              <a:endParaRPr lang="en-US" sz="60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673152" y="2857690"/>
            <a:ext cx="1371600" cy="1905000"/>
          </a:xfrm>
          <a:custGeom>
            <a:avLst/>
            <a:gdLst>
              <a:gd name="T0" fmla="*/ 2456 w 2738"/>
              <a:gd name="T1" fmla="*/ 2252 h 4812"/>
              <a:gd name="T2" fmla="*/ 2090 w 2738"/>
              <a:gd name="T3" fmla="*/ 3334 h 4812"/>
              <a:gd name="T4" fmla="*/ 1944 w 2738"/>
              <a:gd name="T5" fmla="*/ 3796 h 4812"/>
              <a:gd name="T6" fmla="*/ 760 w 2738"/>
              <a:gd name="T7" fmla="*/ 3772 h 4812"/>
              <a:gd name="T8" fmla="*/ 620 w 2738"/>
              <a:gd name="T9" fmla="*/ 3168 h 4812"/>
              <a:gd name="T10" fmla="*/ 168 w 2738"/>
              <a:gd name="T11" fmla="*/ 2028 h 4812"/>
              <a:gd name="T12" fmla="*/ 6 w 2738"/>
              <a:gd name="T13" fmla="*/ 1232 h 4812"/>
              <a:gd name="T14" fmla="*/ 400 w 2738"/>
              <a:gd name="T15" fmla="*/ 400 h 4812"/>
              <a:gd name="T16" fmla="*/ 1166 w 2738"/>
              <a:gd name="T17" fmla="*/ 14 h 4812"/>
              <a:gd name="T18" fmla="*/ 1796 w 2738"/>
              <a:gd name="T19" fmla="*/ 68 h 4812"/>
              <a:gd name="T20" fmla="*/ 2306 w 2738"/>
              <a:gd name="T21" fmla="*/ 370 h 4812"/>
              <a:gd name="T22" fmla="*/ 2710 w 2738"/>
              <a:gd name="T23" fmla="*/ 1100 h 4812"/>
              <a:gd name="T24" fmla="*/ 2064 w 2738"/>
              <a:gd name="T25" fmla="*/ 346 h 4812"/>
              <a:gd name="T26" fmla="*/ 1502 w 2738"/>
              <a:gd name="T27" fmla="*/ 138 h 4812"/>
              <a:gd name="T28" fmla="*/ 786 w 2738"/>
              <a:gd name="T29" fmla="*/ 276 h 4812"/>
              <a:gd name="T30" fmla="*/ 250 w 2738"/>
              <a:gd name="T31" fmla="*/ 840 h 4812"/>
              <a:gd name="T32" fmla="*/ 154 w 2738"/>
              <a:gd name="T33" fmla="*/ 1608 h 4812"/>
              <a:gd name="T34" fmla="*/ 588 w 2738"/>
              <a:gd name="T35" fmla="*/ 2624 h 4812"/>
              <a:gd name="T36" fmla="*/ 798 w 2738"/>
              <a:gd name="T37" fmla="*/ 3578 h 4812"/>
              <a:gd name="T38" fmla="*/ 1304 w 2738"/>
              <a:gd name="T39" fmla="*/ 3426 h 4812"/>
              <a:gd name="T40" fmla="*/ 1080 w 2738"/>
              <a:gd name="T41" fmla="*/ 2500 h 4812"/>
              <a:gd name="T42" fmla="*/ 770 w 2738"/>
              <a:gd name="T43" fmla="*/ 2110 h 4812"/>
              <a:gd name="T44" fmla="*/ 800 w 2738"/>
              <a:gd name="T45" fmla="*/ 1782 h 4812"/>
              <a:gd name="T46" fmla="*/ 984 w 2738"/>
              <a:gd name="T47" fmla="*/ 1666 h 4812"/>
              <a:gd name="T48" fmla="*/ 1286 w 2738"/>
              <a:gd name="T49" fmla="*/ 1974 h 4812"/>
              <a:gd name="T50" fmla="*/ 1510 w 2738"/>
              <a:gd name="T51" fmla="*/ 1836 h 4812"/>
              <a:gd name="T52" fmla="*/ 1838 w 2738"/>
              <a:gd name="T53" fmla="*/ 1556 h 4812"/>
              <a:gd name="T54" fmla="*/ 2072 w 2738"/>
              <a:gd name="T55" fmla="*/ 1768 h 4812"/>
              <a:gd name="T56" fmla="*/ 1878 w 2738"/>
              <a:gd name="T57" fmla="*/ 2196 h 4812"/>
              <a:gd name="T58" fmla="*/ 1426 w 2738"/>
              <a:gd name="T59" fmla="*/ 2576 h 4812"/>
              <a:gd name="T60" fmla="*/ 1860 w 2738"/>
              <a:gd name="T61" fmla="*/ 3690 h 4812"/>
              <a:gd name="T62" fmla="*/ 1966 w 2738"/>
              <a:gd name="T63" fmla="*/ 3264 h 4812"/>
              <a:gd name="T64" fmla="*/ 2376 w 2738"/>
              <a:gd name="T65" fmla="*/ 2116 h 4812"/>
              <a:gd name="T66" fmla="*/ 2606 w 2738"/>
              <a:gd name="T67" fmla="*/ 1368 h 4812"/>
              <a:gd name="T68" fmla="*/ 2326 w 2738"/>
              <a:gd name="T69" fmla="*/ 584 h 4812"/>
              <a:gd name="T70" fmla="*/ 1154 w 2738"/>
              <a:gd name="T71" fmla="*/ 2004 h 4812"/>
              <a:gd name="T72" fmla="*/ 972 w 2738"/>
              <a:gd name="T73" fmla="*/ 1798 h 4812"/>
              <a:gd name="T74" fmla="*/ 886 w 2738"/>
              <a:gd name="T75" fmla="*/ 1978 h 4812"/>
              <a:gd name="T76" fmla="*/ 1034 w 2738"/>
              <a:gd name="T77" fmla="*/ 2302 h 4812"/>
              <a:gd name="T78" fmla="*/ 1554 w 2738"/>
              <a:gd name="T79" fmla="*/ 2342 h 4812"/>
              <a:gd name="T80" fmla="*/ 1934 w 2738"/>
              <a:gd name="T81" fmla="*/ 1840 h 4812"/>
              <a:gd name="T82" fmla="*/ 1890 w 2738"/>
              <a:gd name="T83" fmla="*/ 1704 h 4812"/>
              <a:gd name="T84" fmla="*/ 1716 w 2738"/>
              <a:gd name="T85" fmla="*/ 1754 h 4812"/>
              <a:gd name="T86" fmla="*/ 776 w 2738"/>
              <a:gd name="T87" fmla="*/ 3988 h 4812"/>
              <a:gd name="T88" fmla="*/ 1852 w 2738"/>
              <a:gd name="T89" fmla="*/ 3872 h 4812"/>
              <a:gd name="T90" fmla="*/ 1940 w 2738"/>
              <a:gd name="T91" fmla="*/ 4054 h 4812"/>
              <a:gd name="T92" fmla="*/ 1952 w 2738"/>
              <a:gd name="T93" fmla="*/ 4178 h 4812"/>
              <a:gd name="T94" fmla="*/ 1840 w 2738"/>
              <a:gd name="T95" fmla="*/ 4340 h 4812"/>
              <a:gd name="T96" fmla="*/ 1958 w 2738"/>
              <a:gd name="T97" fmla="*/ 4482 h 4812"/>
              <a:gd name="T98" fmla="*/ 830 w 2738"/>
              <a:gd name="T99" fmla="*/ 4556 h 4812"/>
              <a:gd name="T100" fmla="*/ 850 w 2738"/>
              <a:gd name="T101" fmla="*/ 4350 h 4812"/>
              <a:gd name="T102" fmla="*/ 776 w 2738"/>
              <a:gd name="T103" fmla="*/ 4224 h 4812"/>
              <a:gd name="T104" fmla="*/ 872 w 2738"/>
              <a:gd name="T105" fmla="*/ 4104 h 4812"/>
              <a:gd name="T106" fmla="*/ 1570 w 2738"/>
              <a:gd name="T107" fmla="*/ 4416 h 4812"/>
              <a:gd name="T108" fmla="*/ 1556 w 2738"/>
              <a:gd name="T109" fmla="*/ 4290 h 4812"/>
              <a:gd name="T110" fmla="*/ 964 w 2738"/>
              <a:gd name="T111" fmla="*/ 4382 h 4812"/>
              <a:gd name="T112" fmla="*/ 1772 w 2738"/>
              <a:gd name="T113" fmla="*/ 4138 h 4812"/>
              <a:gd name="T114" fmla="*/ 1012 w 2738"/>
              <a:gd name="T115" fmla="*/ 4024 h 4812"/>
              <a:gd name="T116" fmla="*/ 966 w 2738"/>
              <a:gd name="T117" fmla="*/ 4138 h 4812"/>
              <a:gd name="T118" fmla="*/ 1178 w 2738"/>
              <a:gd name="T119" fmla="*/ 4772 h 4812"/>
              <a:gd name="T120" fmla="*/ 1692 w 2738"/>
              <a:gd name="T121" fmla="*/ 4682 h 4812"/>
              <a:gd name="T122" fmla="*/ 1368 w 2738"/>
              <a:gd name="T123" fmla="*/ 4812 h 4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38" h="4812">
                <a:moveTo>
                  <a:pt x="2732" y="1494"/>
                </a:moveTo>
                <a:lnTo>
                  <a:pt x="2732" y="1494"/>
                </a:lnTo>
                <a:lnTo>
                  <a:pt x="2724" y="1562"/>
                </a:lnTo>
                <a:lnTo>
                  <a:pt x="2712" y="1632"/>
                </a:lnTo>
                <a:lnTo>
                  <a:pt x="2696" y="1700"/>
                </a:lnTo>
                <a:lnTo>
                  <a:pt x="2678" y="1766"/>
                </a:lnTo>
                <a:lnTo>
                  <a:pt x="2658" y="1832"/>
                </a:lnTo>
                <a:lnTo>
                  <a:pt x="2632" y="1898"/>
                </a:lnTo>
                <a:lnTo>
                  <a:pt x="2604" y="1964"/>
                </a:lnTo>
                <a:lnTo>
                  <a:pt x="2572" y="2028"/>
                </a:lnTo>
                <a:lnTo>
                  <a:pt x="2572" y="2028"/>
                </a:lnTo>
                <a:lnTo>
                  <a:pt x="2550" y="2068"/>
                </a:lnTo>
                <a:lnTo>
                  <a:pt x="2494" y="2176"/>
                </a:lnTo>
                <a:lnTo>
                  <a:pt x="2456" y="2252"/>
                </a:lnTo>
                <a:lnTo>
                  <a:pt x="2416" y="2336"/>
                </a:lnTo>
                <a:lnTo>
                  <a:pt x="2372" y="2432"/>
                </a:lnTo>
                <a:lnTo>
                  <a:pt x="2326" y="2536"/>
                </a:lnTo>
                <a:lnTo>
                  <a:pt x="2282" y="2646"/>
                </a:lnTo>
                <a:lnTo>
                  <a:pt x="2238" y="2760"/>
                </a:lnTo>
                <a:lnTo>
                  <a:pt x="2198" y="2876"/>
                </a:lnTo>
                <a:lnTo>
                  <a:pt x="2178" y="2934"/>
                </a:lnTo>
                <a:lnTo>
                  <a:pt x="2160" y="2994"/>
                </a:lnTo>
                <a:lnTo>
                  <a:pt x="2144" y="3052"/>
                </a:lnTo>
                <a:lnTo>
                  <a:pt x="2130" y="3110"/>
                </a:lnTo>
                <a:lnTo>
                  <a:pt x="2116" y="3168"/>
                </a:lnTo>
                <a:lnTo>
                  <a:pt x="2106" y="3224"/>
                </a:lnTo>
                <a:lnTo>
                  <a:pt x="2098" y="3280"/>
                </a:lnTo>
                <a:lnTo>
                  <a:pt x="2090" y="3334"/>
                </a:lnTo>
                <a:lnTo>
                  <a:pt x="2086" y="3386"/>
                </a:lnTo>
                <a:lnTo>
                  <a:pt x="2086" y="3438"/>
                </a:lnTo>
                <a:lnTo>
                  <a:pt x="2086" y="3438"/>
                </a:lnTo>
                <a:lnTo>
                  <a:pt x="2068" y="3610"/>
                </a:lnTo>
                <a:lnTo>
                  <a:pt x="2068" y="3610"/>
                </a:lnTo>
                <a:lnTo>
                  <a:pt x="2058" y="3642"/>
                </a:lnTo>
                <a:lnTo>
                  <a:pt x="2046" y="3672"/>
                </a:lnTo>
                <a:lnTo>
                  <a:pt x="2034" y="3698"/>
                </a:lnTo>
                <a:lnTo>
                  <a:pt x="2022" y="3720"/>
                </a:lnTo>
                <a:lnTo>
                  <a:pt x="2008" y="3740"/>
                </a:lnTo>
                <a:lnTo>
                  <a:pt x="1992" y="3758"/>
                </a:lnTo>
                <a:lnTo>
                  <a:pt x="1976" y="3774"/>
                </a:lnTo>
                <a:lnTo>
                  <a:pt x="1960" y="3786"/>
                </a:lnTo>
                <a:lnTo>
                  <a:pt x="1944" y="3796"/>
                </a:lnTo>
                <a:lnTo>
                  <a:pt x="1928" y="3804"/>
                </a:lnTo>
                <a:lnTo>
                  <a:pt x="1912" y="3810"/>
                </a:lnTo>
                <a:lnTo>
                  <a:pt x="1896" y="3816"/>
                </a:lnTo>
                <a:lnTo>
                  <a:pt x="1866" y="3822"/>
                </a:lnTo>
                <a:lnTo>
                  <a:pt x="1838" y="3822"/>
                </a:lnTo>
                <a:lnTo>
                  <a:pt x="898" y="3822"/>
                </a:lnTo>
                <a:lnTo>
                  <a:pt x="898" y="3822"/>
                </a:lnTo>
                <a:lnTo>
                  <a:pt x="872" y="3822"/>
                </a:lnTo>
                <a:lnTo>
                  <a:pt x="840" y="3816"/>
                </a:lnTo>
                <a:lnTo>
                  <a:pt x="824" y="3810"/>
                </a:lnTo>
                <a:lnTo>
                  <a:pt x="808" y="3804"/>
                </a:lnTo>
                <a:lnTo>
                  <a:pt x="792" y="3796"/>
                </a:lnTo>
                <a:lnTo>
                  <a:pt x="776" y="3784"/>
                </a:lnTo>
                <a:lnTo>
                  <a:pt x="760" y="3772"/>
                </a:lnTo>
                <a:lnTo>
                  <a:pt x="744" y="3756"/>
                </a:lnTo>
                <a:lnTo>
                  <a:pt x="728" y="3738"/>
                </a:lnTo>
                <a:lnTo>
                  <a:pt x="714" y="3718"/>
                </a:lnTo>
                <a:lnTo>
                  <a:pt x="702" y="3694"/>
                </a:lnTo>
                <a:lnTo>
                  <a:pt x="688" y="3666"/>
                </a:lnTo>
                <a:lnTo>
                  <a:pt x="678" y="3634"/>
                </a:lnTo>
                <a:lnTo>
                  <a:pt x="668" y="3600"/>
                </a:lnTo>
                <a:lnTo>
                  <a:pt x="668" y="3600"/>
                </a:lnTo>
                <a:lnTo>
                  <a:pt x="652" y="3432"/>
                </a:lnTo>
                <a:lnTo>
                  <a:pt x="652" y="3432"/>
                </a:lnTo>
                <a:lnTo>
                  <a:pt x="650" y="3372"/>
                </a:lnTo>
                <a:lnTo>
                  <a:pt x="644" y="3308"/>
                </a:lnTo>
                <a:lnTo>
                  <a:pt x="634" y="3240"/>
                </a:lnTo>
                <a:lnTo>
                  <a:pt x="620" y="3168"/>
                </a:lnTo>
                <a:lnTo>
                  <a:pt x="604" y="3092"/>
                </a:lnTo>
                <a:lnTo>
                  <a:pt x="582" y="3014"/>
                </a:lnTo>
                <a:lnTo>
                  <a:pt x="558" y="2930"/>
                </a:lnTo>
                <a:lnTo>
                  <a:pt x="530" y="2844"/>
                </a:lnTo>
                <a:lnTo>
                  <a:pt x="498" y="2756"/>
                </a:lnTo>
                <a:lnTo>
                  <a:pt x="464" y="2664"/>
                </a:lnTo>
                <a:lnTo>
                  <a:pt x="424" y="2568"/>
                </a:lnTo>
                <a:lnTo>
                  <a:pt x="382" y="2470"/>
                </a:lnTo>
                <a:lnTo>
                  <a:pt x="338" y="2370"/>
                </a:lnTo>
                <a:lnTo>
                  <a:pt x="290" y="2268"/>
                </a:lnTo>
                <a:lnTo>
                  <a:pt x="238" y="2162"/>
                </a:lnTo>
                <a:lnTo>
                  <a:pt x="182" y="2054"/>
                </a:lnTo>
                <a:lnTo>
                  <a:pt x="160" y="2002"/>
                </a:lnTo>
                <a:lnTo>
                  <a:pt x="168" y="2028"/>
                </a:lnTo>
                <a:lnTo>
                  <a:pt x="168" y="2028"/>
                </a:lnTo>
                <a:lnTo>
                  <a:pt x="136" y="1964"/>
                </a:lnTo>
                <a:lnTo>
                  <a:pt x="108" y="1900"/>
                </a:lnTo>
                <a:lnTo>
                  <a:pt x="82" y="1834"/>
                </a:lnTo>
                <a:lnTo>
                  <a:pt x="60" y="1768"/>
                </a:lnTo>
                <a:lnTo>
                  <a:pt x="40" y="1700"/>
                </a:lnTo>
                <a:lnTo>
                  <a:pt x="26" y="1632"/>
                </a:lnTo>
                <a:lnTo>
                  <a:pt x="14" y="1562"/>
                </a:lnTo>
                <a:lnTo>
                  <a:pt x="6" y="1492"/>
                </a:lnTo>
                <a:lnTo>
                  <a:pt x="6" y="1492"/>
                </a:lnTo>
                <a:lnTo>
                  <a:pt x="0" y="1368"/>
                </a:lnTo>
                <a:lnTo>
                  <a:pt x="0" y="1368"/>
                </a:lnTo>
                <a:lnTo>
                  <a:pt x="2" y="1300"/>
                </a:lnTo>
                <a:lnTo>
                  <a:pt x="6" y="1232"/>
                </a:lnTo>
                <a:lnTo>
                  <a:pt x="14" y="1166"/>
                </a:lnTo>
                <a:lnTo>
                  <a:pt x="26" y="1100"/>
                </a:lnTo>
                <a:lnTo>
                  <a:pt x="40" y="1034"/>
                </a:lnTo>
                <a:lnTo>
                  <a:pt x="58" y="970"/>
                </a:lnTo>
                <a:lnTo>
                  <a:pt x="80" y="906"/>
                </a:lnTo>
                <a:lnTo>
                  <a:pt x="104" y="844"/>
                </a:lnTo>
                <a:lnTo>
                  <a:pt x="130" y="784"/>
                </a:lnTo>
                <a:lnTo>
                  <a:pt x="160" y="724"/>
                </a:lnTo>
                <a:lnTo>
                  <a:pt x="192" y="666"/>
                </a:lnTo>
                <a:lnTo>
                  <a:pt x="228" y="610"/>
                </a:lnTo>
                <a:lnTo>
                  <a:pt x="268" y="554"/>
                </a:lnTo>
                <a:lnTo>
                  <a:pt x="308" y="502"/>
                </a:lnTo>
                <a:lnTo>
                  <a:pt x="354" y="450"/>
                </a:lnTo>
                <a:lnTo>
                  <a:pt x="400" y="400"/>
                </a:lnTo>
                <a:lnTo>
                  <a:pt x="400" y="400"/>
                </a:lnTo>
                <a:lnTo>
                  <a:pt x="450" y="354"/>
                </a:lnTo>
                <a:lnTo>
                  <a:pt x="502" y="308"/>
                </a:lnTo>
                <a:lnTo>
                  <a:pt x="554" y="268"/>
                </a:lnTo>
                <a:lnTo>
                  <a:pt x="610" y="228"/>
                </a:lnTo>
                <a:lnTo>
                  <a:pt x="666" y="192"/>
                </a:lnTo>
                <a:lnTo>
                  <a:pt x="724" y="160"/>
                </a:lnTo>
                <a:lnTo>
                  <a:pt x="784" y="130"/>
                </a:lnTo>
                <a:lnTo>
                  <a:pt x="844" y="102"/>
                </a:lnTo>
                <a:lnTo>
                  <a:pt x="906" y="78"/>
                </a:lnTo>
                <a:lnTo>
                  <a:pt x="970" y="58"/>
                </a:lnTo>
                <a:lnTo>
                  <a:pt x="1034" y="40"/>
                </a:lnTo>
                <a:lnTo>
                  <a:pt x="1100" y="26"/>
                </a:lnTo>
                <a:lnTo>
                  <a:pt x="1166" y="14"/>
                </a:lnTo>
                <a:lnTo>
                  <a:pt x="1232" y="6"/>
                </a:lnTo>
                <a:lnTo>
                  <a:pt x="1300" y="0"/>
                </a:lnTo>
                <a:lnTo>
                  <a:pt x="1368" y="0"/>
                </a:lnTo>
                <a:lnTo>
                  <a:pt x="1368" y="0"/>
                </a:lnTo>
                <a:lnTo>
                  <a:pt x="1418" y="0"/>
                </a:lnTo>
                <a:lnTo>
                  <a:pt x="1466" y="2"/>
                </a:lnTo>
                <a:lnTo>
                  <a:pt x="1516" y="8"/>
                </a:lnTo>
                <a:lnTo>
                  <a:pt x="1564" y="14"/>
                </a:lnTo>
                <a:lnTo>
                  <a:pt x="1612" y="20"/>
                </a:lnTo>
                <a:lnTo>
                  <a:pt x="1660" y="30"/>
                </a:lnTo>
                <a:lnTo>
                  <a:pt x="1708" y="42"/>
                </a:lnTo>
                <a:lnTo>
                  <a:pt x="1754" y="54"/>
                </a:lnTo>
                <a:lnTo>
                  <a:pt x="1754" y="54"/>
                </a:lnTo>
                <a:lnTo>
                  <a:pt x="1796" y="68"/>
                </a:lnTo>
                <a:lnTo>
                  <a:pt x="1836" y="82"/>
                </a:lnTo>
                <a:lnTo>
                  <a:pt x="1876" y="96"/>
                </a:lnTo>
                <a:lnTo>
                  <a:pt x="1916" y="112"/>
                </a:lnTo>
                <a:lnTo>
                  <a:pt x="1954" y="130"/>
                </a:lnTo>
                <a:lnTo>
                  <a:pt x="1992" y="150"/>
                </a:lnTo>
                <a:lnTo>
                  <a:pt x="2030" y="170"/>
                </a:lnTo>
                <a:lnTo>
                  <a:pt x="2066" y="190"/>
                </a:lnTo>
                <a:lnTo>
                  <a:pt x="2104" y="214"/>
                </a:lnTo>
                <a:lnTo>
                  <a:pt x="2138" y="236"/>
                </a:lnTo>
                <a:lnTo>
                  <a:pt x="2174" y="262"/>
                </a:lnTo>
                <a:lnTo>
                  <a:pt x="2208" y="288"/>
                </a:lnTo>
                <a:lnTo>
                  <a:pt x="2242" y="314"/>
                </a:lnTo>
                <a:lnTo>
                  <a:pt x="2274" y="342"/>
                </a:lnTo>
                <a:lnTo>
                  <a:pt x="2306" y="370"/>
                </a:lnTo>
                <a:lnTo>
                  <a:pt x="2336" y="400"/>
                </a:lnTo>
                <a:lnTo>
                  <a:pt x="2336" y="400"/>
                </a:lnTo>
                <a:lnTo>
                  <a:pt x="2384" y="450"/>
                </a:lnTo>
                <a:lnTo>
                  <a:pt x="2428" y="502"/>
                </a:lnTo>
                <a:lnTo>
                  <a:pt x="2470" y="554"/>
                </a:lnTo>
                <a:lnTo>
                  <a:pt x="2508" y="610"/>
                </a:lnTo>
                <a:lnTo>
                  <a:pt x="2544" y="666"/>
                </a:lnTo>
                <a:lnTo>
                  <a:pt x="2576" y="724"/>
                </a:lnTo>
                <a:lnTo>
                  <a:pt x="2606" y="784"/>
                </a:lnTo>
                <a:lnTo>
                  <a:pt x="2634" y="844"/>
                </a:lnTo>
                <a:lnTo>
                  <a:pt x="2658" y="906"/>
                </a:lnTo>
                <a:lnTo>
                  <a:pt x="2678" y="970"/>
                </a:lnTo>
                <a:lnTo>
                  <a:pt x="2696" y="1034"/>
                </a:lnTo>
                <a:lnTo>
                  <a:pt x="2710" y="1100"/>
                </a:lnTo>
                <a:lnTo>
                  <a:pt x="2722" y="1166"/>
                </a:lnTo>
                <a:lnTo>
                  <a:pt x="2730" y="1234"/>
                </a:lnTo>
                <a:lnTo>
                  <a:pt x="2736" y="1302"/>
                </a:lnTo>
                <a:lnTo>
                  <a:pt x="2738" y="1372"/>
                </a:lnTo>
                <a:lnTo>
                  <a:pt x="2738" y="1372"/>
                </a:lnTo>
                <a:lnTo>
                  <a:pt x="2732" y="1494"/>
                </a:lnTo>
                <a:lnTo>
                  <a:pt x="2732" y="1494"/>
                </a:lnTo>
                <a:close/>
                <a:moveTo>
                  <a:pt x="2244" y="494"/>
                </a:moveTo>
                <a:lnTo>
                  <a:pt x="2244" y="494"/>
                </a:lnTo>
                <a:lnTo>
                  <a:pt x="2216" y="466"/>
                </a:lnTo>
                <a:lnTo>
                  <a:pt x="2186" y="440"/>
                </a:lnTo>
                <a:lnTo>
                  <a:pt x="2158" y="416"/>
                </a:lnTo>
                <a:lnTo>
                  <a:pt x="2128" y="392"/>
                </a:lnTo>
                <a:lnTo>
                  <a:pt x="2064" y="346"/>
                </a:lnTo>
                <a:lnTo>
                  <a:pt x="2000" y="304"/>
                </a:lnTo>
                <a:lnTo>
                  <a:pt x="1932" y="266"/>
                </a:lnTo>
                <a:lnTo>
                  <a:pt x="1898" y="250"/>
                </a:lnTo>
                <a:lnTo>
                  <a:pt x="1862" y="234"/>
                </a:lnTo>
                <a:lnTo>
                  <a:pt x="1826" y="218"/>
                </a:lnTo>
                <a:lnTo>
                  <a:pt x="1790" y="204"/>
                </a:lnTo>
                <a:lnTo>
                  <a:pt x="1754" y="192"/>
                </a:lnTo>
                <a:lnTo>
                  <a:pt x="1718" y="180"/>
                </a:lnTo>
                <a:lnTo>
                  <a:pt x="1718" y="180"/>
                </a:lnTo>
                <a:lnTo>
                  <a:pt x="1676" y="170"/>
                </a:lnTo>
                <a:lnTo>
                  <a:pt x="1632" y="160"/>
                </a:lnTo>
                <a:lnTo>
                  <a:pt x="1588" y="150"/>
                </a:lnTo>
                <a:lnTo>
                  <a:pt x="1546" y="144"/>
                </a:lnTo>
                <a:lnTo>
                  <a:pt x="1502" y="138"/>
                </a:lnTo>
                <a:lnTo>
                  <a:pt x="1458" y="134"/>
                </a:lnTo>
                <a:lnTo>
                  <a:pt x="1412" y="132"/>
                </a:lnTo>
                <a:lnTo>
                  <a:pt x="1368" y="130"/>
                </a:lnTo>
                <a:lnTo>
                  <a:pt x="1368" y="130"/>
                </a:lnTo>
                <a:lnTo>
                  <a:pt x="1306" y="132"/>
                </a:lnTo>
                <a:lnTo>
                  <a:pt x="1246" y="136"/>
                </a:lnTo>
                <a:lnTo>
                  <a:pt x="1184" y="144"/>
                </a:lnTo>
                <a:lnTo>
                  <a:pt x="1126" y="154"/>
                </a:lnTo>
                <a:lnTo>
                  <a:pt x="1066" y="168"/>
                </a:lnTo>
                <a:lnTo>
                  <a:pt x="1008" y="184"/>
                </a:lnTo>
                <a:lnTo>
                  <a:pt x="950" y="202"/>
                </a:lnTo>
                <a:lnTo>
                  <a:pt x="894" y="224"/>
                </a:lnTo>
                <a:lnTo>
                  <a:pt x="840" y="248"/>
                </a:lnTo>
                <a:lnTo>
                  <a:pt x="786" y="276"/>
                </a:lnTo>
                <a:lnTo>
                  <a:pt x="734" y="306"/>
                </a:lnTo>
                <a:lnTo>
                  <a:pt x="682" y="338"/>
                </a:lnTo>
                <a:lnTo>
                  <a:pt x="632" y="374"/>
                </a:lnTo>
                <a:lnTo>
                  <a:pt x="584" y="410"/>
                </a:lnTo>
                <a:lnTo>
                  <a:pt x="538" y="450"/>
                </a:lnTo>
                <a:lnTo>
                  <a:pt x="494" y="494"/>
                </a:lnTo>
                <a:lnTo>
                  <a:pt x="494" y="494"/>
                </a:lnTo>
                <a:lnTo>
                  <a:pt x="450" y="538"/>
                </a:lnTo>
                <a:lnTo>
                  <a:pt x="410" y="584"/>
                </a:lnTo>
                <a:lnTo>
                  <a:pt x="374" y="632"/>
                </a:lnTo>
                <a:lnTo>
                  <a:pt x="338" y="682"/>
                </a:lnTo>
                <a:lnTo>
                  <a:pt x="306" y="734"/>
                </a:lnTo>
                <a:lnTo>
                  <a:pt x="276" y="786"/>
                </a:lnTo>
                <a:lnTo>
                  <a:pt x="250" y="840"/>
                </a:lnTo>
                <a:lnTo>
                  <a:pt x="224" y="894"/>
                </a:lnTo>
                <a:lnTo>
                  <a:pt x="204" y="950"/>
                </a:lnTo>
                <a:lnTo>
                  <a:pt x="184" y="1008"/>
                </a:lnTo>
                <a:lnTo>
                  <a:pt x="168" y="1064"/>
                </a:lnTo>
                <a:lnTo>
                  <a:pt x="154" y="1124"/>
                </a:lnTo>
                <a:lnTo>
                  <a:pt x="144" y="1184"/>
                </a:lnTo>
                <a:lnTo>
                  <a:pt x="138" y="1244"/>
                </a:lnTo>
                <a:lnTo>
                  <a:pt x="132" y="1304"/>
                </a:lnTo>
                <a:lnTo>
                  <a:pt x="132" y="1366"/>
                </a:lnTo>
                <a:lnTo>
                  <a:pt x="132" y="1366"/>
                </a:lnTo>
                <a:lnTo>
                  <a:pt x="136" y="1482"/>
                </a:lnTo>
                <a:lnTo>
                  <a:pt x="136" y="1482"/>
                </a:lnTo>
                <a:lnTo>
                  <a:pt x="144" y="1546"/>
                </a:lnTo>
                <a:lnTo>
                  <a:pt x="154" y="1608"/>
                </a:lnTo>
                <a:lnTo>
                  <a:pt x="168" y="1670"/>
                </a:lnTo>
                <a:lnTo>
                  <a:pt x="186" y="1732"/>
                </a:lnTo>
                <a:lnTo>
                  <a:pt x="206" y="1792"/>
                </a:lnTo>
                <a:lnTo>
                  <a:pt x="230" y="1852"/>
                </a:lnTo>
                <a:lnTo>
                  <a:pt x="256" y="1910"/>
                </a:lnTo>
                <a:lnTo>
                  <a:pt x="286" y="1970"/>
                </a:lnTo>
                <a:lnTo>
                  <a:pt x="298" y="1994"/>
                </a:lnTo>
                <a:lnTo>
                  <a:pt x="298" y="1994"/>
                </a:lnTo>
                <a:lnTo>
                  <a:pt x="356" y="2104"/>
                </a:lnTo>
                <a:lnTo>
                  <a:pt x="410" y="2214"/>
                </a:lnTo>
                <a:lnTo>
                  <a:pt x="460" y="2320"/>
                </a:lnTo>
                <a:lnTo>
                  <a:pt x="506" y="2424"/>
                </a:lnTo>
                <a:lnTo>
                  <a:pt x="550" y="2526"/>
                </a:lnTo>
                <a:lnTo>
                  <a:pt x="588" y="2624"/>
                </a:lnTo>
                <a:lnTo>
                  <a:pt x="624" y="2720"/>
                </a:lnTo>
                <a:lnTo>
                  <a:pt x="658" y="2812"/>
                </a:lnTo>
                <a:lnTo>
                  <a:pt x="686" y="2902"/>
                </a:lnTo>
                <a:lnTo>
                  <a:pt x="712" y="2988"/>
                </a:lnTo>
                <a:lnTo>
                  <a:pt x="734" y="3070"/>
                </a:lnTo>
                <a:lnTo>
                  <a:pt x="750" y="3148"/>
                </a:lnTo>
                <a:lnTo>
                  <a:pt x="764" y="3224"/>
                </a:lnTo>
                <a:lnTo>
                  <a:pt x="774" y="3294"/>
                </a:lnTo>
                <a:lnTo>
                  <a:pt x="780" y="3360"/>
                </a:lnTo>
                <a:lnTo>
                  <a:pt x="782" y="3424"/>
                </a:lnTo>
                <a:lnTo>
                  <a:pt x="782" y="3424"/>
                </a:lnTo>
                <a:lnTo>
                  <a:pt x="782" y="3424"/>
                </a:lnTo>
                <a:lnTo>
                  <a:pt x="782" y="3424"/>
                </a:lnTo>
                <a:lnTo>
                  <a:pt x="798" y="3578"/>
                </a:lnTo>
                <a:lnTo>
                  <a:pt x="798" y="3578"/>
                </a:lnTo>
                <a:lnTo>
                  <a:pt x="804" y="3598"/>
                </a:lnTo>
                <a:lnTo>
                  <a:pt x="808" y="3616"/>
                </a:lnTo>
                <a:lnTo>
                  <a:pt x="816" y="3630"/>
                </a:lnTo>
                <a:lnTo>
                  <a:pt x="822" y="3644"/>
                </a:lnTo>
                <a:lnTo>
                  <a:pt x="828" y="3654"/>
                </a:lnTo>
                <a:lnTo>
                  <a:pt x="836" y="3664"/>
                </a:lnTo>
                <a:lnTo>
                  <a:pt x="850" y="3676"/>
                </a:lnTo>
                <a:lnTo>
                  <a:pt x="864" y="3686"/>
                </a:lnTo>
                <a:lnTo>
                  <a:pt x="876" y="3690"/>
                </a:lnTo>
                <a:lnTo>
                  <a:pt x="888" y="3690"/>
                </a:lnTo>
                <a:lnTo>
                  <a:pt x="898" y="3692"/>
                </a:lnTo>
                <a:lnTo>
                  <a:pt x="1308" y="3692"/>
                </a:lnTo>
                <a:lnTo>
                  <a:pt x="1304" y="3426"/>
                </a:lnTo>
                <a:lnTo>
                  <a:pt x="1304" y="3426"/>
                </a:lnTo>
                <a:lnTo>
                  <a:pt x="1304" y="3228"/>
                </a:lnTo>
                <a:lnTo>
                  <a:pt x="1300" y="3018"/>
                </a:lnTo>
                <a:lnTo>
                  <a:pt x="1296" y="2912"/>
                </a:lnTo>
                <a:lnTo>
                  <a:pt x="1292" y="2806"/>
                </a:lnTo>
                <a:lnTo>
                  <a:pt x="1284" y="2700"/>
                </a:lnTo>
                <a:lnTo>
                  <a:pt x="1278" y="2596"/>
                </a:lnTo>
                <a:lnTo>
                  <a:pt x="1278" y="2596"/>
                </a:lnTo>
                <a:lnTo>
                  <a:pt x="1258" y="2590"/>
                </a:lnTo>
                <a:lnTo>
                  <a:pt x="1236" y="2584"/>
                </a:lnTo>
                <a:lnTo>
                  <a:pt x="1214" y="2576"/>
                </a:lnTo>
                <a:lnTo>
                  <a:pt x="1192" y="2564"/>
                </a:lnTo>
                <a:lnTo>
                  <a:pt x="1140" y="2536"/>
                </a:lnTo>
                <a:lnTo>
                  <a:pt x="1080" y="2500"/>
                </a:lnTo>
                <a:lnTo>
                  <a:pt x="1046" y="2478"/>
                </a:lnTo>
                <a:lnTo>
                  <a:pt x="1046" y="2478"/>
                </a:lnTo>
                <a:lnTo>
                  <a:pt x="1008" y="2452"/>
                </a:lnTo>
                <a:lnTo>
                  <a:pt x="974" y="2424"/>
                </a:lnTo>
                <a:lnTo>
                  <a:pt x="942" y="2396"/>
                </a:lnTo>
                <a:lnTo>
                  <a:pt x="912" y="2366"/>
                </a:lnTo>
                <a:lnTo>
                  <a:pt x="886" y="2336"/>
                </a:lnTo>
                <a:lnTo>
                  <a:pt x="862" y="2306"/>
                </a:lnTo>
                <a:lnTo>
                  <a:pt x="840" y="2274"/>
                </a:lnTo>
                <a:lnTo>
                  <a:pt x="822" y="2242"/>
                </a:lnTo>
                <a:lnTo>
                  <a:pt x="804" y="2208"/>
                </a:lnTo>
                <a:lnTo>
                  <a:pt x="790" y="2176"/>
                </a:lnTo>
                <a:lnTo>
                  <a:pt x="780" y="2142"/>
                </a:lnTo>
                <a:lnTo>
                  <a:pt x="770" y="2110"/>
                </a:lnTo>
                <a:lnTo>
                  <a:pt x="762" y="2076"/>
                </a:lnTo>
                <a:lnTo>
                  <a:pt x="758" y="2044"/>
                </a:lnTo>
                <a:lnTo>
                  <a:pt x="754" y="2012"/>
                </a:lnTo>
                <a:lnTo>
                  <a:pt x="754" y="1980"/>
                </a:lnTo>
                <a:lnTo>
                  <a:pt x="754" y="1980"/>
                </a:lnTo>
                <a:lnTo>
                  <a:pt x="754" y="1948"/>
                </a:lnTo>
                <a:lnTo>
                  <a:pt x="756" y="1918"/>
                </a:lnTo>
                <a:lnTo>
                  <a:pt x="762" y="1890"/>
                </a:lnTo>
                <a:lnTo>
                  <a:pt x="768" y="1862"/>
                </a:lnTo>
                <a:lnTo>
                  <a:pt x="768" y="1862"/>
                </a:lnTo>
                <a:lnTo>
                  <a:pt x="774" y="1840"/>
                </a:lnTo>
                <a:lnTo>
                  <a:pt x="782" y="1820"/>
                </a:lnTo>
                <a:lnTo>
                  <a:pt x="790" y="1800"/>
                </a:lnTo>
                <a:lnTo>
                  <a:pt x="800" y="1782"/>
                </a:lnTo>
                <a:lnTo>
                  <a:pt x="810" y="1766"/>
                </a:lnTo>
                <a:lnTo>
                  <a:pt x="820" y="1750"/>
                </a:lnTo>
                <a:lnTo>
                  <a:pt x="832" y="1736"/>
                </a:lnTo>
                <a:lnTo>
                  <a:pt x="844" y="1722"/>
                </a:lnTo>
                <a:lnTo>
                  <a:pt x="858" y="1710"/>
                </a:lnTo>
                <a:lnTo>
                  <a:pt x="872" y="1700"/>
                </a:lnTo>
                <a:lnTo>
                  <a:pt x="886" y="1690"/>
                </a:lnTo>
                <a:lnTo>
                  <a:pt x="900" y="1682"/>
                </a:lnTo>
                <a:lnTo>
                  <a:pt x="916" y="1676"/>
                </a:lnTo>
                <a:lnTo>
                  <a:pt x="932" y="1672"/>
                </a:lnTo>
                <a:lnTo>
                  <a:pt x="948" y="1668"/>
                </a:lnTo>
                <a:lnTo>
                  <a:pt x="966" y="1666"/>
                </a:lnTo>
                <a:lnTo>
                  <a:pt x="966" y="1666"/>
                </a:lnTo>
                <a:lnTo>
                  <a:pt x="984" y="1666"/>
                </a:lnTo>
                <a:lnTo>
                  <a:pt x="1002" y="1668"/>
                </a:lnTo>
                <a:lnTo>
                  <a:pt x="1020" y="1672"/>
                </a:lnTo>
                <a:lnTo>
                  <a:pt x="1040" y="1678"/>
                </a:lnTo>
                <a:lnTo>
                  <a:pt x="1062" y="1686"/>
                </a:lnTo>
                <a:lnTo>
                  <a:pt x="1082" y="1698"/>
                </a:lnTo>
                <a:lnTo>
                  <a:pt x="1104" y="1712"/>
                </a:lnTo>
                <a:lnTo>
                  <a:pt x="1126" y="1730"/>
                </a:lnTo>
                <a:lnTo>
                  <a:pt x="1148" y="1752"/>
                </a:lnTo>
                <a:lnTo>
                  <a:pt x="1172" y="1778"/>
                </a:lnTo>
                <a:lnTo>
                  <a:pt x="1194" y="1808"/>
                </a:lnTo>
                <a:lnTo>
                  <a:pt x="1218" y="1842"/>
                </a:lnTo>
                <a:lnTo>
                  <a:pt x="1240" y="1880"/>
                </a:lnTo>
                <a:lnTo>
                  <a:pt x="1262" y="1926"/>
                </a:lnTo>
                <a:lnTo>
                  <a:pt x="1286" y="1974"/>
                </a:lnTo>
                <a:lnTo>
                  <a:pt x="1308" y="2030"/>
                </a:lnTo>
                <a:lnTo>
                  <a:pt x="1308" y="2030"/>
                </a:lnTo>
                <a:lnTo>
                  <a:pt x="1324" y="2080"/>
                </a:lnTo>
                <a:lnTo>
                  <a:pt x="1338" y="2136"/>
                </a:lnTo>
                <a:lnTo>
                  <a:pt x="1352" y="2194"/>
                </a:lnTo>
                <a:lnTo>
                  <a:pt x="1364" y="2256"/>
                </a:lnTo>
                <a:lnTo>
                  <a:pt x="1364" y="2256"/>
                </a:lnTo>
                <a:lnTo>
                  <a:pt x="1394" y="2144"/>
                </a:lnTo>
                <a:lnTo>
                  <a:pt x="1412" y="2090"/>
                </a:lnTo>
                <a:lnTo>
                  <a:pt x="1428" y="2036"/>
                </a:lnTo>
                <a:lnTo>
                  <a:pt x="1448" y="1984"/>
                </a:lnTo>
                <a:lnTo>
                  <a:pt x="1466" y="1932"/>
                </a:lnTo>
                <a:lnTo>
                  <a:pt x="1488" y="1884"/>
                </a:lnTo>
                <a:lnTo>
                  <a:pt x="1510" y="1836"/>
                </a:lnTo>
                <a:lnTo>
                  <a:pt x="1532" y="1792"/>
                </a:lnTo>
                <a:lnTo>
                  <a:pt x="1556" y="1752"/>
                </a:lnTo>
                <a:lnTo>
                  <a:pt x="1582" y="1714"/>
                </a:lnTo>
                <a:lnTo>
                  <a:pt x="1608" y="1678"/>
                </a:lnTo>
                <a:lnTo>
                  <a:pt x="1636" y="1648"/>
                </a:lnTo>
                <a:lnTo>
                  <a:pt x="1666" y="1620"/>
                </a:lnTo>
                <a:lnTo>
                  <a:pt x="1696" y="1598"/>
                </a:lnTo>
                <a:lnTo>
                  <a:pt x="1712" y="1588"/>
                </a:lnTo>
                <a:lnTo>
                  <a:pt x="1728" y="1580"/>
                </a:lnTo>
                <a:lnTo>
                  <a:pt x="1728" y="1580"/>
                </a:lnTo>
                <a:lnTo>
                  <a:pt x="1754" y="1568"/>
                </a:lnTo>
                <a:lnTo>
                  <a:pt x="1782" y="1560"/>
                </a:lnTo>
                <a:lnTo>
                  <a:pt x="1810" y="1556"/>
                </a:lnTo>
                <a:lnTo>
                  <a:pt x="1838" y="1556"/>
                </a:lnTo>
                <a:lnTo>
                  <a:pt x="1866" y="1558"/>
                </a:lnTo>
                <a:lnTo>
                  <a:pt x="1894" y="1564"/>
                </a:lnTo>
                <a:lnTo>
                  <a:pt x="1922" y="1574"/>
                </a:lnTo>
                <a:lnTo>
                  <a:pt x="1950" y="1586"/>
                </a:lnTo>
                <a:lnTo>
                  <a:pt x="1950" y="1586"/>
                </a:lnTo>
                <a:lnTo>
                  <a:pt x="1978" y="1602"/>
                </a:lnTo>
                <a:lnTo>
                  <a:pt x="2000" y="1620"/>
                </a:lnTo>
                <a:lnTo>
                  <a:pt x="2020" y="1640"/>
                </a:lnTo>
                <a:lnTo>
                  <a:pt x="2038" y="1662"/>
                </a:lnTo>
                <a:lnTo>
                  <a:pt x="2050" y="1686"/>
                </a:lnTo>
                <a:lnTo>
                  <a:pt x="2062" y="1712"/>
                </a:lnTo>
                <a:lnTo>
                  <a:pt x="2068" y="1738"/>
                </a:lnTo>
                <a:lnTo>
                  <a:pt x="2072" y="1768"/>
                </a:lnTo>
                <a:lnTo>
                  <a:pt x="2072" y="1768"/>
                </a:lnTo>
                <a:lnTo>
                  <a:pt x="2072" y="1786"/>
                </a:lnTo>
                <a:lnTo>
                  <a:pt x="2072" y="1786"/>
                </a:lnTo>
                <a:lnTo>
                  <a:pt x="2072" y="1810"/>
                </a:lnTo>
                <a:lnTo>
                  <a:pt x="2068" y="1834"/>
                </a:lnTo>
                <a:lnTo>
                  <a:pt x="2064" y="1860"/>
                </a:lnTo>
                <a:lnTo>
                  <a:pt x="2056" y="1886"/>
                </a:lnTo>
                <a:lnTo>
                  <a:pt x="2048" y="1912"/>
                </a:lnTo>
                <a:lnTo>
                  <a:pt x="2038" y="1938"/>
                </a:lnTo>
                <a:lnTo>
                  <a:pt x="2026" y="1964"/>
                </a:lnTo>
                <a:lnTo>
                  <a:pt x="2014" y="1990"/>
                </a:lnTo>
                <a:lnTo>
                  <a:pt x="1984" y="2044"/>
                </a:lnTo>
                <a:lnTo>
                  <a:pt x="1952" y="2096"/>
                </a:lnTo>
                <a:lnTo>
                  <a:pt x="1916" y="2146"/>
                </a:lnTo>
                <a:lnTo>
                  <a:pt x="1878" y="2196"/>
                </a:lnTo>
                <a:lnTo>
                  <a:pt x="1840" y="2242"/>
                </a:lnTo>
                <a:lnTo>
                  <a:pt x="1800" y="2286"/>
                </a:lnTo>
                <a:lnTo>
                  <a:pt x="1762" y="2326"/>
                </a:lnTo>
                <a:lnTo>
                  <a:pt x="1726" y="2362"/>
                </a:lnTo>
                <a:lnTo>
                  <a:pt x="1694" y="2394"/>
                </a:lnTo>
                <a:lnTo>
                  <a:pt x="1664" y="2422"/>
                </a:lnTo>
                <a:lnTo>
                  <a:pt x="1638" y="2442"/>
                </a:lnTo>
                <a:lnTo>
                  <a:pt x="1618" y="2458"/>
                </a:lnTo>
                <a:lnTo>
                  <a:pt x="1618" y="2458"/>
                </a:lnTo>
                <a:lnTo>
                  <a:pt x="1560" y="2496"/>
                </a:lnTo>
                <a:lnTo>
                  <a:pt x="1510" y="2530"/>
                </a:lnTo>
                <a:lnTo>
                  <a:pt x="1466" y="2556"/>
                </a:lnTo>
                <a:lnTo>
                  <a:pt x="1426" y="2576"/>
                </a:lnTo>
                <a:lnTo>
                  <a:pt x="1426" y="2576"/>
                </a:lnTo>
                <a:lnTo>
                  <a:pt x="1420" y="2602"/>
                </a:lnTo>
                <a:lnTo>
                  <a:pt x="1420" y="2602"/>
                </a:lnTo>
                <a:lnTo>
                  <a:pt x="1414" y="2636"/>
                </a:lnTo>
                <a:lnTo>
                  <a:pt x="1414" y="2636"/>
                </a:lnTo>
                <a:lnTo>
                  <a:pt x="1420" y="2738"/>
                </a:lnTo>
                <a:lnTo>
                  <a:pt x="1426" y="2838"/>
                </a:lnTo>
                <a:lnTo>
                  <a:pt x="1432" y="3040"/>
                </a:lnTo>
                <a:lnTo>
                  <a:pt x="1436" y="3238"/>
                </a:lnTo>
                <a:lnTo>
                  <a:pt x="1436" y="3426"/>
                </a:lnTo>
                <a:lnTo>
                  <a:pt x="1438" y="3692"/>
                </a:lnTo>
                <a:lnTo>
                  <a:pt x="1838" y="3692"/>
                </a:lnTo>
                <a:lnTo>
                  <a:pt x="1838" y="3692"/>
                </a:lnTo>
                <a:lnTo>
                  <a:pt x="1848" y="3690"/>
                </a:lnTo>
                <a:lnTo>
                  <a:pt x="1860" y="3690"/>
                </a:lnTo>
                <a:lnTo>
                  <a:pt x="1872" y="3686"/>
                </a:lnTo>
                <a:lnTo>
                  <a:pt x="1886" y="3678"/>
                </a:lnTo>
                <a:lnTo>
                  <a:pt x="1900" y="3666"/>
                </a:lnTo>
                <a:lnTo>
                  <a:pt x="1914" y="3648"/>
                </a:lnTo>
                <a:lnTo>
                  <a:pt x="1920" y="3636"/>
                </a:lnTo>
                <a:lnTo>
                  <a:pt x="1926" y="3622"/>
                </a:lnTo>
                <a:lnTo>
                  <a:pt x="1932" y="3606"/>
                </a:lnTo>
                <a:lnTo>
                  <a:pt x="1938" y="3586"/>
                </a:lnTo>
                <a:lnTo>
                  <a:pt x="1938" y="3586"/>
                </a:lnTo>
                <a:lnTo>
                  <a:pt x="1954" y="3432"/>
                </a:lnTo>
                <a:lnTo>
                  <a:pt x="1954" y="3432"/>
                </a:lnTo>
                <a:lnTo>
                  <a:pt x="1956" y="3376"/>
                </a:lnTo>
                <a:lnTo>
                  <a:pt x="1960" y="3322"/>
                </a:lnTo>
                <a:lnTo>
                  <a:pt x="1966" y="3264"/>
                </a:lnTo>
                <a:lnTo>
                  <a:pt x="1976" y="3206"/>
                </a:lnTo>
                <a:lnTo>
                  <a:pt x="1986" y="3146"/>
                </a:lnTo>
                <a:lnTo>
                  <a:pt x="2000" y="3086"/>
                </a:lnTo>
                <a:lnTo>
                  <a:pt x="2016" y="3024"/>
                </a:lnTo>
                <a:lnTo>
                  <a:pt x="2032" y="2964"/>
                </a:lnTo>
                <a:lnTo>
                  <a:pt x="2050" y="2902"/>
                </a:lnTo>
                <a:lnTo>
                  <a:pt x="2070" y="2840"/>
                </a:lnTo>
                <a:lnTo>
                  <a:pt x="2112" y="2720"/>
                </a:lnTo>
                <a:lnTo>
                  <a:pt x="2156" y="2600"/>
                </a:lnTo>
                <a:lnTo>
                  <a:pt x="2204" y="2488"/>
                </a:lnTo>
                <a:lnTo>
                  <a:pt x="2250" y="2380"/>
                </a:lnTo>
                <a:lnTo>
                  <a:pt x="2296" y="2282"/>
                </a:lnTo>
                <a:lnTo>
                  <a:pt x="2338" y="2194"/>
                </a:lnTo>
                <a:lnTo>
                  <a:pt x="2376" y="2116"/>
                </a:lnTo>
                <a:lnTo>
                  <a:pt x="2434" y="2006"/>
                </a:lnTo>
                <a:lnTo>
                  <a:pt x="2456" y="1964"/>
                </a:lnTo>
                <a:lnTo>
                  <a:pt x="2456" y="1964"/>
                </a:lnTo>
                <a:lnTo>
                  <a:pt x="2484" y="1906"/>
                </a:lnTo>
                <a:lnTo>
                  <a:pt x="2510" y="1848"/>
                </a:lnTo>
                <a:lnTo>
                  <a:pt x="2534" y="1788"/>
                </a:lnTo>
                <a:lnTo>
                  <a:pt x="2552" y="1730"/>
                </a:lnTo>
                <a:lnTo>
                  <a:pt x="2570" y="1668"/>
                </a:lnTo>
                <a:lnTo>
                  <a:pt x="2582" y="1608"/>
                </a:lnTo>
                <a:lnTo>
                  <a:pt x="2592" y="1546"/>
                </a:lnTo>
                <a:lnTo>
                  <a:pt x="2600" y="1484"/>
                </a:lnTo>
                <a:lnTo>
                  <a:pt x="2600" y="1484"/>
                </a:lnTo>
                <a:lnTo>
                  <a:pt x="2606" y="1368"/>
                </a:lnTo>
                <a:lnTo>
                  <a:pt x="2606" y="1368"/>
                </a:lnTo>
                <a:lnTo>
                  <a:pt x="2604" y="1306"/>
                </a:lnTo>
                <a:lnTo>
                  <a:pt x="2600" y="1246"/>
                </a:lnTo>
                <a:lnTo>
                  <a:pt x="2592" y="1184"/>
                </a:lnTo>
                <a:lnTo>
                  <a:pt x="2582" y="1124"/>
                </a:lnTo>
                <a:lnTo>
                  <a:pt x="2568" y="1066"/>
                </a:lnTo>
                <a:lnTo>
                  <a:pt x="2552" y="1008"/>
                </a:lnTo>
                <a:lnTo>
                  <a:pt x="2534" y="950"/>
                </a:lnTo>
                <a:lnTo>
                  <a:pt x="2512" y="894"/>
                </a:lnTo>
                <a:lnTo>
                  <a:pt x="2488" y="840"/>
                </a:lnTo>
                <a:lnTo>
                  <a:pt x="2460" y="786"/>
                </a:lnTo>
                <a:lnTo>
                  <a:pt x="2430" y="734"/>
                </a:lnTo>
                <a:lnTo>
                  <a:pt x="2398" y="682"/>
                </a:lnTo>
                <a:lnTo>
                  <a:pt x="2364" y="632"/>
                </a:lnTo>
                <a:lnTo>
                  <a:pt x="2326" y="584"/>
                </a:lnTo>
                <a:lnTo>
                  <a:pt x="2286" y="538"/>
                </a:lnTo>
                <a:lnTo>
                  <a:pt x="2244" y="494"/>
                </a:lnTo>
                <a:lnTo>
                  <a:pt x="2244" y="494"/>
                </a:lnTo>
                <a:close/>
                <a:moveTo>
                  <a:pt x="1262" y="2452"/>
                </a:moveTo>
                <a:lnTo>
                  <a:pt x="1262" y="2452"/>
                </a:lnTo>
                <a:lnTo>
                  <a:pt x="1248" y="2346"/>
                </a:lnTo>
                <a:lnTo>
                  <a:pt x="1232" y="2248"/>
                </a:lnTo>
                <a:lnTo>
                  <a:pt x="1222" y="2200"/>
                </a:lnTo>
                <a:lnTo>
                  <a:pt x="1210" y="2156"/>
                </a:lnTo>
                <a:lnTo>
                  <a:pt x="1198" y="2114"/>
                </a:lnTo>
                <a:lnTo>
                  <a:pt x="1184" y="2076"/>
                </a:lnTo>
                <a:lnTo>
                  <a:pt x="1184" y="2076"/>
                </a:lnTo>
                <a:lnTo>
                  <a:pt x="1170" y="2038"/>
                </a:lnTo>
                <a:lnTo>
                  <a:pt x="1154" y="2004"/>
                </a:lnTo>
                <a:lnTo>
                  <a:pt x="1140" y="1972"/>
                </a:lnTo>
                <a:lnTo>
                  <a:pt x="1124" y="1944"/>
                </a:lnTo>
                <a:lnTo>
                  <a:pt x="1110" y="1918"/>
                </a:lnTo>
                <a:lnTo>
                  <a:pt x="1094" y="1896"/>
                </a:lnTo>
                <a:lnTo>
                  <a:pt x="1080" y="1876"/>
                </a:lnTo>
                <a:lnTo>
                  <a:pt x="1066" y="1858"/>
                </a:lnTo>
                <a:lnTo>
                  <a:pt x="1052" y="1842"/>
                </a:lnTo>
                <a:lnTo>
                  <a:pt x="1040" y="1830"/>
                </a:lnTo>
                <a:lnTo>
                  <a:pt x="1026" y="1820"/>
                </a:lnTo>
                <a:lnTo>
                  <a:pt x="1014" y="1810"/>
                </a:lnTo>
                <a:lnTo>
                  <a:pt x="1004" y="1804"/>
                </a:lnTo>
                <a:lnTo>
                  <a:pt x="992" y="1800"/>
                </a:lnTo>
                <a:lnTo>
                  <a:pt x="982" y="1798"/>
                </a:lnTo>
                <a:lnTo>
                  <a:pt x="972" y="1798"/>
                </a:lnTo>
                <a:lnTo>
                  <a:pt x="972" y="1798"/>
                </a:lnTo>
                <a:lnTo>
                  <a:pt x="960" y="1800"/>
                </a:lnTo>
                <a:lnTo>
                  <a:pt x="950" y="1806"/>
                </a:lnTo>
                <a:lnTo>
                  <a:pt x="938" y="1814"/>
                </a:lnTo>
                <a:lnTo>
                  <a:pt x="928" y="1826"/>
                </a:lnTo>
                <a:lnTo>
                  <a:pt x="918" y="1840"/>
                </a:lnTo>
                <a:lnTo>
                  <a:pt x="910" y="1856"/>
                </a:lnTo>
                <a:lnTo>
                  <a:pt x="902" y="1874"/>
                </a:lnTo>
                <a:lnTo>
                  <a:pt x="896" y="1894"/>
                </a:lnTo>
                <a:lnTo>
                  <a:pt x="896" y="1894"/>
                </a:lnTo>
                <a:lnTo>
                  <a:pt x="890" y="1914"/>
                </a:lnTo>
                <a:lnTo>
                  <a:pt x="888" y="1934"/>
                </a:lnTo>
                <a:lnTo>
                  <a:pt x="886" y="1956"/>
                </a:lnTo>
                <a:lnTo>
                  <a:pt x="886" y="1978"/>
                </a:lnTo>
                <a:lnTo>
                  <a:pt x="886" y="1978"/>
                </a:lnTo>
                <a:lnTo>
                  <a:pt x="886" y="2002"/>
                </a:lnTo>
                <a:lnTo>
                  <a:pt x="888" y="2026"/>
                </a:lnTo>
                <a:lnTo>
                  <a:pt x="892" y="2052"/>
                </a:lnTo>
                <a:lnTo>
                  <a:pt x="898" y="2076"/>
                </a:lnTo>
                <a:lnTo>
                  <a:pt x="906" y="2102"/>
                </a:lnTo>
                <a:lnTo>
                  <a:pt x="914" y="2128"/>
                </a:lnTo>
                <a:lnTo>
                  <a:pt x="926" y="2154"/>
                </a:lnTo>
                <a:lnTo>
                  <a:pt x="940" y="2180"/>
                </a:lnTo>
                <a:lnTo>
                  <a:pt x="954" y="2206"/>
                </a:lnTo>
                <a:lnTo>
                  <a:pt x="972" y="2230"/>
                </a:lnTo>
                <a:lnTo>
                  <a:pt x="990" y="2254"/>
                </a:lnTo>
                <a:lnTo>
                  <a:pt x="1012" y="2280"/>
                </a:lnTo>
                <a:lnTo>
                  <a:pt x="1034" y="2302"/>
                </a:lnTo>
                <a:lnTo>
                  <a:pt x="1060" y="2326"/>
                </a:lnTo>
                <a:lnTo>
                  <a:pt x="1088" y="2346"/>
                </a:lnTo>
                <a:lnTo>
                  <a:pt x="1118" y="2368"/>
                </a:lnTo>
                <a:lnTo>
                  <a:pt x="1152" y="2390"/>
                </a:lnTo>
                <a:lnTo>
                  <a:pt x="1152" y="2390"/>
                </a:lnTo>
                <a:lnTo>
                  <a:pt x="1214" y="2428"/>
                </a:lnTo>
                <a:lnTo>
                  <a:pt x="1240" y="2442"/>
                </a:lnTo>
                <a:lnTo>
                  <a:pt x="1262" y="2452"/>
                </a:lnTo>
                <a:lnTo>
                  <a:pt x="1262" y="2452"/>
                </a:lnTo>
                <a:close/>
                <a:moveTo>
                  <a:pt x="1464" y="2402"/>
                </a:moveTo>
                <a:lnTo>
                  <a:pt x="1464" y="2402"/>
                </a:lnTo>
                <a:lnTo>
                  <a:pt x="1504" y="2376"/>
                </a:lnTo>
                <a:lnTo>
                  <a:pt x="1554" y="2342"/>
                </a:lnTo>
                <a:lnTo>
                  <a:pt x="1554" y="2342"/>
                </a:lnTo>
                <a:lnTo>
                  <a:pt x="1572" y="2328"/>
                </a:lnTo>
                <a:lnTo>
                  <a:pt x="1594" y="2308"/>
                </a:lnTo>
                <a:lnTo>
                  <a:pt x="1650" y="2256"/>
                </a:lnTo>
                <a:lnTo>
                  <a:pt x="1680" y="2224"/>
                </a:lnTo>
                <a:lnTo>
                  <a:pt x="1712" y="2188"/>
                </a:lnTo>
                <a:lnTo>
                  <a:pt x="1746" y="2150"/>
                </a:lnTo>
                <a:lnTo>
                  <a:pt x="1778" y="2110"/>
                </a:lnTo>
                <a:lnTo>
                  <a:pt x="1810" y="2068"/>
                </a:lnTo>
                <a:lnTo>
                  <a:pt x="1840" y="2026"/>
                </a:lnTo>
                <a:lnTo>
                  <a:pt x="1868" y="1982"/>
                </a:lnTo>
                <a:lnTo>
                  <a:pt x="1892" y="1940"/>
                </a:lnTo>
                <a:lnTo>
                  <a:pt x="1912" y="1898"/>
                </a:lnTo>
                <a:lnTo>
                  <a:pt x="1928" y="1860"/>
                </a:lnTo>
                <a:lnTo>
                  <a:pt x="1934" y="1840"/>
                </a:lnTo>
                <a:lnTo>
                  <a:pt x="1938" y="1822"/>
                </a:lnTo>
                <a:lnTo>
                  <a:pt x="1940" y="1804"/>
                </a:lnTo>
                <a:lnTo>
                  <a:pt x="1942" y="1786"/>
                </a:lnTo>
                <a:lnTo>
                  <a:pt x="1942" y="1786"/>
                </a:lnTo>
                <a:lnTo>
                  <a:pt x="1940" y="1776"/>
                </a:lnTo>
                <a:lnTo>
                  <a:pt x="1940" y="1776"/>
                </a:lnTo>
                <a:lnTo>
                  <a:pt x="1940" y="1764"/>
                </a:lnTo>
                <a:lnTo>
                  <a:pt x="1936" y="1754"/>
                </a:lnTo>
                <a:lnTo>
                  <a:pt x="1932" y="1744"/>
                </a:lnTo>
                <a:lnTo>
                  <a:pt x="1928" y="1734"/>
                </a:lnTo>
                <a:lnTo>
                  <a:pt x="1920" y="1726"/>
                </a:lnTo>
                <a:lnTo>
                  <a:pt x="1912" y="1718"/>
                </a:lnTo>
                <a:lnTo>
                  <a:pt x="1902" y="1710"/>
                </a:lnTo>
                <a:lnTo>
                  <a:pt x="1890" y="1704"/>
                </a:lnTo>
                <a:lnTo>
                  <a:pt x="1890" y="1704"/>
                </a:lnTo>
                <a:lnTo>
                  <a:pt x="1876" y="1696"/>
                </a:lnTo>
                <a:lnTo>
                  <a:pt x="1862" y="1692"/>
                </a:lnTo>
                <a:lnTo>
                  <a:pt x="1848" y="1688"/>
                </a:lnTo>
                <a:lnTo>
                  <a:pt x="1836" y="1688"/>
                </a:lnTo>
                <a:lnTo>
                  <a:pt x="1822" y="1688"/>
                </a:lnTo>
                <a:lnTo>
                  <a:pt x="1810" y="1690"/>
                </a:lnTo>
                <a:lnTo>
                  <a:pt x="1796" y="1692"/>
                </a:lnTo>
                <a:lnTo>
                  <a:pt x="1784" y="1698"/>
                </a:lnTo>
                <a:lnTo>
                  <a:pt x="1784" y="1698"/>
                </a:lnTo>
                <a:lnTo>
                  <a:pt x="1768" y="1706"/>
                </a:lnTo>
                <a:lnTo>
                  <a:pt x="1752" y="1720"/>
                </a:lnTo>
                <a:lnTo>
                  <a:pt x="1734" y="1734"/>
                </a:lnTo>
                <a:lnTo>
                  <a:pt x="1716" y="1754"/>
                </a:lnTo>
                <a:lnTo>
                  <a:pt x="1696" y="1778"/>
                </a:lnTo>
                <a:lnTo>
                  <a:pt x="1678" y="1806"/>
                </a:lnTo>
                <a:lnTo>
                  <a:pt x="1658" y="1838"/>
                </a:lnTo>
                <a:lnTo>
                  <a:pt x="1636" y="1876"/>
                </a:lnTo>
                <a:lnTo>
                  <a:pt x="1616" y="1920"/>
                </a:lnTo>
                <a:lnTo>
                  <a:pt x="1596" y="1968"/>
                </a:lnTo>
                <a:lnTo>
                  <a:pt x="1574" y="2024"/>
                </a:lnTo>
                <a:lnTo>
                  <a:pt x="1552" y="2084"/>
                </a:lnTo>
                <a:lnTo>
                  <a:pt x="1530" y="2154"/>
                </a:lnTo>
                <a:lnTo>
                  <a:pt x="1508" y="2228"/>
                </a:lnTo>
                <a:lnTo>
                  <a:pt x="1486" y="2312"/>
                </a:lnTo>
                <a:lnTo>
                  <a:pt x="1464" y="2402"/>
                </a:lnTo>
                <a:lnTo>
                  <a:pt x="1464" y="2402"/>
                </a:lnTo>
                <a:close/>
                <a:moveTo>
                  <a:pt x="776" y="3988"/>
                </a:moveTo>
                <a:lnTo>
                  <a:pt x="776" y="3988"/>
                </a:lnTo>
                <a:lnTo>
                  <a:pt x="776" y="3976"/>
                </a:lnTo>
                <a:lnTo>
                  <a:pt x="778" y="3964"/>
                </a:lnTo>
                <a:lnTo>
                  <a:pt x="786" y="3942"/>
                </a:lnTo>
                <a:lnTo>
                  <a:pt x="796" y="3922"/>
                </a:lnTo>
                <a:lnTo>
                  <a:pt x="812" y="3904"/>
                </a:lnTo>
                <a:lnTo>
                  <a:pt x="830" y="3890"/>
                </a:lnTo>
                <a:lnTo>
                  <a:pt x="850" y="3880"/>
                </a:lnTo>
                <a:lnTo>
                  <a:pt x="872" y="3872"/>
                </a:lnTo>
                <a:lnTo>
                  <a:pt x="884" y="3872"/>
                </a:lnTo>
                <a:lnTo>
                  <a:pt x="896" y="3870"/>
                </a:lnTo>
                <a:lnTo>
                  <a:pt x="1840" y="3870"/>
                </a:lnTo>
                <a:lnTo>
                  <a:pt x="1840" y="3870"/>
                </a:lnTo>
                <a:lnTo>
                  <a:pt x="1852" y="3872"/>
                </a:lnTo>
                <a:lnTo>
                  <a:pt x="1864" y="3872"/>
                </a:lnTo>
                <a:lnTo>
                  <a:pt x="1886" y="3880"/>
                </a:lnTo>
                <a:lnTo>
                  <a:pt x="1908" y="3890"/>
                </a:lnTo>
                <a:lnTo>
                  <a:pt x="1926" y="3904"/>
                </a:lnTo>
                <a:lnTo>
                  <a:pt x="1940" y="3922"/>
                </a:lnTo>
                <a:lnTo>
                  <a:pt x="1952" y="3942"/>
                </a:lnTo>
                <a:lnTo>
                  <a:pt x="1958" y="3964"/>
                </a:lnTo>
                <a:lnTo>
                  <a:pt x="1960" y="3976"/>
                </a:lnTo>
                <a:lnTo>
                  <a:pt x="1960" y="3988"/>
                </a:lnTo>
                <a:lnTo>
                  <a:pt x="1960" y="3988"/>
                </a:lnTo>
                <a:lnTo>
                  <a:pt x="1960" y="4000"/>
                </a:lnTo>
                <a:lnTo>
                  <a:pt x="1958" y="4012"/>
                </a:lnTo>
                <a:lnTo>
                  <a:pt x="1952" y="4034"/>
                </a:lnTo>
                <a:lnTo>
                  <a:pt x="1940" y="4054"/>
                </a:lnTo>
                <a:lnTo>
                  <a:pt x="1926" y="4072"/>
                </a:lnTo>
                <a:lnTo>
                  <a:pt x="1908" y="4086"/>
                </a:lnTo>
                <a:lnTo>
                  <a:pt x="1886" y="4096"/>
                </a:lnTo>
                <a:lnTo>
                  <a:pt x="1864" y="4104"/>
                </a:lnTo>
                <a:lnTo>
                  <a:pt x="1852" y="4104"/>
                </a:lnTo>
                <a:lnTo>
                  <a:pt x="1840" y="4106"/>
                </a:lnTo>
                <a:lnTo>
                  <a:pt x="1840" y="4106"/>
                </a:lnTo>
                <a:lnTo>
                  <a:pt x="1852" y="4106"/>
                </a:lnTo>
                <a:lnTo>
                  <a:pt x="1864" y="4108"/>
                </a:lnTo>
                <a:lnTo>
                  <a:pt x="1886" y="4114"/>
                </a:lnTo>
                <a:lnTo>
                  <a:pt x="1908" y="4126"/>
                </a:lnTo>
                <a:lnTo>
                  <a:pt x="1926" y="4140"/>
                </a:lnTo>
                <a:lnTo>
                  <a:pt x="1940" y="4158"/>
                </a:lnTo>
                <a:lnTo>
                  <a:pt x="1952" y="4178"/>
                </a:lnTo>
                <a:lnTo>
                  <a:pt x="1958" y="4200"/>
                </a:lnTo>
                <a:lnTo>
                  <a:pt x="1960" y="4212"/>
                </a:lnTo>
                <a:lnTo>
                  <a:pt x="1960" y="4224"/>
                </a:lnTo>
                <a:lnTo>
                  <a:pt x="1960" y="4224"/>
                </a:lnTo>
                <a:lnTo>
                  <a:pt x="1960" y="4236"/>
                </a:lnTo>
                <a:lnTo>
                  <a:pt x="1958" y="4246"/>
                </a:lnTo>
                <a:lnTo>
                  <a:pt x="1952" y="4268"/>
                </a:lnTo>
                <a:lnTo>
                  <a:pt x="1940" y="4288"/>
                </a:lnTo>
                <a:lnTo>
                  <a:pt x="1926" y="4306"/>
                </a:lnTo>
                <a:lnTo>
                  <a:pt x="1908" y="4320"/>
                </a:lnTo>
                <a:lnTo>
                  <a:pt x="1886" y="4332"/>
                </a:lnTo>
                <a:lnTo>
                  <a:pt x="1864" y="4338"/>
                </a:lnTo>
                <a:lnTo>
                  <a:pt x="1852" y="4340"/>
                </a:lnTo>
                <a:lnTo>
                  <a:pt x="1840" y="4340"/>
                </a:lnTo>
                <a:lnTo>
                  <a:pt x="1840" y="4340"/>
                </a:lnTo>
                <a:lnTo>
                  <a:pt x="1852" y="4342"/>
                </a:lnTo>
                <a:lnTo>
                  <a:pt x="1864" y="4342"/>
                </a:lnTo>
                <a:lnTo>
                  <a:pt x="1886" y="4350"/>
                </a:lnTo>
                <a:lnTo>
                  <a:pt x="1908" y="4360"/>
                </a:lnTo>
                <a:lnTo>
                  <a:pt x="1926" y="4376"/>
                </a:lnTo>
                <a:lnTo>
                  <a:pt x="1940" y="4392"/>
                </a:lnTo>
                <a:lnTo>
                  <a:pt x="1952" y="4412"/>
                </a:lnTo>
                <a:lnTo>
                  <a:pt x="1958" y="4434"/>
                </a:lnTo>
                <a:lnTo>
                  <a:pt x="1960" y="4446"/>
                </a:lnTo>
                <a:lnTo>
                  <a:pt x="1960" y="4458"/>
                </a:lnTo>
                <a:lnTo>
                  <a:pt x="1960" y="4458"/>
                </a:lnTo>
                <a:lnTo>
                  <a:pt x="1960" y="4470"/>
                </a:lnTo>
                <a:lnTo>
                  <a:pt x="1958" y="4482"/>
                </a:lnTo>
                <a:lnTo>
                  <a:pt x="1952" y="4504"/>
                </a:lnTo>
                <a:lnTo>
                  <a:pt x="1940" y="4524"/>
                </a:lnTo>
                <a:lnTo>
                  <a:pt x="1926" y="4542"/>
                </a:lnTo>
                <a:lnTo>
                  <a:pt x="1908" y="4556"/>
                </a:lnTo>
                <a:lnTo>
                  <a:pt x="1886" y="4566"/>
                </a:lnTo>
                <a:lnTo>
                  <a:pt x="1864" y="4574"/>
                </a:lnTo>
                <a:lnTo>
                  <a:pt x="1852" y="4576"/>
                </a:lnTo>
                <a:lnTo>
                  <a:pt x="1840" y="4576"/>
                </a:lnTo>
                <a:lnTo>
                  <a:pt x="896" y="4576"/>
                </a:lnTo>
                <a:lnTo>
                  <a:pt x="896" y="4576"/>
                </a:lnTo>
                <a:lnTo>
                  <a:pt x="884" y="4576"/>
                </a:lnTo>
                <a:lnTo>
                  <a:pt x="872" y="4574"/>
                </a:lnTo>
                <a:lnTo>
                  <a:pt x="850" y="4566"/>
                </a:lnTo>
                <a:lnTo>
                  <a:pt x="830" y="4556"/>
                </a:lnTo>
                <a:lnTo>
                  <a:pt x="812" y="4542"/>
                </a:lnTo>
                <a:lnTo>
                  <a:pt x="796" y="4524"/>
                </a:lnTo>
                <a:lnTo>
                  <a:pt x="786" y="4504"/>
                </a:lnTo>
                <a:lnTo>
                  <a:pt x="778" y="4482"/>
                </a:lnTo>
                <a:lnTo>
                  <a:pt x="776" y="4470"/>
                </a:lnTo>
                <a:lnTo>
                  <a:pt x="776" y="4458"/>
                </a:lnTo>
                <a:lnTo>
                  <a:pt x="776" y="4458"/>
                </a:lnTo>
                <a:lnTo>
                  <a:pt x="776" y="4446"/>
                </a:lnTo>
                <a:lnTo>
                  <a:pt x="778" y="4434"/>
                </a:lnTo>
                <a:lnTo>
                  <a:pt x="786" y="4412"/>
                </a:lnTo>
                <a:lnTo>
                  <a:pt x="796" y="4392"/>
                </a:lnTo>
                <a:lnTo>
                  <a:pt x="812" y="4376"/>
                </a:lnTo>
                <a:lnTo>
                  <a:pt x="830" y="4360"/>
                </a:lnTo>
                <a:lnTo>
                  <a:pt x="850" y="4350"/>
                </a:lnTo>
                <a:lnTo>
                  <a:pt x="872" y="4342"/>
                </a:lnTo>
                <a:lnTo>
                  <a:pt x="884" y="4342"/>
                </a:lnTo>
                <a:lnTo>
                  <a:pt x="896" y="4340"/>
                </a:lnTo>
                <a:lnTo>
                  <a:pt x="896" y="4340"/>
                </a:lnTo>
                <a:lnTo>
                  <a:pt x="884" y="4340"/>
                </a:lnTo>
                <a:lnTo>
                  <a:pt x="872" y="4338"/>
                </a:lnTo>
                <a:lnTo>
                  <a:pt x="850" y="4332"/>
                </a:lnTo>
                <a:lnTo>
                  <a:pt x="830" y="4320"/>
                </a:lnTo>
                <a:lnTo>
                  <a:pt x="812" y="4306"/>
                </a:lnTo>
                <a:lnTo>
                  <a:pt x="796" y="4288"/>
                </a:lnTo>
                <a:lnTo>
                  <a:pt x="786" y="4268"/>
                </a:lnTo>
                <a:lnTo>
                  <a:pt x="778" y="4246"/>
                </a:lnTo>
                <a:lnTo>
                  <a:pt x="776" y="4236"/>
                </a:lnTo>
                <a:lnTo>
                  <a:pt x="776" y="4224"/>
                </a:lnTo>
                <a:lnTo>
                  <a:pt x="776" y="4224"/>
                </a:lnTo>
                <a:lnTo>
                  <a:pt x="776" y="4212"/>
                </a:lnTo>
                <a:lnTo>
                  <a:pt x="778" y="4200"/>
                </a:lnTo>
                <a:lnTo>
                  <a:pt x="786" y="4178"/>
                </a:lnTo>
                <a:lnTo>
                  <a:pt x="796" y="4158"/>
                </a:lnTo>
                <a:lnTo>
                  <a:pt x="812" y="4140"/>
                </a:lnTo>
                <a:lnTo>
                  <a:pt x="830" y="4126"/>
                </a:lnTo>
                <a:lnTo>
                  <a:pt x="850" y="4114"/>
                </a:lnTo>
                <a:lnTo>
                  <a:pt x="872" y="4108"/>
                </a:lnTo>
                <a:lnTo>
                  <a:pt x="884" y="4106"/>
                </a:lnTo>
                <a:lnTo>
                  <a:pt x="896" y="4106"/>
                </a:lnTo>
                <a:lnTo>
                  <a:pt x="896" y="4106"/>
                </a:lnTo>
                <a:lnTo>
                  <a:pt x="884" y="4104"/>
                </a:lnTo>
                <a:lnTo>
                  <a:pt x="872" y="4104"/>
                </a:lnTo>
                <a:lnTo>
                  <a:pt x="850" y="4096"/>
                </a:lnTo>
                <a:lnTo>
                  <a:pt x="830" y="4086"/>
                </a:lnTo>
                <a:lnTo>
                  <a:pt x="812" y="4072"/>
                </a:lnTo>
                <a:lnTo>
                  <a:pt x="796" y="4054"/>
                </a:lnTo>
                <a:lnTo>
                  <a:pt x="786" y="4034"/>
                </a:lnTo>
                <a:lnTo>
                  <a:pt x="778" y="4012"/>
                </a:lnTo>
                <a:lnTo>
                  <a:pt x="776" y="4000"/>
                </a:lnTo>
                <a:lnTo>
                  <a:pt x="776" y="3988"/>
                </a:lnTo>
                <a:lnTo>
                  <a:pt x="776" y="3988"/>
                </a:lnTo>
                <a:close/>
                <a:moveTo>
                  <a:pt x="1024" y="4422"/>
                </a:moveTo>
                <a:lnTo>
                  <a:pt x="1544" y="4422"/>
                </a:lnTo>
                <a:lnTo>
                  <a:pt x="1544" y="4422"/>
                </a:lnTo>
                <a:lnTo>
                  <a:pt x="1556" y="4420"/>
                </a:lnTo>
                <a:lnTo>
                  <a:pt x="1570" y="4416"/>
                </a:lnTo>
                <a:lnTo>
                  <a:pt x="1580" y="4410"/>
                </a:lnTo>
                <a:lnTo>
                  <a:pt x="1590" y="4402"/>
                </a:lnTo>
                <a:lnTo>
                  <a:pt x="1598" y="4392"/>
                </a:lnTo>
                <a:lnTo>
                  <a:pt x="1604" y="4382"/>
                </a:lnTo>
                <a:lnTo>
                  <a:pt x="1608" y="4370"/>
                </a:lnTo>
                <a:lnTo>
                  <a:pt x="1610" y="4356"/>
                </a:lnTo>
                <a:lnTo>
                  <a:pt x="1610" y="4356"/>
                </a:lnTo>
                <a:lnTo>
                  <a:pt x="1608" y="4342"/>
                </a:lnTo>
                <a:lnTo>
                  <a:pt x="1604" y="4330"/>
                </a:lnTo>
                <a:lnTo>
                  <a:pt x="1598" y="4318"/>
                </a:lnTo>
                <a:lnTo>
                  <a:pt x="1590" y="4308"/>
                </a:lnTo>
                <a:lnTo>
                  <a:pt x="1580" y="4300"/>
                </a:lnTo>
                <a:lnTo>
                  <a:pt x="1570" y="4294"/>
                </a:lnTo>
                <a:lnTo>
                  <a:pt x="1556" y="4290"/>
                </a:lnTo>
                <a:lnTo>
                  <a:pt x="1544" y="4290"/>
                </a:lnTo>
                <a:lnTo>
                  <a:pt x="1024" y="4290"/>
                </a:lnTo>
                <a:lnTo>
                  <a:pt x="1024" y="4290"/>
                </a:lnTo>
                <a:lnTo>
                  <a:pt x="1012" y="4290"/>
                </a:lnTo>
                <a:lnTo>
                  <a:pt x="998" y="4294"/>
                </a:lnTo>
                <a:lnTo>
                  <a:pt x="988" y="4300"/>
                </a:lnTo>
                <a:lnTo>
                  <a:pt x="978" y="4308"/>
                </a:lnTo>
                <a:lnTo>
                  <a:pt x="970" y="4318"/>
                </a:lnTo>
                <a:lnTo>
                  <a:pt x="964" y="4330"/>
                </a:lnTo>
                <a:lnTo>
                  <a:pt x="960" y="4342"/>
                </a:lnTo>
                <a:lnTo>
                  <a:pt x="958" y="4356"/>
                </a:lnTo>
                <a:lnTo>
                  <a:pt x="958" y="4356"/>
                </a:lnTo>
                <a:lnTo>
                  <a:pt x="960" y="4370"/>
                </a:lnTo>
                <a:lnTo>
                  <a:pt x="964" y="4382"/>
                </a:lnTo>
                <a:lnTo>
                  <a:pt x="970" y="4392"/>
                </a:lnTo>
                <a:lnTo>
                  <a:pt x="978" y="4402"/>
                </a:lnTo>
                <a:lnTo>
                  <a:pt x="988" y="4410"/>
                </a:lnTo>
                <a:lnTo>
                  <a:pt x="998" y="4416"/>
                </a:lnTo>
                <a:lnTo>
                  <a:pt x="1012" y="4420"/>
                </a:lnTo>
                <a:lnTo>
                  <a:pt x="1024" y="4422"/>
                </a:lnTo>
                <a:lnTo>
                  <a:pt x="1024" y="4422"/>
                </a:lnTo>
                <a:close/>
                <a:moveTo>
                  <a:pt x="1012" y="4156"/>
                </a:moveTo>
                <a:lnTo>
                  <a:pt x="1724" y="4156"/>
                </a:lnTo>
                <a:lnTo>
                  <a:pt x="1724" y="4156"/>
                </a:lnTo>
                <a:lnTo>
                  <a:pt x="1738" y="4156"/>
                </a:lnTo>
                <a:lnTo>
                  <a:pt x="1750" y="4152"/>
                </a:lnTo>
                <a:lnTo>
                  <a:pt x="1762" y="4146"/>
                </a:lnTo>
                <a:lnTo>
                  <a:pt x="1772" y="4138"/>
                </a:lnTo>
                <a:lnTo>
                  <a:pt x="1780" y="4128"/>
                </a:lnTo>
                <a:lnTo>
                  <a:pt x="1786" y="4116"/>
                </a:lnTo>
                <a:lnTo>
                  <a:pt x="1790" y="4104"/>
                </a:lnTo>
                <a:lnTo>
                  <a:pt x="1790" y="4090"/>
                </a:lnTo>
                <a:lnTo>
                  <a:pt x="1790" y="4090"/>
                </a:lnTo>
                <a:lnTo>
                  <a:pt x="1790" y="4076"/>
                </a:lnTo>
                <a:lnTo>
                  <a:pt x="1786" y="4064"/>
                </a:lnTo>
                <a:lnTo>
                  <a:pt x="1780" y="4054"/>
                </a:lnTo>
                <a:lnTo>
                  <a:pt x="1772" y="4044"/>
                </a:lnTo>
                <a:lnTo>
                  <a:pt x="1762" y="4036"/>
                </a:lnTo>
                <a:lnTo>
                  <a:pt x="1750" y="4030"/>
                </a:lnTo>
                <a:lnTo>
                  <a:pt x="1738" y="4026"/>
                </a:lnTo>
                <a:lnTo>
                  <a:pt x="1724" y="4024"/>
                </a:lnTo>
                <a:lnTo>
                  <a:pt x="1012" y="4024"/>
                </a:lnTo>
                <a:lnTo>
                  <a:pt x="1012" y="4024"/>
                </a:lnTo>
                <a:lnTo>
                  <a:pt x="1000" y="4026"/>
                </a:lnTo>
                <a:lnTo>
                  <a:pt x="986" y="4030"/>
                </a:lnTo>
                <a:lnTo>
                  <a:pt x="976" y="4036"/>
                </a:lnTo>
                <a:lnTo>
                  <a:pt x="966" y="4044"/>
                </a:lnTo>
                <a:lnTo>
                  <a:pt x="958" y="4054"/>
                </a:lnTo>
                <a:lnTo>
                  <a:pt x="952" y="4064"/>
                </a:lnTo>
                <a:lnTo>
                  <a:pt x="948" y="4076"/>
                </a:lnTo>
                <a:lnTo>
                  <a:pt x="946" y="4090"/>
                </a:lnTo>
                <a:lnTo>
                  <a:pt x="946" y="4090"/>
                </a:lnTo>
                <a:lnTo>
                  <a:pt x="948" y="4104"/>
                </a:lnTo>
                <a:lnTo>
                  <a:pt x="952" y="4116"/>
                </a:lnTo>
                <a:lnTo>
                  <a:pt x="958" y="4128"/>
                </a:lnTo>
                <a:lnTo>
                  <a:pt x="966" y="4138"/>
                </a:lnTo>
                <a:lnTo>
                  <a:pt x="976" y="4146"/>
                </a:lnTo>
                <a:lnTo>
                  <a:pt x="986" y="4152"/>
                </a:lnTo>
                <a:lnTo>
                  <a:pt x="1000" y="4156"/>
                </a:lnTo>
                <a:lnTo>
                  <a:pt x="1012" y="4156"/>
                </a:lnTo>
                <a:lnTo>
                  <a:pt x="1012" y="4156"/>
                </a:lnTo>
                <a:close/>
                <a:moveTo>
                  <a:pt x="1368" y="4812"/>
                </a:moveTo>
                <a:lnTo>
                  <a:pt x="1368" y="4812"/>
                </a:lnTo>
                <a:lnTo>
                  <a:pt x="1340" y="4812"/>
                </a:lnTo>
                <a:lnTo>
                  <a:pt x="1312" y="4810"/>
                </a:lnTo>
                <a:lnTo>
                  <a:pt x="1284" y="4804"/>
                </a:lnTo>
                <a:lnTo>
                  <a:pt x="1256" y="4800"/>
                </a:lnTo>
                <a:lnTo>
                  <a:pt x="1230" y="4792"/>
                </a:lnTo>
                <a:lnTo>
                  <a:pt x="1204" y="4782"/>
                </a:lnTo>
                <a:lnTo>
                  <a:pt x="1178" y="4772"/>
                </a:lnTo>
                <a:lnTo>
                  <a:pt x="1154" y="4760"/>
                </a:lnTo>
                <a:lnTo>
                  <a:pt x="1130" y="4748"/>
                </a:lnTo>
                <a:lnTo>
                  <a:pt x="1106" y="4732"/>
                </a:lnTo>
                <a:lnTo>
                  <a:pt x="1084" y="4718"/>
                </a:lnTo>
                <a:lnTo>
                  <a:pt x="1064" y="4700"/>
                </a:lnTo>
                <a:lnTo>
                  <a:pt x="1044" y="4682"/>
                </a:lnTo>
                <a:lnTo>
                  <a:pt x="1026" y="4662"/>
                </a:lnTo>
                <a:lnTo>
                  <a:pt x="1008" y="4642"/>
                </a:lnTo>
                <a:lnTo>
                  <a:pt x="990" y="4622"/>
                </a:lnTo>
                <a:lnTo>
                  <a:pt x="1746" y="4622"/>
                </a:lnTo>
                <a:lnTo>
                  <a:pt x="1746" y="4622"/>
                </a:lnTo>
                <a:lnTo>
                  <a:pt x="1730" y="4642"/>
                </a:lnTo>
                <a:lnTo>
                  <a:pt x="1712" y="4662"/>
                </a:lnTo>
                <a:lnTo>
                  <a:pt x="1692" y="4682"/>
                </a:lnTo>
                <a:lnTo>
                  <a:pt x="1672" y="4700"/>
                </a:lnTo>
                <a:lnTo>
                  <a:pt x="1652" y="4718"/>
                </a:lnTo>
                <a:lnTo>
                  <a:pt x="1630" y="4732"/>
                </a:lnTo>
                <a:lnTo>
                  <a:pt x="1608" y="4748"/>
                </a:lnTo>
                <a:lnTo>
                  <a:pt x="1584" y="4760"/>
                </a:lnTo>
                <a:lnTo>
                  <a:pt x="1558" y="4772"/>
                </a:lnTo>
                <a:lnTo>
                  <a:pt x="1534" y="4782"/>
                </a:lnTo>
                <a:lnTo>
                  <a:pt x="1508" y="4792"/>
                </a:lnTo>
                <a:lnTo>
                  <a:pt x="1480" y="4800"/>
                </a:lnTo>
                <a:lnTo>
                  <a:pt x="1454" y="4804"/>
                </a:lnTo>
                <a:lnTo>
                  <a:pt x="1426" y="4810"/>
                </a:lnTo>
                <a:lnTo>
                  <a:pt x="1398" y="4812"/>
                </a:lnTo>
                <a:lnTo>
                  <a:pt x="1368" y="4812"/>
                </a:lnTo>
                <a:lnTo>
                  <a:pt x="1368" y="48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1752600"/>
            <a:ext cx="63050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  МАТЕМАТИКА – это цифры и счет,</a:t>
            </a:r>
            <a:endParaRPr lang="en-US" sz="2800" b="1" i="1" dirty="0" smtClean="0"/>
          </a:p>
        </p:txBody>
      </p:sp>
      <p:sp>
        <p:nvSpPr>
          <p:cNvPr id="12" name="Cube 2"/>
          <p:cNvSpPr/>
          <p:nvPr/>
        </p:nvSpPr>
        <p:spPr>
          <a:xfrm>
            <a:off x="5455470" y="2725694"/>
            <a:ext cx="2385669" cy="2079872"/>
          </a:xfrm>
          <a:prstGeom prst="cube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white"/>
                </a:solidFill>
              </a:rPr>
              <a:t>Я</a:t>
            </a:r>
            <a:endParaRPr lang="en-US" sz="6000" b="1" dirty="0">
              <a:solidFill>
                <a:prstClr val="white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7" t="45228" r="25940" b="10331"/>
          <a:stretch/>
        </p:blipFill>
        <p:spPr>
          <a:xfrm>
            <a:off x="5455470" y="3262177"/>
            <a:ext cx="1900441" cy="15433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2112602"/>
            <a:ext cx="7049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Надо просто вести подсчет !!!</a:t>
            </a:r>
            <a:endParaRPr lang="ru-RU" sz="2800" b="1" i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5" t="17410" r="2662" b="32215"/>
          <a:stretch/>
        </p:blipFill>
        <p:spPr>
          <a:xfrm>
            <a:off x="6400800" y="5686807"/>
            <a:ext cx="2638208" cy="1120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Cube 2"/>
          <p:cNvSpPr/>
          <p:nvPr/>
        </p:nvSpPr>
        <p:spPr>
          <a:xfrm>
            <a:off x="6096000" y="-11482"/>
            <a:ext cx="3052954" cy="2869172"/>
          </a:xfrm>
          <a:prstGeom prst="cube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prstClr val="white"/>
                </a:solidFill>
              </a:rPr>
              <a:t>Я</a:t>
            </a:r>
            <a:endParaRPr lang="en-US" sz="6000" b="1" dirty="0">
              <a:solidFill>
                <a:prstClr val="white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8" t="15556" r="5555" b="23333"/>
          <a:stretch/>
        </p:blipFill>
        <p:spPr>
          <a:xfrm>
            <a:off x="6095999" y="724049"/>
            <a:ext cx="2357535" cy="213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4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Custom 3">
      <a:dk1>
        <a:srgbClr val="262626"/>
      </a:dk1>
      <a:lt1>
        <a:srgbClr val="FFFFFF"/>
      </a:lt1>
      <a:dk2>
        <a:srgbClr val="1F497D"/>
      </a:dk2>
      <a:lt2>
        <a:srgbClr val="EEECE1"/>
      </a:lt2>
      <a:accent1>
        <a:srgbClr val="44C604"/>
      </a:accent1>
      <a:accent2>
        <a:srgbClr val="C2E640"/>
      </a:accent2>
      <a:accent3>
        <a:srgbClr val="FF0000"/>
      </a:accent3>
      <a:accent4>
        <a:srgbClr val="FFC000"/>
      </a:accent4>
      <a:accent5>
        <a:srgbClr val="44C604"/>
      </a:accent5>
      <a:accent6>
        <a:srgbClr val="FFC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Custom 3">
      <a:dk1>
        <a:srgbClr val="262626"/>
      </a:dk1>
      <a:lt1>
        <a:srgbClr val="FFFFFF"/>
      </a:lt1>
      <a:dk2>
        <a:srgbClr val="1F497D"/>
      </a:dk2>
      <a:lt2>
        <a:srgbClr val="EEECE1"/>
      </a:lt2>
      <a:accent1>
        <a:srgbClr val="44C604"/>
      </a:accent1>
      <a:accent2>
        <a:srgbClr val="C2E640"/>
      </a:accent2>
      <a:accent3>
        <a:srgbClr val="FF0000"/>
      </a:accent3>
      <a:accent4>
        <a:srgbClr val="FFC000"/>
      </a:accent4>
      <a:accent5>
        <a:srgbClr val="44C604"/>
      </a:accent5>
      <a:accent6>
        <a:srgbClr val="FFC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3_Office Theme">
  <a:themeElements>
    <a:clrScheme name="Custom 3">
      <a:dk1>
        <a:srgbClr val="262626"/>
      </a:dk1>
      <a:lt1>
        <a:srgbClr val="FFFFFF"/>
      </a:lt1>
      <a:dk2>
        <a:srgbClr val="1F497D"/>
      </a:dk2>
      <a:lt2>
        <a:srgbClr val="EEECE1"/>
      </a:lt2>
      <a:accent1>
        <a:srgbClr val="44C604"/>
      </a:accent1>
      <a:accent2>
        <a:srgbClr val="C2E640"/>
      </a:accent2>
      <a:accent3>
        <a:srgbClr val="FF0000"/>
      </a:accent3>
      <a:accent4>
        <a:srgbClr val="FFC000"/>
      </a:accent4>
      <a:accent5>
        <a:srgbClr val="44C604"/>
      </a:accent5>
      <a:accent6>
        <a:srgbClr val="FFC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4_Office Theme">
  <a:themeElements>
    <a:clrScheme name="Custom 3">
      <a:dk1>
        <a:srgbClr val="262626"/>
      </a:dk1>
      <a:lt1>
        <a:srgbClr val="FFFFFF"/>
      </a:lt1>
      <a:dk2>
        <a:srgbClr val="1F497D"/>
      </a:dk2>
      <a:lt2>
        <a:srgbClr val="EEECE1"/>
      </a:lt2>
      <a:accent1>
        <a:srgbClr val="44C604"/>
      </a:accent1>
      <a:accent2>
        <a:srgbClr val="C2E640"/>
      </a:accent2>
      <a:accent3>
        <a:srgbClr val="FF0000"/>
      </a:accent3>
      <a:accent4>
        <a:srgbClr val="FFC000"/>
      </a:accent4>
      <a:accent5>
        <a:srgbClr val="44C604"/>
      </a:accent5>
      <a:accent6>
        <a:srgbClr val="FFC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8_Office Theme">
  <a:themeElements>
    <a:clrScheme name="Custom 3">
      <a:dk1>
        <a:srgbClr val="262626"/>
      </a:dk1>
      <a:lt1>
        <a:srgbClr val="FFFFFF"/>
      </a:lt1>
      <a:dk2>
        <a:srgbClr val="1F497D"/>
      </a:dk2>
      <a:lt2>
        <a:srgbClr val="EEECE1"/>
      </a:lt2>
      <a:accent1>
        <a:srgbClr val="44C604"/>
      </a:accent1>
      <a:accent2>
        <a:srgbClr val="C2E640"/>
      </a:accent2>
      <a:accent3>
        <a:srgbClr val="FF0000"/>
      </a:accent3>
      <a:accent4>
        <a:srgbClr val="FFC000"/>
      </a:accent4>
      <a:accent5>
        <a:srgbClr val="44C604"/>
      </a:accent5>
      <a:accent6>
        <a:srgbClr val="FFC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1_Office Theme">
  <a:themeElements>
    <a:clrScheme name="Custom 3">
      <a:dk1>
        <a:srgbClr val="262626"/>
      </a:dk1>
      <a:lt1>
        <a:srgbClr val="FFFFFF"/>
      </a:lt1>
      <a:dk2>
        <a:srgbClr val="1F497D"/>
      </a:dk2>
      <a:lt2>
        <a:srgbClr val="EEECE1"/>
      </a:lt2>
      <a:accent1>
        <a:srgbClr val="44C604"/>
      </a:accent1>
      <a:accent2>
        <a:srgbClr val="C2E640"/>
      </a:accent2>
      <a:accent3>
        <a:srgbClr val="FF0000"/>
      </a:accent3>
      <a:accent4>
        <a:srgbClr val="FFC000"/>
      </a:accent4>
      <a:accent5>
        <a:srgbClr val="44C604"/>
      </a:accent5>
      <a:accent6>
        <a:srgbClr val="FFC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22240</TotalTime>
  <Words>792</Words>
  <Application>Microsoft Office PowerPoint</Application>
  <PresentationFormat>Экран (4:3)</PresentationFormat>
  <Paragraphs>229</Paragraphs>
  <Slides>39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39</vt:i4>
      </vt:variant>
    </vt:vector>
  </HeadingPairs>
  <TitlesOfParts>
    <vt:vector size="59" baseType="lpstr">
      <vt:lpstr>Arial</vt:lpstr>
      <vt:lpstr>Arial</vt:lpstr>
      <vt:lpstr>Bahnschrift</vt:lpstr>
      <vt:lpstr>Calibri</vt:lpstr>
      <vt:lpstr>Century Gothic</vt:lpstr>
      <vt:lpstr>굴림</vt:lpstr>
      <vt:lpstr>Helvetica</vt:lpstr>
      <vt:lpstr>inherit</vt:lpstr>
      <vt:lpstr>Lora</vt:lpstr>
      <vt:lpstr>Mistral</vt:lpstr>
      <vt:lpstr>Open Sans</vt:lpstr>
      <vt:lpstr>PT Sans</vt:lpstr>
      <vt:lpstr>Segoe Script</vt:lpstr>
      <vt:lpstr>Symbol</vt:lpstr>
      <vt:lpstr>1_Office Theme</vt:lpstr>
      <vt:lpstr>2_Office Theme</vt:lpstr>
      <vt:lpstr>13_Office Theme</vt:lpstr>
      <vt:lpstr>14_Office Theme</vt:lpstr>
      <vt:lpstr>18_Office Theme</vt:lpstr>
      <vt:lpstr>21_Office Theme</vt:lpstr>
      <vt:lpstr>Автор проекта: Волкова Вера 6 лет Руководитель проекта: Дерменжи Лариса Георгиевна </vt:lpstr>
      <vt:lpstr>Презентация PowerPoint</vt:lpstr>
      <vt:lpstr>ЦЕЛИ И ЗАДАЧИ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ОСНОВНОЙ ЭТАП Исследовательская деятельность №1</vt:lpstr>
      <vt:lpstr>Исследовательская деятельность №2</vt:lpstr>
      <vt:lpstr>Исследовательская деятельность №3 </vt:lpstr>
      <vt:lpstr>Исследовательская деятельность № 4</vt:lpstr>
      <vt:lpstr>Презентация PowerPoint</vt:lpstr>
      <vt:lpstr>Знакомство с математическим понятием БЕСКОНЕЧНОСТЬ</vt:lpstr>
      <vt:lpstr>Презентация PowerPoint</vt:lpstr>
      <vt:lpstr>Папа – главный помощник по поиску информации</vt:lpstr>
      <vt:lpstr>Презентация PowerPoint</vt:lpstr>
      <vt:lpstr>Эксперимент № 1 Важная величина  - ДЛИНА</vt:lpstr>
      <vt:lpstr>Презентация PowerPoint</vt:lpstr>
      <vt:lpstr>Презентация PowerPoint</vt:lpstr>
      <vt:lpstr>Эксперимент №2  величина - МАССА </vt:lpstr>
      <vt:lpstr>Презентация PowerPoint</vt:lpstr>
      <vt:lpstr>Виды весов </vt:lpstr>
      <vt:lpstr>Презентация PowerPoint</vt:lpstr>
      <vt:lpstr>Презентация PowerPoint</vt:lpstr>
      <vt:lpstr>Презентация PowerPoint</vt:lpstr>
      <vt:lpstr>  ПЛОЩАДЬ- независимая величина         Эксперимент № 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Автор проекта: Волкова Вера 6 лет Руководитель проекта: Дерменжи Лариса Георгиевна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Пользователь Windows</cp:lastModifiedBy>
  <cp:revision>452</cp:revision>
  <dcterms:created xsi:type="dcterms:W3CDTF">2012-04-26T17:06:14Z</dcterms:created>
  <dcterms:modified xsi:type="dcterms:W3CDTF">2021-02-09T12:40:01Z</dcterms:modified>
</cp:coreProperties>
</file>