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7" r:id="rId6"/>
    <p:sldId id="284" r:id="rId7"/>
    <p:sldId id="264" r:id="rId8"/>
    <p:sldId id="260" r:id="rId9"/>
    <p:sldId id="287" r:id="rId10"/>
    <p:sldId id="288" r:id="rId11"/>
    <p:sldId id="289" r:id="rId12"/>
    <p:sldId id="267" r:id="rId13"/>
    <p:sldId id="263" r:id="rId14"/>
    <p:sldId id="285" r:id="rId15"/>
    <p:sldId id="269" r:id="rId16"/>
  </p:sldIdLst>
  <p:sldSz cx="18288000" cy="10287000"/>
  <p:notesSz cx="6858000" cy="9144000"/>
  <p:embeddedFontLst>
    <p:embeddedFont>
      <p:font typeface="Calibri" panose="020F0502020204030204"/>
      <p:regular r:id="rId20"/>
      <p:bold r:id="rId21"/>
      <p:italic r:id="rId22"/>
      <p:boldItalic r:id="rId23"/>
    </p:embeddedFont>
    <p:embeddedFont>
      <p:font typeface="Arimo" panose="020B0604020202020204"/>
      <p:bold r:id="rId24"/>
      <p:boldItalic r:id="rId25"/>
    </p:embeddedFont>
    <p:embeddedFont>
      <p:font typeface="Montserrat"/>
      <p:regular r:id="rId26"/>
      <p:bold r:id="rId27"/>
      <p:italic r:id="rId28"/>
      <p:boldItalic r:id="rId29"/>
    </p:embeddedFont>
    <p:embeddedFont>
      <p:font typeface="Microsoft JhengHei" panose="020B0604030504040204" pitchFamily="34" charset="-12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000000"/>
          </p15:clr>
        </p15:guide>
        <p15:guide id="2" pos="2880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9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88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11.fntdata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2" name="Google Shape;17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8" name="Google Shape;1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7" name="Google Shape;14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itle and Vertical Text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9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Vertical Title and Text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0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 panose="020F0502020204030204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Two Content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3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ison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43" name="Google Shape;43;p3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35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45" name="Google Shape;45;p3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t with Caption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Picture with Caption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9" name="Google Shape;9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0" name="Google Shape;10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" y="7824651"/>
            <a:ext cx="18288000" cy="2462308"/>
          </a:xfrm>
          <a:custGeom>
            <a:avLst/>
            <a:gdLst/>
            <a:ahLst/>
            <a:cxnLst/>
            <a:rect l="l" t="t" r="r" b="b"/>
            <a:pathLst>
              <a:path w="24384000" h="3283077" extrusionOk="0">
                <a:moveTo>
                  <a:pt x="0" y="0"/>
                </a:moveTo>
                <a:lnTo>
                  <a:pt x="24384000" y="0"/>
                </a:lnTo>
                <a:lnTo>
                  <a:pt x="24384000" y="3283077"/>
                </a:lnTo>
                <a:lnTo>
                  <a:pt x="0" y="328307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85" name="Google Shape;85;p1"/>
          <p:cNvSpPr/>
          <p:nvPr/>
        </p:nvSpPr>
        <p:spPr>
          <a:xfrm rot="1775194">
            <a:off x="13698603" y="597462"/>
            <a:ext cx="4092195" cy="3094722"/>
          </a:xfrm>
          <a:custGeom>
            <a:avLst/>
            <a:gdLst/>
            <a:ahLst/>
            <a:cxnLst/>
            <a:rect l="l" t="t" r="r" b="b"/>
            <a:pathLst>
              <a:path w="4092195" h="3094722" extrusionOk="0">
                <a:moveTo>
                  <a:pt x="0" y="0"/>
                </a:moveTo>
                <a:lnTo>
                  <a:pt x="4092195" y="0"/>
                </a:lnTo>
                <a:lnTo>
                  <a:pt x="4092195" y="3094722"/>
                </a:lnTo>
                <a:lnTo>
                  <a:pt x="0" y="309472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</p:sp>
      <p:sp>
        <p:nvSpPr>
          <p:cNvPr id="86" name="Google Shape;86;p1"/>
          <p:cNvSpPr txBox="1"/>
          <p:nvPr/>
        </p:nvSpPr>
        <p:spPr>
          <a:xfrm>
            <a:off x="560872" y="2658620"/>
            <a:ext cx="16110066" cy="233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педагогического коллектива с семьями 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</a:t>
            </a:r>
            <a:endParaRPr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1000488" y="8349027"/>
            <a:ext cx="12419451" cy="2326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Автор выступления</a:t>
            </a:r>
            <a:r>
              <a:rPr lang="en-US" sz="3000" b="0" i="0" u="none" strike="noStrike" cap="none" dirty="0" smtClean="0">
                <a:solidFill>
                  <a:srgbClr val="000000"/>
                </a:solidFill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:</a:t>
            </a:r>
            <a:r>
              <a:rPr lang="ru-RU" sz="3000" b="0" i="0" u="none" strike="noStrike" cap="none" dirty="0" smtClean="0">
                <a:solidFill>
                  <a:srgbClr val="000000"/>
                </a:solidFill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 воспитатель высшей категории</a:t>
            </a:r>
            <a:endParaRPr lang="ru-RU" sz="3000" b="0" i="0" u="none" strike="noStrike" cap="none" dirty="0" smtClean="0">
              <a:solidFill>
                <a:srgbClr val="000000"/>
              </a:solidFill>
              <a:latin typeface="Arimo" panose="020B0604020202020204"/>
              <a:ea typeface="Arimo" panose="020B0604020202020204"/>
              <a:cs typeface="Arimo" panose="020B0604020202020204"/>
              <a:sym typeface="Arimo" panose="020B0604020202020204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sng" strike="noStrike" cap="none" dirty="0" smtClean="0">
                <a:solidFill>
                  <a:srgbClr val="000000"/>
                </a:solidFill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Хакимова </a:t>
            </a:r>
            <a:r>
              <a:rPr lang="ru-RU" sz="3600" b="0" i="0" u="sng" strike="noStrike" cap="none" dirty="0" err="1" smtClean="0">
                <a:solidFill>
                  <a:srgbClr val="000000"/>
                </a:solidFill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Гульфия</a:t>
            </a:r>
            <a:r>
              <a:rPr lang="ru-RU" sz="3600" b="0" i="0" u="sng" strike="noStrike" cap="none" dirty="0" smtClean="0">
                <a:solidFill>
                  <a:srgbClr val="000000"/>
                </a:solidFill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 </a:t>
            </a:r>
            <a:r>
              <a:rPr lang="ru-RU" sz="3600" b="0" i="0" u="sng" strike="noStrike" cap="none" dirty="0" err="1" smtClean="0">
                <a:solidFill>
                  <a:srgbClr val="000000"/>
                </a:solidFill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Рабисовна</a:t>
            </a:r>
            <a:endParaRPr lang="ru-RU" sz="3600" b="0" i="0" u="sng" strike="noStrike" cap="none" dirty="0" smtClean="0">
              <a:solidFill>
                <a:srgbClr val="000000"/>
              </a:solidFill>
              <a:latin typeface="Arimo" panose="020B0604020202020204"/>
              <a:ea typeface="Arimo" panose="020B0604020202020204"/>
              <a:cs typeface="Arimo" panose="020B0604020202020204"/>
              <a:sym typeface="Arimo" panose="020B0604020202020204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МАДОУ Детский сад №84 корпус 2</a:t>
            </a:r>
            <a:endParaRPr lang="ru-RU" sz="3000" b="0" i="0" u="none" strike="noStrike" cap="none" dirty="0" smtClean="0">
              <a:solidFill>
                <a:srgbClr val="000000"/>
              </a:solidFill>
              <a:latin typeface="Arimo" panose="020B0604020202020204"/>
              <a:ea typeface="Arimo" panose="020B0604020202020204"/>
              <a:cs typeface="Arimo" panose="020B0604020202020204"/>
              <a:sym typeface="Arimo" panose="020B0604020202020204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                         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"/>
          <p:cNvSpPr/>
          <p:nvPr/>
        </p:nvSpPr>
        <p:spPr>
          <a:xfrm>
            <a:off x="0" y="823911"/>
            <a:ext cx="17461706" cy="1054822"/>
          </a:xfrm>
          <a:custGeom>
            <a:avLst/>
            <a:gdLst/>
            <a:ahLst/>
            <a:cxnLst/>
            <a:rect l="l" t="t" r="r" b="b"/>
            <a:pathLst>
              <a:path w="23282275" h="1406429" extrusionOk="0">
                <a:moveTo>
                  <a:pt x="0" y="0"/>
                </a:moveTo>
                <a:lnTo>
                  <a:pt x="23282275" y="0"/>
                </a:lnTo>
                <a:lnTo>
                  <a:pt x="23282275" y="1406429"/>
                </a:lnTo>
                <a:lnTo>
                  <a:pt x="0" y="140642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76" name="Google Shape;176;p12"/>
          <p:cNvSpPr txBox="1"/>
          <p:nvPr/>
        </p:nvSpPr>
        <p:spPr>
          <a:xfrm>
            <a:off x="975380" y="1135878"/>
            <a:ext cx="1282850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создать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" name="Google Shape;177;p12"/>
          <p:cNvSpPr txBox="1"/>
          <p:nvPr/>
        </p:nvSpPr>
        <p:spPr>
          <a:xfrm>
            <a:off x="975380" y="2517430"/>
            <a:ext cx="13706625" cy="7238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свою презентацию или текстовой файл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Загрузить свою работу в ту социальную площадку (я использую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Диск), где можно скопировать ссылку вашей работы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Перейти в генератор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QR –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кодов и в окошке вставить вашу ссылку и нажимаем создать код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Справа окошка у вас появится ваш код, которую нужно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и поделиться 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/>
          <a:srcRect l="3499" t="34573" r="40748" b="12382"/>
          <a:stretch>
            <a:fillRect/>
          </a:stretch>
        </p:blipFill>
        <p:spPr>
          <a:xfrm>
            <a:off x="1344749" y="5120337"/>
            <a:ext cx="7543799" cy="32298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2474" y="4888523"/>
            <a:ext cx="52578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"/>
          <p:cNvSpPr/>
          <p:nvPr/>
        </p:nvSpPr>
        <p:spPr>
          <a:xfrm>
            <a:off x="0" y="823911"/>
            <a:ext cx="17461706" cy="1054822"/>
          </a:xfrm>
          <a:custGeom>
            <a:avLst/>
            <a:gdLst/>
            <a:ahLst/>
            <a:cxnLst/>
            <a:rect l="l" t="t" r="r" b="b"/>
            <a:pathLst>
              <a:path w="23282275" h="1406429" extrusionOk="0">
                <a:moveTo>
                  <a:pt x="0" y="0"/>
                </a:moveTo>
                <a:lnTo>
                  <a:pt x="23282275" y="0"/>
                </a:lnTo>
                <a:lnTo>
                  <a:pt x="23282275" y="1406429"/>
                </a:lnTo>
                <a:lnTo>
                  <a:pt x="0" y="140642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Google Shape;144;p8"/>
          <p:cNvSpPr txBox="1"/>
          <p:nvPr/>
        </p:nvSpPr>
        <p:spPr>
          <a:xfrm>
            <a:off x="1239149" y="1135878"/>
            <a:ext cx="12828506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13" y="1925643"/>
            <a:ext cx="5637373" cy="81258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293" y="2014187"/>
            <a:ext cx="5622983" cy="79487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6503" y="4114799"/>
            <a:ext cx="5165401" cy="51272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361984" y="2584938"/>
            <a:ext cx="50997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 после детского сада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3"/>
          <p:cNvSpPr/>
          <p:nvPr/>
        </p:nvSpPr>
        <p:spPr>
          <a:xfrm>
            <a:off x="0" y="823911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83" name="Google Shape;183;p13"/>
          <p:cNvSpPr/>
          <p:nvPr/>
        </p:nvSpPr>
        <p:spPr>
          <a:xfrm>
            <a:off x="12573277" y="5582024"/>
            <a:ext cx="5064276" cy="4260322"/>
          </a:xfrm>
          <a:custGeom>
            <a:avLst/>
            <a:gdLst/>
            <a:ahLst/>
            <a:cxnLst/>
            <a:rect l="l" t="t" r="r" b="b"/>
            <a:pathLst>
              <a:path w="5064276" h="4260322" extrusionOk="0">
                <a:moveTo>
                  <a:pt x="0" y="0"/>
                </a:moveTo>
                <a:lnTo>
                  <a:pt x="5064276" y="0"/>
                </a:lnTo>
                <a:lnTo>
                  <a:pt x="5064276" y="4260322"/>
                </a:lnTo>
                <a:lnTo>
                  <a:pt x="0" y="426032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</p:sp>
      <p:sp>
        <p:nvSpPr>
          <p:cNvPr id="184" name="Google Shape;184;p13"/>
          <p:cNvSpPr txBox="1"/>
          <p:nvPr/>
        </p:nvSpPr>
        <p:spPr>
          <a:xfrm>
            <a:off x="1555671" y="903042"/>
            <a:ext cx="13021974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образом…</a:t>
            </a:r>
            <a:endParaRPr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" name="Google Shape;185;p13"/>
          <p:cNvSpPr txBox="1"/>
          <p:nvPr/>
        </p:nvSpPr>
        <p:spPr>
          <a:xfrm>
            <a:off x="790773" y="2172207"/>
            <a:ext cx="13540371" cy="2954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Montserrat"/>
              </a:rPr>
              <a:t>Онлайн - </a:t>
            </a:r>
            <a:r>
              <a:rPr lang="ru-RU" sz="3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Montserrat"/>
              </a:rPr>
              <a:t>формы взаимодействия с родителями находят широкое применение в работе воспитателя, т. к. позволяют родителям быстро, интересно и комфортно знакомиться с жизнью группы, экономят время, позволяют делиться актуальной информацией, </a:t>
            </a:r>
            <a:r>
              <a:rPr lang="ru-RU" sz="3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Montserrat"/>
              </a:rPr>
              <a:t>соответствующим </a:t>
            </a:r>
            <a:r>
              <a:rPr lang="ru-RU" sz="3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Montserrat"/>
              </a:rPr>
              <a:t>современным </a:t>
            </a:r>
            <a:r>
              <a:rPr lang="ru-RU" sz="3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Montserrat"/>
              </a:rPr>
              <a:t>требованиям.</a:t>
            </a:r>
            <a:endParaRPr sz="32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4"/>
          <p:cNvSpPr/>
          <p:nvPr/>
        </p:nvSpPr>
        <p:spPr>
          <a:xfrm>
            <a:off x="844061" y="296372"/>
            <a:ext cx="15773400" cy="107522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pPr algn="ctr"/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/>
          <a:srcRect t="22306" r="1592" b="35388"/>
          <a:stretch>
            <a:fillRect/>
          </a:stretch>
        </p:blipFill>
        <p:spPr>
          <a:xfrm>
            <a:off x="4791806" y="1846384"/>
            <a:ext cx="7675685" cy="73330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H="1" flipV="1">
            <a:off x="1266093" y="9297111"/>
            <a:ext cx="157206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 на презентацию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/>
          <p:nvPr/>
        </p:nvSpPr>
        <p:spPr>
          <a:xfrm>
            <a:off x="0" y="823911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01" name="Google Shape;101;p3"/>
          <p:cNvSpPr txBox="1"/>
          <p:nvPr/>
        </p:nvSpPr>
        <p:spPr>
          <a:xfrm>
            <a:off x="1098472" y="1095522"/>
            <a:ext cx="1282850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 smtClean="0"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Цель</a:t>
            </a:r>
            <a:endParaRPr dirty="0"/>
          </a:p>
        </p:txBody>
      </p:sp>
      <p:sp>
        <p:nvSpPr>
          <p:cNvPr id="102" name="Google Shape;102;p3"/>
          <p:cNvSpPr txBox="1"/>
          <p:nvPr/>
        </p:nvSpPr>
        <p:spPr>
          <a:xfrm>
            <a:off x="843525" y="2277715"/>
            <a:ext cx="13602716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ru-RU" sz="4000" u="sng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4000" u="sng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ru-RU" sz="40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создать единое пространство развития ребенка в семье и ДОУ, сделать родителей участниками полноценного воспитательного процесса</a:t>
            </a:r>
            <a:r>
              <a:rPr lang="ru-RU" sz="40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9923" y="5530182"/>
            <a:ext cx="5956308" cy="411515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/>
          <p:nvPr/>
        </p:nvSpPr>
        <p:spPr>
          <a:xfrm>
            <a:off x="0" y="823911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93" name="Google Shape;93;p2"/>
          <p:cNvSpPr/>
          <p:nvPr/>
        </p:nvSpPr>
        <p:spPr>
          <a:xfrm rot="1422172">
            <a:off x="13083803" y="5388233"/>
            <a:ext cx="4763878" cy="4114800"/>
          </a:xfrm>
          <a:custGeom>
            <a:avLst/>
            <a:gdLst/>
            <a:ahLst/>
            <a:cxnLst/>
            <a:rect l="l" t="t" r="r" b="b"/>
            <a:pathLst>
              <a:path w="4763878" h="4114800" extrusionOk="0">
                <a:moveTo>
                  <a:pt x="0" y="0"/>
                </a:moveTo>
                <a:lnTo>
                  <a:pt x="4763879" y="0"/>
                </a:lnTo>
                <a:lnTo>
                  <a:pt x="476387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</p:sp>
      <p:sp>
        <p:nvSpPr>
          <p:cNvPr id="94" name="Google Shape;94;p2"/>
          <p:cNvSpPr txBox="1"/>
          <p:nvPr/>
        </p:nvSpPr>
        <p:spPr>
          <a:xfrm>
            <a:off x="1098472" y="1095522"/>
            <a:ext cx="12828506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4400" b="1" i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 и детский сад</a:t>
            </a: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790773" y="2172207"/>
            <a:ext cx="13540371" cy="2954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ru-RU" sz="40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два </a:t>
            </a:r>
            <a:r>
              <a:rPr lang="ru-RU" sz="40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важных института социализации детей. </a:t>
            </a:r>
            <a:endParaRPr lang="ru-RU" sz="4000" dirty="0" smtClean="0">
              <a:solidFill>
                <a:srgbClr val="2125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ru-RU" sz="4000" i="1" u="sng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4000" i="1" u="sng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детского сада </a:t>
            </a:r>
            <a:r>
              <a:rPr lang="ru-RU" sz="40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«повернуться» лицом к семье, оказать ей педагогическую помощь, привлечь семью на свою сторону в плане единых подходов в воспитании </a:t>
            </a:r>
            <a:r>
              <a:rPr lang="ru-RU" sz="40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ребёнка.</a:t>
            </a:r>
            <a:endParaRPr sz="3600" b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/>
          <p:nvPr/>
        </p:nvSpPr>
        <p:spPr>
          <a:xfrm>
            <a:off x="0" y="539247"/>
            <a:ext cx="17461706" cy="1112550"/>
          </a:xfrm>
          <a:custGeom>
            <a:avLst/>
            <a:gdLst/>
            <a:ahLst/>
            <a:cxnLst/>
            <a:rect l="l" t="t" r="r" b="b"/>
            <a:pathLst>
              <a:path w="23282275" h="1483399" extrusionOk="0">
                <a:moveTo>
                  <a:pt x="0" y="0"/>
                </a:moveTo>
                <a:lnTo>
                  <a:pt x="23282275" y="0"/>
                </a:lnTo>
                <a:lnTo>
                  <a:pt x="23282275" y="1483399"/>
                </a:lnTo>
                <a:lnTo>
                  <a:pt x="0" y="14833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11" name="Google Shape;111;p4"/>
          <p:cNvSpPr txBox="1"/>
          <p:nvPr/>
        </p:nvSpPr>
        <p:spPr>
          <a:xfrm>
            <a:off x="1098472" y="726190"/>
            <a:ext cx="1282850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4800" b="1" dirty="0" smtClean="0"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Что должен уметь современный педагог </a:t>
            </a:r>
            <a:endParaRPr dirty="0"/>
          </a:p>
        </p:txBody>
      </p:sp>
      <p:sp>
        <p:nvSpPr>
          <p:cNvPr id="112" name="Google Shape;112;p4"/>
          <p:cNvSpPr txBox="1"/>
          <p:nvPr/>
        </p:nvSpPr>
        <p:spPr>
          <a:xfrm>
            <a:off x="711367" y="2186407"/>
            <a:ext cx="13602716" cy="5318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ru-RU" sz="3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мире воспитателю важно обладать многими навыками: </a:t>
            </a:r>
            <a:endParaRPr lang="ru-RU" sz="36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отбирать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имеющийся образовательный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материал;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разными фото 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видео-редакторами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опросы в онлайн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формате;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телеграмм каналами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смс – рассылками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56405" y="6202942"/>
            <a:ext cx="4615072" cy="36457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"/>
          <p:cNvSpPr/>
          <p:nvPr/>
        </p:nvSpPr>
        <p:spPr>
          <a:xfrm>
            <a:off x="422031" y="454935"/>
            <a:ext cx="17461706" cy="1083685"/>
          </a:xfrm>
          <a:custGeom>
            <a:avLst/>
            <a:gdLst/>
            <a:ahLst/>
            <a:cxnLst/>
            <a:rect l="l" t="t" r="r" b="b"/>
            <a:pathLst>
              <a:path w="23282275" h="1444914" extrusionOk="0">
                <a:moveTo>
                  <a:pt x="0" y="0"/>
                </a:moveTo>
                <a:lnTo>
                  <a:pt x="23282275" y="0"/>
                </a:lnTo>
                <a:lnTo>
                  <a:pt x="23282275" y="1444914"/>
                </a:lnTo>
                <a:lnTo>
                  <a:pt x="0" y="144491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52" name="Google Shape;152;p9"/>
          <p:cNvSpPr txBox="1"/>
          <p:nvPr/>
        </p:nvSpPr>
        <p:spPr>
          <a:xfrm>
            <a:off x="1801857" y="485582"/>
            <a:ext cx="1282850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 smtClean="0">
                <a:latin typeface="Arimo" panose="020B0604020202020204"/>
                <a:ea typeface="Arimo" panose="020B0604020202020204"/>
                <a:cs typeface="Arimo" panose="020B0604020202020204"/>
                <a:sym typeface="Arimo" panose="020B0604020202020204"/>
              </a:rPr>
              <a:t>Онлайн – опросы </a:t>
            </a:r>
            <a:endParaRPr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1856" y="1648535"/>
            <a:ext cx="148331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направлений создания онлайн опросов – это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Forms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Forms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программное обеспечение для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"/>
          <a:srcRect l="-2356" t="203" r="2356" b="21982"/>
          <a:stretch>
            <a:fillRect/>
          </a:stretch>
        </p:blipFill>
        <p:spPr>
          <a:xfrm>
            <a:off x="2470072" y="2835668"/>
            <a:ext cx="5412378" cy="6953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-2292" t="13022" r="2292" b="14957"/>
          <a:stretch>
            <a:fillRect/>
          </a:stretch>
        </p:blipFill>
        <p:spPr>
          <a:xfrm>
            <a:off x="9464634" y="2835668"/>
            <a:ext cx="5411913" cy="73663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>
            <a:off x="369277" y="251965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18" name="Google Shape;118;p5"/>
          <p:cNvSpPr txBox="1"/>
          <p:nvPr/>
        </p:nvSpPr>
        <p:spPr>
          <a:xfrm>
            <a:off x="1423820" y="2383222"/>
            <a:ext cx="13623498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3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5"/>
          <p:cNvSpPr txBox="1"/>
          <p:nvPr/>
        </p:nvSpPr>
        <p:spPr>
          <a:xfrm>
            <a:off x="1696532" y="487945"/>
            <a:ext cx="1613445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– пошаговая инструкция создания онлайн опроса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/>
          <a:srcRect t="9701" b="5433"/>
          <a:stretch>
            <a:fillRect/>
          </a:stretch>
        </p:blipFill>
        <p:spPr>
          <a:xfrm>
            <a:off x="1257390" y="1988342"/>
            <a:ext cx="4345070" cy="8194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0028" b="5201"/>
          <a:stretch>
            <a:fillRect/>
          </a:stretch>
        </p:blipFill>
        <p:spPr>
          <a:xfrm>
            <a:off x="6941109" y="1908381"/>
            <a:ext cx="4318042" cy="81342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984739" y="1411194"/>
            <a:ext cx="16652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Шаг 1                                                    Шаг 2                                                      Шаг 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3354" b="5665"/>
          <a:stretch>
            <a:fillRect/>
          </a:stretch>
        </p:blipFill>
        <p:spPr>
          <a:xfrm>
            <a:off x="13025747" y="1971427"/>
            <a:ext cx="3960991" cy="80081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>
            <a:off x="430731" y="238643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18" name="Google Shape;118;p5"/>
          <p:cNvSpPr txBox="1"/>
          <p:nvPr/>
        </p:nvSpPr>
        <p:spPr>
          <a:xfrm>
            <a:off x="861646" y="1475202"/>
            <a:ext cx="16599877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latin typeface="Montserrat"/>
                <a:ea typeface="Montserrat"/>
                <a:cs typeface="Montserrat"/>
                <a:sym typeface="Montserrat"/>
              </a:rPr>
              <a:t>        Шаг 4                                               Шаг 5                                             Шаг 6                                   </a:t>
            </a:r>
            <a:endParaRPr sz="3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5"/>
          <p:cNvSpPr txBox="1"/>
          <p:nvPr/>
        </p:nvSpPr>
        <p:spPr>
          <a:xfrm>
            <a:off x="1327071" y="445674"/>
            <a:ext cx="1613445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– пошаговая инструкция создания онлайн опроса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/>
          <a:srcRect t="10429" b="5973"/>
          <a:stretch>
            <a:fillRect/>
          </a:stretch>
        </p:blipFill>
        <p:spPr>
          <a:xfrm>
            <a:off x="615462" y="2215661"/>
            <a:ext cx="4466492" cy="7840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176" y="2209591"/>
            <a:ext cx="4468755" cy="7846232"/>
          </a:xfrm>
          <a:prstGeom prst="rect">
            <a:avLst/>
          </a:prstGeom>
        </p:spPr>
      </p:pic>
      <p:sp>
        <p:nvSpPr>
          <p:cNvPr id="8" name="Стрелка вниз 7"/>
          <p:cNvSpPr/>
          <p:nvPr/>
        </p:nvSpPr>
        <p:spPr>
          <a:xfrm>
            <a:off x="9653954" y="1387029"/>
            <a:ext cx="703385" cy="72096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0485" b="6597"/>
          <a:stretch>
            <a:fillRect/>
          </a:stretch>
        </p:blipFill>
        <p:spPr>
          <a:xfrm>
            <a:off x="12397153" y="2209591"/>
            <a:ext cx="4378570" cy="7846232"/>
          </a:xfrm>
          <a:prstGeom prst="rect">
            <a:avLst/>
          </a:prstGeom>
        </p:spPr>
      </p:pic>
      <p:sp>
        <p:nvSpPr>
          <p:cNvPr id="10" name="Стрелка вниз 9"/>
          <p:cNvSpPr/>
          <p:nvPr/>
        </p:nvSpPr>
        <p:spPr>
          <a:xfrm rot="5400000">
            <a:off x="16551472" y="2220012"/>
            <a:ext cx="721061" cy="109903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901662" y="8169187"/>
            <a:ext cx="929074" cy="17942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>
            <a:off x="562707" y="203129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18" name="Google Shape;118;p5"/>
          <p:cNvSpPr txBox="1"/>
          <p:nvPr/>
        </p:nvSpPr>
        <p:spPr>
          <a:xfrm>
            <a:off x="720969" y="1465068"/>
            <a:ext cx="17145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latin typeface="Montserrat"/>
                <a:ea typeface="Montserrat"/>
                <a:cs typeface="Montserrat"/>
                <a:sym typeface="Montserrat"/>
              </a:rPr>
              <a:t>         Шаг 7  </a:t>
            </a:r>
            <a:r>
              <a:rPr lang="ru-RU" sz="3000" b="1" dirty="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3000" b="1" dirty="0" smtClean="0">
                <a:latin typeface="Montserrat"/>
                <a:ea typeface="Montserrat"/>
                <a:cs typeface="Montserrat"/>
                <a:sym typeface="Montserrat"/>
              </a:rPr>
              <a:t>                                         Шаг 8                                             Шаг 9</a:t>
            </a:r>
            <a:endParaRPr sz="3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5"/>
          <p:cNvSpPr txBox="1"/>
          <p:nvPr/>
        </p:nvSpPr>
        <p:spPr>
          <a:xfrm>
            <a:off x="2346980" y="439109"/>
            <a:ext cx="1613445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– пошаговая инструкция создания онлайн опроса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/>
          <a:srcRect t="11318" b="5911"/>
          <a:stretch>
            <a:fillRect/>
          </a:stretch>
        </p:blipFill>
        <p:spPr>
          <a:xfrm>
            <a:off x="720969" y="2145323"/>
            <a:ext cx="4396154" cy="80860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716691" y="4799887"/>
            <a:ext cx="811856" cy="15107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986" y="2132665"/>
            <a:ext cx="4395597" cy="8083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4710" y="2019066"/>
            <a:ext cx="1511939" cy="8108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11850" b="7455"/>
          <a:stretch>
            <a:fillRect/>
          </a:stretch>
        </p:blipFill>
        <p:spPr>
          <a:xfrm>
            <a:off x="12273944" y="2145323"/>
            <a:ext cx="4484194" cy="80411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3529757" y="3178778"/>
            <a:ext cx="1511939" cy="8108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>
            <a:off x="562707" y="203129"/>
            <a:ext cx="17461706" cy="1025958"/>
          </a:xfrm>
          <a:custGeom>
            <a:avLst/>
            <a:gdLst/>
            <a:ahLst/>
            <a:cxnLst/>
            <a:rect l="l" t="t" r="r" b="b"/>
            <a:pathLst>
              <a:path w="23282275" h="1367944" extrusionOk="0">
                <a:moveTo>
                  <a:pt x="0" y="0"/>
                </a:moveTo>
                <a:lnTo>
                  <a:pt x="23282275" y="0"/>
                </a:lnTo>
                <a:lnTo>
                  <a:pt x="23282275" y="1367944"/>
                </a:lnTo>
                <a:lnTo>
                  <a:pt x="0" y="136794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118" name="Google Shape;118;p5"/>
          <p:cNvSpPr txBox="1"/>
          <p:nvPr/>
        </p:nvSpPr>
        <p:spPr>
          <a:xfrm>
            <a:off x="720969" y="1465068"/>
            <a:ext cx="17145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latin typeface="Montserrat"/>
                <a:ea typeface="Montserrat"/>
                <a:cs typeface="Montserrat"/>
                <a:sym typeface="Montserrat"/>
              </a:rPr>
              <a:t>         Шаг 10                                            Шаг 11                                            Шаг 12</a:t>
            </a:r>
            <a:endParaRPr sz="3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5"/>
          <p:cNvSpPr txBox="1"/>
          <p:nvPr/>
        </p:nvSpPr>
        <p:spPr>
          <a:xfrm>
            <a:off x="2346980" y="439109"/>
            <a:ext cx="1613445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– пошаговая инструкция создания онлайн опроса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/>
          <a:srcRect t="11391" b="27768"/>
          <a:stretch>
            <a:fillRect/>
          </a:stretch>
        </p:blipFill>
        <p:spPr>
          <a:xfrm>
            <a:off x="562707" y="2255048"/>
            <a:ext cx="4744678" cy="7258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975069" y="7858250"/>
            <a:ext cx="811856" cy="15107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8335" t="49120" b="13159"/>
          <a:stretch>
            <a:fillRect/>
          </a:stretch>
        </p:blipFill>
        <p:spPr>
          <a:xfrm>
            <a:off x="6169598" y="2255047"/>
            <a:ext cx="5981372" cy="72582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-611" t="4542" r="611" b="8062"/>
          <a:stretch>
            <a:fillRect/>
          </a:stretch>
        </p:blipFill>
        <p:spPr>
          <a:xfrm>
            <a:off x="12734606" y="2255047"/>
            <a:ext cx="4568655" cy="7541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4037419" y="2513647"/>
            <a:ext cx="1115353" cy="59815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2502</Words>
  <Application>WPS Presentation</Application>
  <PresentationFormat>Произвольный</PresentationFormat>
  <Paragraphs>83</Paragraphs>
  <Slides>13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SimSun</vt:lpstr>
      <vt:lpstr>Wingdings</vt:lpstr>
      <vt:lpstr>Arial</vt:lpstr>
      <vt:lpstr>Calibri</vt:lpstr>
      <vt:lpstr>Times New Roman</vt:lpstr>
      <vt:lpstr>Arimo</vt:lpstr>
      <vt:lpstr>Montserrat</vt:lpstr>
      <vt:lpstr>Microsoft JhengHei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Хакимовы</dc:creator>
  <cp:lastModifiedBy>User</cp:lastModifiedBy>
  <cp:revision>41</cp:revision>
  <dcterms:created xsi:type="dcterms:W3CDTF">2006-08-16T00:00:00Z</dcterms:created>
  <dcterms:modified xsi:type="dcterms:W3CDTF">2025-09-04T11:16:33Z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274B24263A8044B68B401294D08953B4_12</vt:lpwstr>
  </property>
  <property fmtid="{D5CDD505-2E9C-101B-9397-08002B2CF9AE}" pid="3" name="KSOProductBuildVer">
    <vt:lpwstr>1049-12.2.0.21931</vt:lpwstr>
  </property>
</Properties>
</file>