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9" r:id="rId2"/>
    <p:sldId id="257" r:id="rId3"/>
    <p:sldId id="258" r:id="rId4"/>
    <p:sldId id="260" r:id="rId5"/>
    <p:sldId id="256" r:id="rId6"/>
    <p:sldId id="261" r:id="rId7"/>
    <p:sldId id="263" r:id="rId8"/>
    <p:sldId id="264" r:id="rId9"/>
    <p:sldId id="266" r:id="rId10"/>
    <p:sldId id="267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60B291-6B63-A7BF-076C-66FCEB8673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2A8EE3-2052-19A7-9231-6A48134290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D98AE2-E4E8-26A8-E43D-3DC4E85D7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41E655-1575-D8F5-D987-CD99C875C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10AB7E-3080-1266-16E1-31A749009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411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79850F-4A22-9F93-95A0-444795138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3B7F52B-0E93-BCAB-D924-FD06251724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685ED7-B79B-FB43-FF67-4F73531A9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633A47-04BF-9857-AECA-B445B0DB3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4C6A6CB-5431-F367-B844-A27623C4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858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895B11-E3A4-D5A3-7065-609435CF3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B5F7BC-6E74-744F-BEA9-E215627B38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AACB22-488D-F855-43A0-66DA87AE4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61AEE1-BAF9-C091-615E-63D05CA6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E6FBFA-66E9-3B3F-89E2-B51B6171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454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9A002E-33DD-7A35-1514-F4337D19D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AB79BE-0880-ABC8-6B2B-396C0AA5BF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32D5A0-63CD-2626-C104-A02C96812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7574F9E-9809-E097-3A7E-C56846966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DED4BB-6A14-E208-7416-0871ABC28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232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77B16-353C-7B99-F499-AD306D003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7B2548-A3DC-3620-42F5-15985F8A74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005043-8D75-EB9D-C819-B3BF0399C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C039BA-E01E-D841-AABE-473D74857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49090B-9828-0D23-9697-3F27AD3CD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263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C2B2E-3FA8-E368-9178-5D807443B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8FC982-2FA6-464E-F51D-23056259E2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A596C5-E4F3-48EE-9284-EE5D9167B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416060-1006-9663-B134-6A5AA8C91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829C5C7-69BF-5E65-C7CF-ACE89C636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801B1D-7711-5E82-E23E-1C0A682D8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0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D8A88C-9B15-5D4D-DF6E-5B183524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1516C7-FED3-98DE-D276-188C3F3F15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E25D24-CCDB-1B76-FCB5-1711AEDEAE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E553144-D29B-1526-FEC5-0262536AC1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4D55E9B-9DBA-92CA-BCE3-32FF6BE863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13E0F5D-6C89-33F5-5023-91E326D8E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1F82AE1-48F6-B0BD-A47E-ECB74174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841A7D6-DC5D-7EA7-14B4-3880D2C4F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231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03CA2-C1A8-CD0A-8D9D-BDBC79028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D1B7BCB-595D-A5C6-84F3-10C942789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16E43A-AABD-996D-79F6-C67E42A77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3579D8C-79B2-20D8-8099-8C1D5A230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161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7B9BF6A-7748-6C5D-8DAA-DA52C5A7B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045635F-1318-D770-9058-9A1709537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8A938F0-6052-3CBB-2727-ADAD73219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275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3DE279-8A6C-B5FC-A5D1-AFCF457E9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482441-EA9C-1E2B-1A7F-B37142726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303EB3-0EE4-49FC-7A31-0AB501542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FAF75A-E039-B853-6589-3353241DA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714FDB-5A9C-A276-587B-FD8181A7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F723DB-4730-FABC-3C0D-4860D9BAF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147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893E9-6D81-F48C-9D29-71215374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40386EA-18B2-8BDE-658E-3A11CDC1B9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EFDFA7-11D2-BFED-28FC-F79CDE7EA0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947E7F-23C7-BEC2-2809-0BE0FE081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458940-AFE8-5D26-8583-E7C356BEC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067826-28E2-9740-4F02-BEB3D7BD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233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680B28-86F9-30C7-63D7-4985F8384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CCBA26-E79A-0C7B-E639-8E31A0D7F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3DF472-D982-F618-FEA1-90069DADB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D0110-27D2-406A-A2B6-CE0F4D50A79A}" type="datetimeFigureOut">
              <a:rPr lang="ru-RU" smtClean="0"/>
              <a:t>29.11.2022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39529F-3A8C-86FB-A694-A6D8AF90D8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4A9C52-6793-879E-A002-11B6755D0A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D90DB-A15D-4AE8-9245-F2E49636C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66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471DE-3968-8CF9-E37B-79690FD1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6AD38E-6A79-45BD-FBA9-33EB4B036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071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23813FD-CBFF-E9F2-04D1-7CBA3F16AEC0}"/>
              </a:ext>
            </a:extLst>
          </p:cNvPr>
          <p:cNvSpPr txBox="1"/>
          <p:nvPr/>
        </p:nvSpPr>
        <p:spPr>
          <a:xfrm>
            <a:off x="3048000" y="457310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</a:rPr>
              <a:t>our results</a:t>
            </a:r>
            <a:endParaRPr lang="ru-RU" sz="6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AFB78533-3858-414E-E5F5-A5837E63BF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796860"/>
              </p:ext>
            </p:extLst>
          </p:nvPr>
        </p:nvGraphicFramePr>
        <p:xfrm>
          <a:off x="1231392" y="1658112"/>
          <a:ext cx="9729215" cy="4624544"/>
        </p:xfrm>
        <a:graphic>
          <a:graphicData uri="http://schemas.openxmlformats.org/drawingml/2006/table">
            <a:tbl>
              <a:tblPr firstRow="1" firstCol="1" bandRow="1"/>
              <a:tblGrid>
                <a:gridCol w="458681">
                  <a:extLst>
                    <a:ext uri="{9D8B030D-6E8A-4147-A177-3AD203B41FA5}">
                      <a16:colId xmlns:a16="http://schemas.microsoft.com/office/drawing/2014/main" val="447343533"/>
                    </a:ext>
                  </a:extLst>
                </a:gridCol>
                <a:gridCol w="5440838">
                  <a:extLst>
                    <a:ext uri="{9D8B030D-6E8A-4147-A177-3AD203B41FA5}">
                      <a16:colId xmlns:a16="http://schemas.microsoft.com/office/drawing/2014/main" val="366320367"/>
                    </a:ext>
                  </a:extLst>
                </a:gridCol>
                <a:gridCol w="1276245">
                  <a:extLst>
                    <a:ext uri="{9D8B030D-6E8A-4147-A177-3AD203B41FA5}">
                      <a16:colId xmlns:a16="http://schemas.microsoft.com/office/drawing/2014/main" val="3969710808"/>
                    </a:ext>
                  </a:extLst>
                </a:gridCol>
                <a:gridCol w="1276245">
                  <a:extLst>
                    <a:ext uri="{9D8B030D-6E8A-4147-A177-3AD203B41FA5}">
                      <a16:colId xmlns:a16="http://schemas.microsoft.com/office/drawing/2014/main" val="2349801943"/>
                    </a:ext>
                  </a:extLst>
                </a:gridCol>
                <a:gridCol w="1277206">
                  <a:extLst>
                    <a:ext uri="{9D8B030D-6E8A-4147-A177-3AD203B41FA5}">
                      <a16:colId xmlns:a16="http://schemas.microsoft.com/office/drawing/2014/main" val="1483134528"/>
                    </a:ext>
                  </a:extLst>
                </a:gridCol>
              </a:tblGrid>
              <a:tr h="10749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Your skills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am not    sure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902369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understand words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325513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use the words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491151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understand texts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63058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find information in the texts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894915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make the report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224594"/>
                  </a:ext>
                </a:extLst>
              </a:tr>
              <a:tr h="519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can notice my mistakes and correct them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127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116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EB00B7-70DD-D243-5942-FBAA5ECC7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736" y="1523365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C0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Homework: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4C526C-4838-3F29-FC79-922E487FD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4" y="333743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1) to do some tasks at uchi.ru </a:t>
            </a:r>
          </a:p>
          <a:p>
            <a:pPr marL="0" indent="0" algn="ctr">
              <a:buNone/>
            </a:pPr>
            <a:r>
              <a:rPr lang="en-US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or </a:t>
            </a:r>
          </a:p>
          <a:p>
            <a:pPr marL="0" indent="0" algn="ctr">
              <a:buNone/>
            </a:pPr>
            <a:r>
              <a:rPr lang="en-US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 2) do the task 1 at your copybooks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326739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7AC34B-5E34-2EA4-9D5D-2735C629E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CC5FAA2-8D62-ECA3-5744-5CF3550693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3253" y="0"/>
            <a:ext cx="102669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892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573A68-6A20-5FDD-D226-E33C24F13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11FAA3-333A-F126-E55B-F6F9BF70F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19F425-154F-C602-FA96-60C671D7C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4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683CF-DF87-B64D-622D-D39525A4C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7200" dirty="0">
                <a:solidFill>
                  <a:srgbClr val="C00000"/>
                </a:solidFill>
                <a:latin typeface="Arial Black" panose="020B0A04020102020204" pitchFamily="34" charset="0"/>
              </a:rPr>
              <a:t>What’s this?</a:t>
            </a:r>
            <a:endParaRPr lang="ru-RU" sz="72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4240BC-546C-88C3-656C-771E4F5324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6731500" y="1729946"/>
            <a:ext cx="5392684" cy="38519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7BDDC0-E0C9-71F7-BBCE-F46DC2925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54" y="1569308"/>
            <a:ext cx="5951013" cy="42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823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A54AA-1EA2-A8F2-E117-96BF789EF2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005" y="1692876"/>
            <a:ext cx="8781536" cy="260792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9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Optical illusions</a:t>
            </a:r>
            <a:endParaRPr lang="ru-RU" sz="9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920783-5AD2-BCBD-E3B9-5FB55833F5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999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149F0C-C853-8E2F-EDDD-C07A56E35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3FB432-D18E-4562-ECAA-C5B7301A0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Optical Illusion is</a:t>
            </a:r>
            <a:r>
              <a:rPr lang="ru-RU" sz="54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…</a:t>
            </a:r>
            <a:endParaRPr lang="ru-RU" sz="5400" u="sng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D41E5C-77D2-C45C-E49C-323B9EDB19D0}"/>
              </a:ext>
            </a:extLst>
          </p:cNvPr>
          <p:cNvSpPr txBox="1"/>
          <p:nvPr/>
        </p:nvSpPr>
        <p:spPr>
          <a:xfrm>
            <a:off x="1060621" y="2678241"/>
            <a:ext cx="1004810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the impression of a visible object not as in reality when our eyes or our brain can make a mistake.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6549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0BCD4A-168A-712A-D8D0-5D32505A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04F67AF-FC0E-0702-B2C9-DA7764BC43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15925" y="1209366"/>
            <a:ext cx="7203989" cy="540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0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EDA6F-A763-AE2B-635C-8E126A6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908" y="2448877"/>
            <a:ext cx="11454712" cy="1325563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What are the reasons of optical illusions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6DD2C0-86CE-3236-A95E-5F70FB8020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9258"/>
            <a:ext cx="10515600" cy="435133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5235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EDA6F-A763-AE2B-635C-8E126A6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" y="158495"/>
            <a:ext cx="11454712" cy="6522721"/>
          </a:xfrm>
        </p:spPr>
        <p:txBody>
          <a:bodyPr>
            <a:noAutofit/>
          </a:bodyPr>
          <a:lstStyle/>
          <a:p>
            <a:pPr algn="l"/>
            <a:r>
              <a:rPr lang="en-US" sz="2800" b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Complete the sentences with the words.</a:t>
            </a:r>
            <a:br>
              <a:rPr lang="en-US" sz="2800" b="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</a:br>
            <a:r>
              <a:rPr lang="en-US" sz="2800" b="1" i="1" dirty="0">
                <a:solidFill>
                  <a:srgbClr val="1D1D1B"/>
                </a:solidFill>
                <a:effectLst/>
                <a:latin typeface="Arial Black" panose="020B0A04020102020204" pitchFamily="34" charset="0"/>
              </a:rPr>
              <a:t>complicated, shade, mind</a:t>
            </a:r>
            <a:r>
              <a:rPr lang="ru-RU" sz="2800" b="1" i="1" dirty="0">
                <a:solidFill>
                  <a:srgbClr val="1D1D1B"/>
                </a:solidFill>
                <a:latin typeface="Arial Black" panose="020B0A04020102020204" pitchFamily="34" charset="0"/>
              </a:rPr>
              <a:t>, </a:t>
            </a:r>
            <a:r>
              <a:rPr lang="en-US" sz="2800" b="1" i="1" dirty="0">
                <a:solidFill>
                  <a:srgbClr val="1D1D1B"/>
                </a:solidFill>
                <a:latin typeface="Arial Black" panose="020B0A04020102020204" pitchFamily="34" charset="0"/>
              </a:rPr>
              <a:t>r</a:t>
            </a:r>
            <a:r>
              <a:rPr lang="en-US" sz="2800" b="1" i="1" dirty="0">
                <a:solidFill>
                  <a:srgbClr val="1D1D1B"/>
                </a:solidFill>
                <a:effectLst/>
                <a:latin typeface="Arial Black" panose="020B0A04020102020204" pitchFamily="34" charset="0"/>
              </a:rPr>
              <a:t>eflection, play tricks on, have fun with</a:t>
            </a:r>
            <a:br>
              <a:rPr lang="ru-RU" sz="2800" b="1" i="1" dirty="0">
                <a:solidFill>
                  <a:srgbClr val="1D1D1B"/>
                </a:solidFill>
                <a:latin typeface="Arial Black" panose="020B0A04020102020204" pitchFamily="34" charset="0"/>
              </a:rPr>
            </a:br>
            <a:br>
              <a:rPr lang="ru-RU" sz="2800" b="1" i="1" dirty="0">
                <a:solidFill>
                  <a:srgbClr val="1D1D1B"/>
                </a:solidFill>
                <a:latin typeface="Arial Black" panose="020B0A04020102020204" pitchFamily="34" charset="0"/>
              </a:rPr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I can’t do this test 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 it’s very  .</a:t>
            </a: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Tom is very intelligent and has a brilliant 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.</a:t>
            </a: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Let’s use natural 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 to paint autumn.</a:t>
            </a:r>
            <a:b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</a:b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Your face is so dirty, Paul! Just look at your  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in the mirror!</a:t>
            </a: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br>
              <a:rPr lang="en-US" sz="2800" dirty="0"/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She’s my sister! Don’t 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 her!</a:t>
            </a: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br>
              <a:rPr lang="en-US" sz="2800" dirty="0"/>
            </a:b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We are going to </a:t>
            </a:r>
            <a:r>
              <a:rPr lang="ru-RU" sz="2800" b="0" dirty="0">
                <a:solidFill>
                  <a:srgbClr val="1D1D1B"/>
                </a:solidFill>
                <a:effectLst/>
                <a:latin typeface="robotoregular"/>
              </a:rPr>
              <a:t>____________</a:t>
            </a:r>
            <a: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  <a:t> this new game!</a:t>
            </a:r>
            <a:br>
              <a:rPr lang="en-US" sz="2800" b="0" dirty="0">
                <a:solidFill>
                  <a:srgbClr val="1D1D1B"/>
                </a:solidFill>
                <a:effectLst/>
                <a:latin typeface="robotoregular"/>
              </a:rPr>
            </a:b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3588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232</Words>
  <Application>Microsoft Office PowerPoint</Application>
  <PresentationFormat>Широкоэкранный</PresentationFormat>
  <Paragraphs>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Bookman Old Style</vt:lpstr>
      <vt:lpstr>Calibri</vt:lpstr>
      <vt:lpstr>Calibri Light</vt:lpstr>
      <vt:lpstr>robotoregular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What’s this?</vt:lpstr>
      <vt:lpstr>Optical illusions</vt:lpstr>
      <vt:lpstr>Презентация PowerPoint</vt:lpstr>
      <vt:lpstr>Презентация PowerPoint</vt:lpstr>
      <vt:lpstr>What are the reasons of optical illusions? </vt:lpstr>
      <vt:lpstr>Complete the sentences with the words. complicated, shade, mind, reflection, play tricks on, have fun with  I can’t do this test ______ it’s very  .  Tom is very intelligent and has a brilliant _______.  Let’s use natural _________ to paint autumn.  Your face is so dirty, Paul! Just look at your  ___________in the mirror!  She’s my sister! Don’t ____________ her!  We are going to ____________ this new game! </vt:lpstr>
      <vt:lpstr>Презентация PowerPoint</vt:lpstr>
      <vt:lpstr>Homework: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tatyana8383@list.ru</dc:creator>
  <cp:lastModifiedBy>tatyana8383@list.ru</cp:lastModifiedBy>
  <cp:revision>6</cp:revision>
  <dcterms:created xsi:type="dcterms:W3CDTF">2022-11-29T15:34:03Z</dcterms:created>
  <dcterms:modified xsi:type="dcterms:W3CDTF">2022-11-29T18:39:05Z</dcterms:modified>
</cp:coreProperties>
</file>