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2" r:id="rId1"/>
    <p:sldMasterId id="2147483675" r:id="rId2"/>
    <p:sldMasterId id="2147483687" r:id="rId3"/>
  </p:sldMasterIdLst>
  <p:notesMasterIdLst>
    <p:notesMasterId r:id="rId28"/>
  </p:notesMasterIdLst>
  <p:handoutMasterIdLst>
    <p:handoutMasterId r:id="rId29"/>
  </p:handoutMasterIdLst>
  <p:sldIdLst>
    <p:sldId id="269" r:id="rId4"/>
    <p:sldId id="257" r:id="rId5"/>
    <p:sldId id="270" r:id="rId6"/>
    <p:sldId id="271" r:id="rId7"/>
    <p:sldId id="272" r:id="rId8"/>
    <p:sldId id="273" r:id="rId9"/>
    <p:sldId id="274" r:id="rId10"/>
    <p:sldId id="275" r:id="rId11"/>
    <p:sldId id="276" r:id="rId12"/>
    <p:sldId id="277" r:id="rId13"/>
    <p:sldId id="278" r:id="rId14"/>
    <p:sldId id="279" r:id="rId15"/>
    <p:sldId id="280" r:id="rId16"/>
    <p:sldId id="281" r:id="rId17"/>
    <p:sldId id="282" r:id="rId18"/>
    <p:sldId id="283" r:id="rId19"/>
    <p:sldId id="284" r:id="rId20"/>
    <p:sldId id="285" r:id="rId21"/>
    <p:sldId id="286" r:id="rId22"/>
    <p:sldId id="287" r:id="rId23"/>
    <p:sldId id="288" r:id="rId24"/>
    <p:sldId id="289" r:id="rId25"/>
    <p:sldId id="291" r:id="rId26"/>
    <p:sldId id="290" r:id="rId27"/>
  </p:sldIdLst>
  <p:sldSz cx="12192000" cy="6858000"/>
  <p:notesSz cx="7559675" cy="10691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FF"/>
    <a:srgbClr val="EFBF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2819" autoAdjust="0"/>
  </p:normalViewPr>
  <p:slideViewPr>
    <p:cSldViewPr snapToGrid="0">
      <p:cViewPr varScale="1">
        <p:scale>
          <a:sx n="107" d="100"/>
          <a:sy n="107" d="100"/>
        </p:scale>
        <p:origin x="714" y="10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1" d="100"/>
          <a:sy n="71" d="100"/>
        </p:scale>
        <p:origin x="2106" y="6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276600" cy="5365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4281488" y="0"/>
            <a:ext cx="3276600" cy="5365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418892-EEAA-4545-993D-F93748C352E7}" type="datetimeFigureOut">
              <a:rPr lang="ru-RU" smtClean="0"/>
              <a:t>14.03.2021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10155238"/>
            <a:ext cx="3276600" cy="5365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4281488" y="10155238"/>
            <a:ext cx="3276600" cy="5365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23E90F-DE42-4D96-BB57-1A0895FC85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48278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276600" cy="5365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4281488" y="0"/>
            <a:ext cx="3276600" cy="5365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1D4F13-FBBB-471D-BCFD-D3F6D9F2F404}" type="datetimeFigureOut">
              <a:rPr lang="ru-RU" smtClean="0"/>
              <a:t>14.03.2021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573088" y="1336675"/>
            <a:ext cx="6413500" cy="36083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755650" y="5145088"/>
            <a:ext cx="6048375" cy="42100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10155238"/>
            <a:ext cx="3276600" cy="5365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4281488" y="10155238"/>
            <a:ext cx="3276600" cy="5365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0CDF1D-1F20-40EB-9292-18ACB4F83D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0510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0CDF1D-1F20-40EB-9292-18ACB4F83D13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70166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5AC9B-D0EB-4C7A-92CA-FB36573FBBA6}" type="datetime1">
              <a:rPr lang="ru-RU" smtClean="0"/>
              <a:t>14.03.2021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Русаков И.А. Решение квадратных уравнений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4E409-2DB7-42C3-A8B2-53C01F949A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95471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F39AEA-AF1B-4DC7-8780-4703D24D4F0F}" type="datetime1">
              <a:rPr lang="ru-RU" smtClean="0"/>
              <a:t>14.03.2021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Русаков И.А. Решение квадратных уравнений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4E409-2DB7-42C3-A8B2-53C01F949A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19739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03FE98-F3CE-4C21-B7DF-568FCDA5690C}" type="datetime1">
              <a:rPr lang="ru-RU" smtClean="0"/>
              <a:t>14.03.2021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Русаков И.А. Решение квадратных уравнений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4E409-2DB7-42C3-A8B2-53C01F949A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75565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BD3CC-5818-4E7E-81C4-F99D983EDD99}" type="datetime1">
              <a:rPr lang="ru-RU" smtClean="0"/>
              <a:t>14.03.2021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Русаков И.А. Решение квадратных уравнений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4E409-2DB7-42C3-A8B2-53C01F949A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62290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62517-E5A5-4011-8595-D50A783B77A8}" type="datetime1">
              <a:rPr lang="ru-RU" smtClean="0"/>
              <a:t>14.03.2021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Русаков И.А. Решение квадратных уравнений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BE7174-8913-4D8B-8286-B1522C468D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27735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BB87A-6D91-4409-A561-BC0DA551932C}" type="datetime1">
              <a:rPr lang="ru-RU" smtClean="0"/>
              <a:t>14.03.2021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Русаков И.А. Решение квадратных уравнений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BE7174-8913-4D8B-8286-B1522C468D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45474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3CE73-2494-4D19-85B3-5DCFBF3888EF}" type="datetime1">
              <a:rPr lang="ru-RU" smtClean="0"/>
              <a:t>14.03.2021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Русаков И.А. Решение квадратных уравнений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BE7174-8913-4D8B-8286-B1522C468D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43771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514E4-4AF4-4855-B2F7-20D654B78306}" type="datetime1">
              <a:rPr lang="ru-RU" smtClean="0"/>
              <a:t>14.03.2021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Русаков И.А. Решение квадратных уравнений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BE7174-8913-4D8B-8286-B1522C468D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10083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B16F2C-ABDB-4C37-9C55-1C0F1F4DC55C}" type="datetime1">
              <a:rPr lang="ru-RU" smtClean="0"/>
              <a:t>14.03.2021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Русаков И.А. Решение квадратных уравнений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BE7174-8913-4D8B-8286-B1522C468D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30809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4808C-CC4E-4C7D-B389-B5AE3556563E}" type="datetime1">
              <a:rPr lang="ru-RU" smtClean="0"/>
              <a:t>14.03.2021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Русаков И.А. Решение квадратных уравнений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BE7174-8913-4D8B-8286-B1522C468D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70992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2EFDE-D3D9-4689-B039-0F8A8CD0F9A2}" type="datetime1">
              <a:rPr lang="ru-RU" smtClean="0"/>
              <a:t>14.03.2021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Русаков И.А. Решение квадратных уравнений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BE7174-8913-4D8B-8286-B1522C468D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82534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A9DE8-F7EF-448D-80CC-AF7152489163}" type="datetime1">
              <a:rPr lang="ru-RU" smtClean="0"/>
              <a:t>14.03.2021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Русаков И.А. Решение квадратных уравнений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4E409-2DB7-42C3-A8B2-53C01F949A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40612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AFC14-DA0A-4988-9A86-D8821DEE101D}" type="datetime1">
              <a:rPr lang="ru-RU" smtClean="0"/>
              <a:t>14.03.2021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Русаков И.А. Решение квадратных уравнений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BE7174-8913-4D8B-8286-B1522C468D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51165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5FC6E-2404-4D0C-9D1F-961340F451BB}" type="datetime1">
              <a:rPr lang="ru-RU" smtClean="0"/>
              <a:t>14.03.2021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Русаков И.А. Решение квадратных уравнений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BE7174-8913-4D8B-8286-B1522C468D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32222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C84955-9CC8-4F8E-8D94-5AD537535054}" type="datetime1">
              <a:rPr lang="ru-RU" smtClean="0"/>
              <a:t>14.03.2021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Русаков И.А. Решение квадратных уравнений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BE7174-8913-4D8B-8286-B1522C468D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72716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050A65-DC1B-4407-94DC-E210CD537FDD}" type="datetime1">
              <a:rPr lang="ru-RU" smtClean="0"/>
              <a:t>14.03.2021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Русаков И.А. Решение квадратных уравнений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BE7174-8913-4D8B-8286-B1522C468D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72961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C91D-D769-4149-8E00-361A6E3B4B43}" type="datetime1">
              <a:rPr lang="ru-RU" smtClean="0"/>
              <a:t>14.03.2021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Русаков И.А. Решение квадратных уравнений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9B1F3-9071-4A44-9AF7-3874A8D517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17996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64042" y="365125"/>
            <a:ext cx="9689757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64042" y="1825625"/>
            <a:ext cx="9689758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1664042" y="6356350"/>
            <a:ext cx="2335428" cy="365125"/>
          </a:xfrm>
        </p:spPr>
        <p:txBody>
          <a:bodyPr/>
          <a:lstStyle/>
          <a:p>
            <a:fld id="{1AE4D0C4-8BC0-49BE-981A-F0429EA27ACE}" type="datetime1">
              <a:rPr lang="ru-RU" smtClean="0"/>
              <a:t>14.03.2021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456670" y="6356350"/>
            <a:ext cx="3696730" cy="365125"/>
          </a:xfrm>
        </p:spPr>
        <p:txBody>
          <a:bodyPr/>
          <a:lstStyle/>
          <a:p>
            <a:r>
              <a:rPr lang="ru-RU" smtClean="0"/>
              <a:t>Русаков И.А. Решение квадратных уравнений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9B1F3-9071-4A44-9AF7-3874A8D517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21763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64042" y="1709738"/>
            <a:ext cx="9683407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64042" y="4589463"/>
            <a:ext cx="9683408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A0C99-DF5C-485C-A7B7-AC4BC3AD23C7}" type="datetime1">
              <a:rPr lang="ru-RU" smtClean="0"/>
              <a:t>14.03.2021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Русаков И.А. Решение квадратных уравнений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9B1F3-9071-4A44-9AF7-3874A8D517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35100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C8D1B-9C95-4BA4-92A5-254A71ACD0FA}" type="datetime1">
              <a:rPr lang="ru-RU" smtClean="0"/>
              <a:t>14.03.2021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Русаков И.А. Решение квадратных уравнений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9B1F3-9071-4A44-9AF7-3874A8D517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11117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A55334-CCEA-4F15-AD3B-17DA7B8DA0E6}" type="datetime1">
              <a:rPr lang="ru-RU" smtClean="0"/>
              <a:t>14.03.2021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Русаков И.А. Решение квадратных уравнений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9B1F3-9071-4A44-9AF7-3874A8D517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59812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87131-07EB-4453-9452-90F5BA40EDEB}" type="datetime1">
              <a:rPr lang="ru-RU" smtClean="0"/>
              <a:t>14.03.2021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Русаков И.А. Решение квадратных уравнений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9B1F3-9071-4A44-9AF7-3874A8D517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42024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FAA9AF-0A73-43AE-B7F7-BF8C8DCAEA81}" type="datetime1">
              <a:rPr lang="ru-RU" smtClean="0"/>
              <a:t>14.03.2021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Русаков И.А. Решение квадратных уравнений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4E409-2DB7-42C3-A8B2-53C01F949A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62262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DC211D-880A-4526-A00F-958C2554D527}" type="datetime1">
              <a:rPr lang="ru-RU" smtClean="0"/>
              <a:t>14.03.2021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Русаков И.А. Решение квадратных уравнений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9B1F3-9071-4A44-9AF7-3874A8D517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12671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589E3-5264-4B1D-BB68-40871FB04B38}" type="datetime1">
              <a:rPr lang="ru-RU" smtClean="0"/>
              <a:t>14.03.2021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Русаков И.А. Решение квадратных уравнений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9B1F3-9071-4A44-9AF7-3874A8D517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80467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E8E7F-63A8-4EB0-A572-0C6803B6229D}" type="datetime1">
              <a:rPr lang="ru-RU" smtClean="0"/>
              <a:t>14.03.2021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Русаков И.А. Решение квадратных уравнений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9B1F3-9071-4A44-9AF7-3874A8D517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1339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F08F1-BBE5-4B7C-AC08-7A1A59FA89DB}" type="datetime1">
              <a:rPr lang="ru-RU" smtClean="0"/>
              <a:t>14.03.2021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Русаков И.А. Решение квадратных уравнений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9B1F3-9071-4A44-9AF7-3874A8D517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51275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0E2B6-14BA-4B10-ADD8-71A592E4894D}" type="datetime1">
              <a:rPr lang="ru-RU" smtClean="0"/>
              <a:t>14.03.2021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Русаков И.А. Решение квадратных уравнений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9B1F3-9071-4A44-9AF7-3874A8D517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46202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DD0CE-D64A-4EF4-8398-FF302134E727}" type="datetime1">
              <a:rPr lang="ru-RU" smtClean="0"/>
              <a:t>14.03.2021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Русаков И.А. Решение квадратных уравнений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4E409-2DB7-42C3-A8B2-53C01F949A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44054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9C81D-4EB2-4653-8C6A-44A39F56D10D}" type="datetime1">
              <a:rPr lang="ru-RU" smtClean="0"/>
              <a:t>14.03.2021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Русаков И.А. Решение квадратных уравнений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4E409-2DB7-42C3-A8B2-53C01F949A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44437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C8765-AC43-4D64-A3CE-9EADC5268196}" type="datetime1">
              <a:rPr lang="ru-RU" smtClean="0"/>
              <a:t>14.03.2021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Русаков И.А. Решение квадратных уравнений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4E409-2DB7-42C3-A8B2-53C01F949A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3346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67ED0B-07DE-4F32-9F49-0643C00C1236}" type="datetime1">
              <a:rPr lang="ru-RU" smtClean="0"/>
              <a:t>14.03.2021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Русаков И.А. Решение квадратных уравнений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4E409-2DB7-42C3-A8B2-53C01F949A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63033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3A4DF-BC14-45DA-A40D-80A255209297}" type="datetime1">
              <a:rPr lang="ru-RU" smtClean="0"/>
              <a:t>14.03.2021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Русаков И.А. Решение квадратных уравнений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4E409-2DB7-42C3-A8B2-53C01F949A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33851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B7004-8D2C-4EE2-A407-B0989E03182B}" type="datetime1">
              <a:rPr lang="ru-RU" smtClean="0"/>
              <a:t>14.03.2021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Русаков И.А. Решение квадратных уравнений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4E409-2DB7-42C3-A8B2-53C01F949A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49046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2.jp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21000">
              <a:srgbClr val="FE98FE"/>
            </a:gs>
            <a:gs pos="12560">
              <a:srgbClr val="FE87FE"/>
            </a:gs>
            <a:gs pos="2000">
              <a:srgbClr val="FF66FF"/>
            </a:gs>
            <a:gs pos="75000">
              <a:schemeClr val="bg1">
                <a:tint val="98000"/>
                <a:satMod val="130000"/>
                <a:shade val="90000"/>
                <a:lumMod val="103000"/>
              </a:schemeClr>
            </a:gs>
            <a:gs pos="100000">
              <a:schemeClr val="bg1">
                <a:shade val="63000"/>
                <a:satMod val="12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22C83B-E054-432D-B363-87A819E52537}" type="datetime1">
              <a:rPr lang="ru-RU" smtClean="0"/>
              <a:t>14.03.2021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/>
              <a:t>Русаков И.А. Решение квадратных уравнений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94E409-2DB7-42C3-A8B2-53C01F949A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78464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74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6783AD-393E-4B0B-8469-69322C0F595E}" type="datetime1">
              <a:rPr lang="ru-RU" smtClean="0"/>
              <a:t>14.03.2021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0596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/>
              <a:t>Русаков И.А. Решение квадратных уравнений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BE7174-8913-4D8B-8286-B1522C468D5F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802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13">
            <a:clrChange>
              <a:clrFrom>
                <a:srgbClr val="EEEEEE"/>
              </a:clrFrom>
              <a:clrTo>
                <a:srgbClr val="EEEEE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2709587" y="2558153"/>
            <a:ext cx="6857033" cy="174266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9FB080-1466-4604-930F-77BBD5210117}" type="datetime1">
              <a:rPr lang="ru-RU" smtClean="0"/>
              <a:t>14.03.2021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/>
              <a:t>Русаков И.А. Решение квадратных уравнений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89B1F3-9071-4A44-9AF7-3874A8D517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24319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onlinetestpad.com/hnlhlwt4gfhea" TargetMode="External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ilyarusakov.ru/" TargetMode="External"/><Relationship Id="rId2" Type="http://schemas.openxmlformats.org/officeDocument/2006/relationships/hyperlink" Target="mailto:ilya.rusakov@internet.ru" TargetMode="External"/><Relationship Id="rId1" Type="http://schemas.openxmlformats.org/officeDocument/2006/relationships/slideLayout" Target="../slideLayouts/slideLayout2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Решение </a:t>
            </a:r>
            <a:r>
              <a:rPr lang="ru-RU" dirty="0" smtClean="0"/>
              <a:t>задач с помощью </a:t>
            </a:r>
            <a:r>
              <a:rPr lang="ru-RU" dirty="0" smtClean="0"/>
              <a:t>квадратных </a:t>
            </a:r>
            <a:r>
              <a:rPr lang="ru-RU" dirty="0" smtClean="0"/>
              <a:t>уравнений</a:t>
            </a:r>
            <a:endParaRPr lang="ru-RU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524000" y="4839167"/>
            <a:ext cx="9144000" cy="1655762"/>
          </a:xfrm>
        </p:spPr>
        <p:txBody>
          <a:bodyPr>
            <a:normAutofit/>
          </a:bodyPr>
          <a:lstStyle/>
          <a:p>
            <a:pPr algn="just"/>
            <a:r>
              <a:rPr lang="ru-RU" i="1" dirty="0" smtClean="0"/>
              <a:t>Русаков Илья Александрович</a:t>
            </a:r>
          </a:p>
          <a:p>
            <a:pPr algn="just"/>
            <a:r>
              <a:rPr lang="ru-RU" i="1" dirty="0" smtClean="0"/>
              <a:t>учитель первой категории МБОУ-СОШ №2 п. Нарышкино Орловской области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15617345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483224" y="1709738"/>
            <a:ext cx="8864226" cy="2852737"/>
          </a:xfrm>
        </p:spPr>
        <p:txBody>
          <a:bodyPr/>
          <a:lstStyle/>
          <a:p>
            <a:r>
              <a:rPr lang="ru-RU" dirty="0" smtClean="0"/>
              <a:t>Физическая минутка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2483224" y="4589463"/>
            <a:ext cx="8283388" cy="1500187"/>
          </a:xfrm>
        </p:spPr>
        <p:txBody>
          <a:bodyPr/>
          <a:lstStyle/>
          <a:p>
            <a:r>
              <a:rPr lang="ru-RU" dirty="0" smtClean="0"/>
              <a:t>Верно – руки домиком</a:t>
            </a:r>
          </a:p>
          <a:p>
            <a:r>
              <a:rPr lang="ru-RU" dirty="0" smtClean="0"/>
              <a:t>Неверно – топни ногой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Русаков И.А. Решение квадратных уравнений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90631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4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Задача Пчелиный рой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dirty="0"/>
              <a:t>Пчелы в числе, равном квадратному корню из половины всего их роя, сели на куст жасмина, оставив позади себя 8/9 от роя. И только одна пчелка из того же роя кружится возле лотоса, привлеченная жужжанием подруги, неосторожно попавшей в западню сладко пахнущего цветка. Сколько всего было пчел в рое?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Русаков И.А. Решение квадратных уравнений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71347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Решение</a:t>
            </a: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:r>
                  <a:rPr lang="ru-RU" dirty="0" smtClean="0"/>
                  <a:t>Если обозначить искомую численность роя через х, </a:t>
                </a:r>
                <a:r>
                  <a:rPr lang="ru-RU" dirty="0"/>
                  <a:t>то уравнение имеет </a:t>
                </a:r>
                <a:r>
                  <a:rPr lang="ru-RU" dirty="0" smtClean="0"/>
                  <a:t>вид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ru-RU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f>
                            <m:fPr>
                              <m:ctrlPr>
                                <a:rPr lang="ru-RU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ru-RU" b="0" i="1" smtClean="0">
                                  <a:latin typeface="Cambria Math" panose="02040503050406030204" pitchFamily="18" charset="0"/>
                                </a:rPr>
                                <m:t>х</m:t>
                              </m:r>
                            </m:num>
                            <m:den>
                              <m:r>
                                <a:rPr lang="ru-RU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</m:e>
                      </m:rad>
                      <m:r>
                        <a:rPr lang="ru-RU" i="1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8</m:t>
                          </m:r>
                        </m:num>
                        <m:den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9</m:t>
                          </m:r>
                        </m:den>
                      </m:f>
                      <m:r>
                        <a:rPr lang="ru-RU" i="1">
                          <a:latin typeface="Cambria Math" panose="02040503050406030204" pitchFamily="18" charset="0"/>
                        </a:rPr>
                        <m:t>х+2=х</m:t>
                      </m:r>
                    </m:oMath>
                  </m:oMathPara>
                </a14:m>
                <a:endParaRPr lang="ru-RU" dirty="0" smtClean="0"/>
              </a:p>
              <a:p>
                <a:pPr marL="0" indent="0">
                  <a:buNone/>
                </a:pPr>
                <a:r>
                  <a:rPr lang="ru-RU" dirty="0"/>
                  <a:t>Мы можем придать ему более простой вид, введя </a:t>
                </a:r>
                <a:r>
                  <a:rPr lang="ru-RU" dirty="0" smtClean="0"/>
                  <a:t>вспомогательное неизвестное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f>
                            <m:fPr>
                              <m:ctrlPr>
                                <a:rPr lang="ru-RU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ru-RU" i="1">
                                  <a:latin typeface="Cambria Math" panose="02040503050406030204" pitchFamily="18" charset="0"/>
                                </a:rPr>
                                <m:t>х</m:t>
                              </m:r>
                            </m:num>
                            <m:den>
                              <m:r>
                                <a:rPr lang="ru-RU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</m:e>
                      </m:rad>
                    </m:oMath>
                  </m:oMathPara>
                </a14:m>
                <a:endParaRPr lang="en-US" dirty="0" smtClean="0"/>
              </a:p>
              <a:p>
                <a:pPr marL="0" indent="0">
                  <a:buNone/>
                </a:pPr>
                <a:r>
                  <a:rPr lang="ru-RU" dirty="0" smtClean="0"/>
                  <a:t>Тогда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=2</m:t>
                      </m:r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321" t="-224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Русаков И.А. Решение квадратных уравнений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74385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Решение</a:t>
            </a: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8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9</m:t>
                          </m:r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2</m:t>
                      </m:r>
                      <m:sSup>
                        <m:sSup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+2=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2</m:t>
                      </m:r>
                      <m:sSup>
                        <m:sSup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ru-RU" dirty="0" smtClean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2</m:t>
                      </m:r>
                      <m:sSup>
                        <m:sSup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ru-RU" b="0" i="1" smtClean="0">
                          <a:latin typeface="Cambria Math" panose="02040503050406030204" pitchFamily="18" charset="0"/>
                        </a:rPr>
                        <m:t>−9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−18=0</m:t>
                      </m:r>
                    </m:oMath>
                  </m:oMathPara>
                </a14:m>
                <a:endParaRPr lang="en-US" b="0" dirty="0" smtClean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𝐷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=81−4∙2∙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−18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=225</m:t>
                      </m:r>
                    </m:oMath>
                  </m:oMathPara>
                </a14:m>
                <a:endParaRPr lang="en-US" b="0" dirty="0" smtClean="0">
                  <a:ea typeface="Cambria Math" panose="02040503050406030204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𝑦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1,2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9±15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=6 </m:t>
                      </m:r>
                      <m:r>
                        <a:rPr lang="ru-RU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и−</m:t>
                      </m:r>
                      <m:f>
                        <m:fPr>
                          <m:ctrlPr>
                            <a:rPr lang="ru-RU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ru-RU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ru-RU" dirty="0" smtClean="0"/>
              </a:p>
              <a:p>
                <a:pPr marL="0" indent="0">
                  <a:buNone/>
                </a:pPr>
                <a:r>
                  <a:rPr lang="ru-RU" dirty="0"/>
                  <a:t>Соответствующие значения для </a:t>
                </a:r>
                <a:r>
                  <a:rPr lang="ru-RU" dirty="0" smtClean="0"/>
                  <a:t>х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=2∙</m:t>
                      </m:r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6</m:t>
                          </m:r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=72     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=2∙</m:t>
                      </m:r>
                      <m:sSup>
                        <m:sSupPr>
                          <m:ctrlPr>
                            <a:rPr lang="en-US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9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US" b="0" dirty="0" smtClean="0">
                  <a:ea typeface="Cambria Math" panose="02040503050406030204" pitchFamily="18" charset="0"/>
                </a:endParaRPr>
              </a:p>
              <a:p>
                <a:pPr marL="0" indent="0">
                  <a:buNone/>
                </a:pPr>
                <a:endParaRPr lang="ru-RU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32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Русаков И.А. Решение квадратных уравнений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67745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:r>
                  <a:rPr lang="ru-RU" dirty="0" smtClean="0"/>
                  <a:t>Так как число пчел должно быть целое и положительное, то удовлетворяет задаче только первый корень: рой состоял из 72 пчел.</a:t>
                </a:r>
              </a:p>
              <a:p>
                <a:pPr marL="0" indent="0">
                  <a:buNone/>
                </a:pPr>
                <a:r>
                  <a:rPr lang="ru-RU" dirty="0" smtClean="0"/>
                  <a:t>Проверим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f>
                            <m:fPr>
                              <m:ctrlPr>
                                <a:rPr lang="ru-RU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ru-RU" b="0" i="1" smtClean="0">
                                  <a:latin typeface="Cambria Math" panose="02040503050406030204" pitchFamily="18" charset="0"/>
                                </a:rPr>
                                <m:t>72</m:t>
                              </m:r>
                            </m:num>
                            <m:den>
                              <m:r>
                                <a:rPr lang="ru-RU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</m:e>
                      </m:rad>
                      <m:r>
                        <a:rPr lang="ru-RU" i="1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8</m:t>
                          </m:r>
                        </m:num>
                        <m:den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9</m:t>
                          </m:r>
                        </m:den>
                      </m:f>
                      <m:r>
                        <a:rPr lang="ru-RU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r>
                        <a:rPr lang="ru-RU" b="0" i="1" smtClean="0">
                          <a:latin typeface="Cambria Math" panose="02040503050406030204" pitchFamily="18" charset="0"/>
                        </a:rPr>
                        <m:t>72</m:t>
                      </m:r>
                      <m:r>
                        <a:rPr lang="ru-RU" i="1">
                          <a:latin typeface="Cambria Math" panose="02040503050406030204" pitchFamily="18" charset="0"/>
                        </a:rPr>
                        <m:t>+2=</m:t>
                      </m:r>
                      <m:r>
                        <a:rPr lang="ru-RU" b="0" i="1" smtClean="0">
                          <a:latin typeface="Cambria Math" panose="02040503050406030204" pitchFamily="18" charset="0"/>
                        </a:rPr>
                        <m:t>6+64+2=72</m:t>
                      </m:r>
                    </m:oMath>
                  </m:oMathPara>
                </a14:m>
                <a:endParaRPr lang="ru-RU" b="0" dirty="0" smtClean="0"/>
              </a:p>
              <a:p>
                <a:pPr marL="0" indent="0">
                  <a:buNone/>
                </a:pPr>
                <a:r>
                  <a:rPr lang="ru-RU" dirty="0" smtClean="0"/>
                  <a:t>Ответ: 72 пчелы в рое</a:t>
                </a:r>
                <a:endParaRPr lang="ru-RU" dirty="0"/>
              </a:p>
              <a:p>
                <a:pPr marL="0" indent="0">
                  <a:buNone/>
                </a:pPr>
                <a:endParaRPr lang="en-US" dirty="0" smtClean="0"/>
              </a:p>
              <a:p>
                <a:pPr marL="0" indent="0">
                  <a:buNone/>
                </a:pPr>
                <a:endParaRPr lang="ru-RU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321" t="-224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Русаков И.А. Решение квадратных уравнений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10621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Бросок мяча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Мяч брошен вверх со скоростью 25 м в секунду. Через сколько секунд он будет на высоте 20 м над землей?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Русаков И.А. Решение квадратных уравнений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53864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Решение</a:t>
            </a: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lnSpcReduction="10000"/>
              </a:bodyPr>
              <a:lstStyle/>
              <a:p>
                <a:pPr marL="0" indent="0">
                  <a:buNone/>
                </a:pPr>
                <a:r>
                  <a:rPr lang="ru-RU" dirty="0" smtClean="0"/>
                  <a:t>Для тел, брошенных вверх при отсутствии сопротивления воздуха, механика устанавливает следующее соотношение между высотой подъема тела над землей (</a:t>
                </a:r>
                <a:r>
                  <a:rPr lang="en-US" dirty="0" smtClean="0"/>
                  <a:t>h</a:t>
                </a:r>
                <a:r>
                  <a:rPr lang="ru-RU" dirty="0" smtClean="0"/>
                  <a:t>), </a:t>
                </a:r>
                <a:r>
                  <a:rPr lang="ru-RU" dirty="0"/>
                  <a:t>начальной </a:t>
                </a:r>
                <a:r>
                  <a:rPr lang="ru-RU" dirty="0" smtClean="0"/>
                  <a:t>скоростью </a:t>
                </a:r>
                <a:r>
                  <a:rPr lang="ru-RU" dirty="0"/>
                  <a:t>(v), ускорением тяжести (g) и временем (t</a:t>
                </a:r>
                <a:r>
                  <a:rPr lang="ru-RU" dirty="0" smtClean="0"/>
                  <a:t>)</a:t>
                </a:r>
              </a:p>
              <a:p>
                <a:pPr marL="0" indent="0">
                  <a:buNone/>
                </a:pPr>
                <a:endParaRPr lang="en-US" dirty="0" smtClean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h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𝑣𝑡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𝑔</m:t>
                          </m:r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dirty="0" smtClean="0"/>
              </a:p>
              <a:p>
                <a:pPr marL="0" indent="0">
                  <a:buNone/>
                </a:pPr>
                <a:r>
                  <a:rPr lang="ru-RU" dirty="0"/>
                  <a:t>Сопротивлением воздуха мы можем в данном случае </a:t>
                </a:r>
                <a:r>
                  <a:rPr lang="ru-RU" dirty="0" smtClean="0"/>
                  <a:t>пренебречь</a:t>
                </a:r>
                <a:r>
                  <a:rPr lang="ru-RU" dirty="0"/>
                  <a:t>, так как при незначительных скоростях оно не столь велико. Ради упрощения расчетов примем g равным не 9,8 </a:t>
                </a:r>
                <a:r>
                  <a:rPr lang="ru-RU" dirty="0" smtClean="0"/>
                  <a:t>м</a:t>
                </a:r>
                <a:r>
                  <a:rPr lang="en-US" dirty="0" smtClean="0"/>
                  <a:t>/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b="0" i="1" smtClean="0">
                            <a:latin typeface="Cambria Math" panose="02040503050406030204" pitchFamily="18" charset="0"/>
                          </a:rPr>
                          <m:t>с</m:t>
                        </m:r>
                      </m:e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ru-RU" dirty="0" smtClean="0"/>
                  <a:t>, </a:t>
                </a:r>
                <a:r>
                  <a:rPr lang="ru-RU" dirty="0"/>
                  <a:t>а 10 </a:t>
                </a:r>
                <a:r>
                  <a:rPr lang="ru-RU" dirty="0" smtClean="0"/>
                  <a:t>м</a:t>
                </a:r>
                <a:r>
                  <a:rPr lang="en-US" dirty="0" smtClean="0"/>
                  <a:t>/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b="0" i="1" smtClean="0">
                            <a:latin typeface="Cambria Math" panose="02040503050406030204" pitchFamily="18" charset="0"/>
                          </a:rPr>
                          <m:t>с</m:t>
                        </m:r>
                      </m:e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ru-RU" dirty="0" smtClean="0"/>
                  <a:t> </a:t>
                </a:r>
                <a:r>
                  <a:rPr lang="ru-RU" dirty="0"/>
                  <a:t>(ошибка всего в 2% )</a:t>
                </a:r>
                <a:endParaRPr lang="ru-RU" dirty="0" smtClean="0"/>
              </a:p>
              <a:p>
                <a:pPr marL="0" indent="0">
                  <a:buNone/>
                </a:pPr>
                <a:endParaRPr lang="ru-RU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321" t="-3081" r="-503" b="-42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Русаков И.А. Решение квадратных уравнений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60838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Подставив в приведенную формулу значения h, v и g, получаем уравнение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b="0" i="1" smtClean="0">
                          <a:latin typeface="Cambria Math" panose="02040503050406030204" pitchFamily="18" charset="0"/>
                        </a:rPr>
                        <m:t>20=25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  <m:sup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dirty="0" smtClean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−5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+4=0</m:t>
                      </m:r>
                    </m:oMath>
                  </m:oMathPara>
                </a14:m>
                <a:endParaRPr lang="en-US" b="0" dirty="0" smtClean="0"/>
              </a:p>
              <a:p>
                <a:pPr marL="0" indent="0">
                  <a:buNone/>
                </a:pPr>
                <a:r>
                  <a:rPr lang="ru-RU" dirty="0" smtClean="0"/>
                  <a:t>По теореме Виета легко определить, что искомое время равно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=4 </m:t>
                      </m:r>
                      <m:r>
                        <a:rPr lang="ru-RU" b="0" i="1" smtClean="0">
                          <a:latin typeface="Cambria Math" panose="02040503050406030204" pitchFamily="18" charset="0"/>
                        </a:rPr>
                        <m:t>с и </m:t>
                      </m:r>
                      <m:sSub>
                        <m:sSub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  <m:sub>
                          <m:r>
                            <a:rPr lang="ru-RU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ru-RU" b="0" i="1" smtClean="0">
                          <a:latin typeface="Cambria Math" panose="02040503050406030204" pitchFamily="18" charset="0"/>
                        </a:rPr>
                        <m:t>1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ru-RU" i="1">
                          <a:latin typeface="Cambria Math" panose="02040503050406030204" pitchFamily="18" charset="0"/>
                        </a:rPr>
                        <m:t>с</m:t>
                      </m:r>
                    </m:oMath>
                  </m:oMathPara>
                </a14:m>
                <a:endParaRPr lang="ru-RU" dirty="0" smtClean="0"/>
              </a:p>
              <a:p>
                <a:pPr marL="0" indent="0">
                  <a:buNone/>
                </a:pPr>
                <a:endParaRPr lang="ru-RU" dirty="0"/>
              </a:p>
              <a:p>
                <a:pPr marL="0" indent="0">
                  <a:buNone/>
                </a:pPr>
                <a:r>
                  <a:rPr lang="ru-RU" dirty="0"/>
                  <a:t>Мяч будет на высоте 20 м дважды: через 1 секунду и через 4 секунды</a:t>
                </a: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32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Русаков И.А. Решение квадратных уравнений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55542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Это может, пожалуй, показаться невероятным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и</a:t>
            </a:r>
            <a:r>
              <a:rPr lang="ru-RU" dirty="0"/>
              <a:t>, не </a:t>
            </a:r>
            <a:r>
              <a:rPr lang="ru-RU" dirty="0" smtClean="0"/>
              <a:t>вдумавшись</a:t>
            </a:r>
            <a:r>
              <a:rPr lang="ru-RU" dirty="0"/>
              <a:t>, мы готовы второе решение отбросить. Но так </a:t>
            </a:r>
            <a:r>
              <a:rPr lang="ru-RU" dirty="0" smtClean="0"/>
              <a:t>поступить </a:t>
            </a:r>
            <a:r>
              <a:rPr lang="ru-RU" dirty="0"/>
              <a:t>было бы ошибкой! Второе решение имеет полный смысл; мяч должен действительно дважды побывать на </a:t>
            </a:r>
            <a:r>
              <a:rPr lang="ru-RU" dirty="0" smtClean="0"/>
              <a:t>высоте 20 </a:t>
            </a:r>
            <a:r>
              <a:rPr lang="ru-RU" dirty="0"/>
              <a:t>м: раз при подъеме и вторично при обратном падении. </a:t>
            </a: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Русаков И.А. Решение квадратных уравнений</a:t>
            </a:r>
            <a:endParaRPr lang="ru-RU"/>
          </a:p>
        </p:txBody>
      </p:sp>
      <p:sp>
        <p:nvSpPr>
          <p:cNvPr id="5" name="Дуга 4"/>
          <p:cNvSpPr/>
          <p:nvPr/>
        </p:nvSpPr>
        <p:spPr>
          <a:xfrm>
            <a:off x="5986788" y="3585882"/>
            <a:ext cx="636494" cy="3460375"/>
          </a:xfrm>
          <a:prstGeom prst="arc">
            <a:avLst>
              <a:gd name="adj1" fmla="val 9156087"/>
              <a:gd name="adj2" fmla="val 1342169"/>
            </a:avLst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4930588" y="5468471"/>
            <a:ext cx="3222812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5377188" y="4285130"/>
            <a:ext cx="1855694" cy="0"/>
          </a:xfrm>
          <a:prstGeom prst="line">
            <a:avLst/>
          </a:prstGeom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930588" y="3915798"/>
            <a:ext cx="6270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20 м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4143122" y="5283805"/>
            <a:ext cx="5100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0 м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49309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animBg="1"/>
      <p:bldP spid="10" grpId="0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Закрепление полученных знаний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Задание выполняется в группах. Успехов!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Русаков И.А. Решение квадратных уравнений</a:t>
            </a:r>
            <a:endParaRPr lang="ru-RU"/>
          </a:p>
        </p:txBody>
      </p:sp>
      <p:pic>
        <p:nvPicPr>
          <p:cNvPr id="2052" name="Picture 4" descr="http://qrcoder.ru/code/?https%3A%2F%2Fonlinetestpad.com%2Fhnlhlwt4gfhea&amp;10&amp;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6510" y="2477900"/>
            <a:ext cx="3524250" cy="3524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117791" y="4063766"/>
            <a:ext cx="4104970" cy="410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fontAlgn="base" hangingPunct="0">
              <a:lnSpc>
                <a:spcPct val="115000"/>
              </a:lnSpc>
              <a:spcAft>
                <a:spcPts val="0"/>
              </a:spcAft>
            </a:pPr>
            <a:r>
              <a:rPr lang="ru-RU" u="sng" dirty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https://onlinetestpad.com/hnlhlwt4gfhea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14445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162518" y="1008131"/>
            <a:ext cx="3932237" cy="1600200"/>
          </a:xfrm>
        </p:spPr>
        <p:txBody>
          <a:bodyPr/>
          <a:lstStyle/>
          <a:p>
            <a:pPr algn="ctr"/>
            <a:r>
              <a:rPr lang="ru-RU" dirty="0" smtClean="0"/>
              <a:t>Задача на доске</a:t>
            </a:r>
            <a:endParaRPr lang="ru-RU" dirty="0"/>
          </a:p>
        </p:txBody>
      </p:sp>
      <p:pic>
        <p:nvPicPr>
          <p:cNvPr id="8" name="Рисунок 7"/>
          <p:cNvPicPr>
            <a:picLocks noGrp="1" noChangeAspect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55" b="21855"/>
          <a:stretch>
            <a:fillRect/>
          </a:stretch>
        </p:blipFill>
        <p:spPr/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Текст 6"/>
              <p:cNvSpPr>
                <a:spLocks noGrp="1"/>
              </p:cNvSpPr>
              <p:nvPr>
                <p:ph type="body" sz="half" idx="2"/>
              </p:nvPr>
            </p:nvSpPr>
            <p:spPr>
              <a:xfrm>
                <a:off x="1332847" y="3239581"/>
                <a:ext cx="3932237" cy="3811588"/>
              </a:xfrm>
            </p:spPr>
            <p:txBody>
              <a:bodyPr/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20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ru-RU" sz="20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ru-RU" sz="2000" i="1">
                                  <a:latin typeface="Cambria Math" panose="02040503050406030204" pitchFamily="18" charset="0"/>
                                </a:rPr>
                                <m:t>10</m:t>
                              </m:r>
                            </m:e>
                            <m:sup>
                              <m:r>
                                <a:rPr lang="ru-RU" sz="20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ru-RU" sz="2000" i="1">
                              <a:latin typeface="Cambria Math" panose="02040503050406030204" pitchFamily="18" charset="0"/>
                            </a:rPr>
                            <m:t>+</m:t>
                          </m:r>
                          <m:sSup>
                            <m:sSupPr>
                              <m:ctrlPr>
                                <a:rPr lang="ru-RU" sz="20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ru-RU" sz="2000" i="1">
                                  <a:latin typeface="Cambria Math" panose="02040503050406030204" pitchFamily="18" charset="0"/>
                                </a:rPr>
                                <m:t>11</m:t>
                              </m:r>
                            </m:e>
                            <m:sup>
                              <m:r>
                                <a:rPr lang="ru-RU" sz="20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ru-RU" sz="2000" i="1">
                              <a:latin typeface="Cambria Math" panose="02040503050406030204" pitchFamily="18" charset="0"/>
                            </a:rPr>
                            <m:t>+</m:t>
                          </m:r>
                          <m:sSup>
                            <m:sSupPr>
                              <m:ctrlPr>
                                <a:rPr lang="ru-RU" sz="20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ru-RU" sz="2000" i="1">
                                  <a:latin typeface="Cambria Math" panose="02040503050406030204" pitchFamily="18" charset="0"/>
                                </a:rPr>
                                <m:t>12</m:t>
                              </m:r>
                            </m:e>
                            <m:sup>
                              <m:r>
                                <a:rPr lang="ru-RU" sz="20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ru-RU" sz="2000" i="1">
                              <a:latin typeface="Cambria Math" panose="02040503050406030204" pitchFamily="18" charset="0"/>
                            </a:rPr>
                            <m:t>+</m:t>
                          </m:r>
                          <m:sSup>
                            <m:sSupPr>
                              <m:ctrlPr>
                                <a:rPr lang="ru-RU" sz="20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ru-RU" sz="2000" i="1">
                                  <a:latin typeface="Cambria Math" panose="02040503050406030204" pitchFamily="18" charset="0"/>
                                </a:rPr>
                                <m:t>13</m:t>
                              </m:r>
                            </m:e>
                            <m:sup>
                              <m:r>
                                <a:rPr lang="ru-RU" sz="20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ru-RU" sz="2000" i="1">
                              <a:latin typeface="Cambria Math" panose="02040503050406030204" pitchFamily="18" charset="0"/>
                            </a:rPr>
                            <m:t>+</m:t>
                          </m:r>
                          <m:sSup>
                            <m:sSupPr>
                              <m:ctrlPr>
                                <a:rPr lang="ru-RU" sz="20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ru-RU" sz="2000" i="1">
                                  <a:latin typeface="Cambria Math" panose="02040503050406030204" pitchFamily="18" charset="0"/>
                                </a:rPr>
                                <m:t>14</m:t>
                              </m:r>
                            </m:e>
                            <m:sup>
                              <m:r>
                                <a:rPr lang="ru-RU" sz="20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ru-RU" sz="2000" i="1">
                              <a:latin typeface="Cambria Math" panose="02040503050406030204" pitchFamily="18" charset="0"/>
                            </a:rPr>
                            <m:t>365</m:t>
                          </m:r>
                        </m:den>
                      </m:f>
                      <m:r>
                        <a:rPr lang="ru-RU" sz="2000" i="1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ru-RU" sz="2000" dirty="0"/>
              </a:p>
            </p:txBody>
          </p:sp>
        </mc:Choice>
        <mc:Fallback xmlns="">
          <p:sp>
            <p:nvSpPr>
              <p:cNvPr id="7" name="Текст 6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half" idx="2"/>
              </p:nvPr>
            </p:nvSpPr>
            <p:spPr>
              <a:xfrm>
                <a:off x="1332847" y="3239581"/>
                <a:ext cx="3932237" cy="3811588"/>
              </a:xfr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Нижний колонтитул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Русаков И.А. Решение квадратных уравнений</a:t>
            </a:r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/>
              <a:t>Как избавиться от арифметических </a:t>
            </a:r>
            <a:r>
              <a:rPr lang="ru-RU" sz="4000" dirty="0" smtClean="0"/>
              <a:t>ошибок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Какие </a:t>
            </a:r>
            <a:r>
              <a:rPr lang="ru-RU" dirty="0"/>
              <a:t>правила я соблюдаю</a:t>
            </a:r>
            <a:r>
              <a:rPr lang="ru-RU" dirty="0" smtClean="0"/>
              <a:t>?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i="1" dirty="0" smtClean="0"/>
              <a:t>Индивидуальная работа с карточкой</a:t>
            </a:r>
            <a:endParaRPr lang="ru-RU" i="1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Русаков И.А. Решение квадратных уравнений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52351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Рефлексия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Заполните карточку в соответствующих ячейках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Русаков И.А. Решение квадратных уравнений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92455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0" fontAlgn="base" hangingPunct="0">
              <a:buNone/>
            </a:pPr>
            <a:endParaRPr lang="ru-RU" b="1" dirty="0" smtClean="0"/>
          </a:p>
          <a:p>
            <a:pPr marL="0" indent="0" eaLnBrk="0" fontAlgn="base" hangingPunct="0">
              <a:buNone/>
            </a:pPr>
            <a:r>
              <a:rPr lang="ru-RU" b="1" dirty="0" smtClean="0"/>
              <a:t>1 </a:t>
            </a:r>
            <a:r>
              <a:rPr lang="ru-RU" b="1" dirty="0"/>
              <a:t>уровень</a:t>
            </a:r>
            <a:r>
              <a:rPr lang="ru-RU" dirty="0"/>
              <a:t> – изучить п. 23, выполнить задания №</a:t>
            </a:r>
            <a:r>
              <a:rPr lang="ru-RU" dirty="0" smtClean="0"/>
              <a:t>562,563</a:t>
            </a:r>
            <a:endParaRPr lang="ru-RU" dirty="0"/>
          </a:p>
          <a:p>
            <a:pPr marL="0" indent="0">
              <a:buNone/>
            </a:pPr>
            <a:endParaRPr lang="ru-RU" b="1" dirty="0" smtClean="0"/>
          </a:p>
          <a:p>
            <a:pPr marL="0" indent="0">
              <a:buNone/>
            </a:pPr>
            <a:r>
              <a:rPr lang="ru-RU" b="1" dirty="0" smtClean="0"/>
              <a:t>2 </a:t>
            </a:r>
            <a:r>
              <a:rPr lang="ru-RU" b="1" dirty="0"/>
              <a:t>уровень</a:t>
            </a:r>
            <a:r>
              <a:rPr lang="ru-RU" dirty="0"/>
              <a:t> – изучить п. 23, выполнить задания №569, 570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Русаков И.А. Решение квадратных уравнений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15578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Несколько полезных советов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Сокращайте</a:t>
            </a:r>
          </a:p>
          <a:p>
            <a:r>
              <a:rPr lang="ru-RU" dirty="0"/>
              <a:t>Переставьте слагаемые в порядке понижения </a:t>
            </a:r>
            <a:r>
              <a:rPr lang="ru-RU" dirty="0" smtClean="0"/>
              <a:t>степени</a:t>
            </a:r>
          </a:p>
          <a:p>
            <a:r>
              <a:rPr lang="ru-RU" dirty="0" err="1" smtClean="0"/>
              <a:t>Домножайте</a:t>
            </a:r>
            <a:r>
              <a:rPr lang="ru-RU" dirty="0" smtClean="0"/>
              <a:t> на </a:t>
            </a:r>
            <a:r>
              <a:rPr lang="ru-RU" dirty="0"/>
              <a:t>минус </a:t>
            </a:r>
            <a:r>
              <a:rPr lang="ru-RU" dirty="0" smtClean="0"/>
              <a:t>один</a:t>
            </a:r>
          </a:p>
          <a:p>
            <a:r>
              <a:rPr lang="ru-RU" dirty="0"/>
              <a:t>Используйте целочисленные </a:t>
            </a:r>
            <a:r>
              <a:rPr lang="ru-RU" dirty="0" smtClean="0"/>
              <a:t>коэффициенты</a:t>
            </a:r>
          </a:p>
          <a:p>
            <a:r>
              <a:rPr lang="ru-RU" dirty="0"/>
              <a:t>Применяйте эффективные способы </a:t>
            </a:r>
            <a:r>
              <a:rPr lang="ru-RU" dirty="0" smtClean="0"/>
              <a:t>решения</a:t>
            </a:r>
          </a:p>
          <a:p>
            <a:r>
              <a:rPr lang="ru-RU" dirty="0"/>
              <a:t>За 10 секунд не решили устно — считайте </a:t>
            </a:r>
            <a:r>
              <a:rPr lang="ru-RU" dirty="0" smtClean="0"/>
              <a:t>письменно</a:t>
            </a:r>
          </a:p>
          <a:p>
            <a:r>
              <a:rPr lang="ru-RU" dirty="0"/>
              <a:t>Не спешите перемножать числа в </a:t>
            </a:r>
            <a:r>
              <a:rPr lang="ru-RU" dirty="0" smtClean="0"/>
              <a:t>дискриминанте</a:t>
            </a:r>
          </a:p>
          <a:p>
            <a:r>
              <a:rPr lang="ru-RU" dirty="0"/>
              <a:t>Используйте теорему Виета для проверки </a:t>
            </a:r>
            <a:r>
              <a:rPr lang="ru-RU" dirty="0" smtClean="0"/>
              <a:t>корней</a:t>
            </a:r>
          </a:p>
          <a:p>
            <a:r>
              <a:rPr lang="ru-RU" dirty="0"/>
              <a:t>Задумайтесь, если коэффициенты иррациональны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Русаков И.А. Решение квадратных уравнений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49935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По всем вопросам обращайтесь по указанным ниже контактам</a:t>
            </a:r>
            <a:endParaRPr lang="ru-RU" sz="4000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E-mail: </a:t>
            </a:r>
            <a:r>
              <a:rPr lang="en-US" dirty="0" smtClean="0">
                <a:hlinkClick r:id="rId2"/>
              </a:rPr>
              <a:t>ilya.rusakov@internet.ru</a:t>
            </a:r>
            <a:endParaRPr lang="en-US" dirty="0" smtClean="0"/>
          </a:p>
          <a:p>
            <a:r>
              <a:rPr lang="ru-RU" dirty="0" smtClean="0"/>
              <a:t>Сайт: </a:t>
            </a:r>
            <a:r>
              <a:rPr lang="en-US" dirty="0" smtClean="0">
                <a:hlinkClick r:id="rId3"/>
              </a:rPr>
              <a:t>ilyarusakov.ru</a:t>
            </a:r>
            <a:endParaRPr lang="en-US" dirty="0" smtClean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Русаков И.А. Решение квадратных уравнений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62448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801906" y="365125"/>
            <a:ext cx="9551894" cy="1325563"/>
          </a:xfrm>
        </p:spPr>
        <p:txBody>
          <a:bodyPr/>
          <a:lstStyle/>
          <a:p>
            <a:r>
              <a:rPr lang="ru-RU" dirty="0" smtClean="0"/>
              <a:t>Проверим решение</a:t>
            </a: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Объект 5"/>
              <p:cNvSpPr>
                <a:spLocks noGrp="1"/>
              </p:cNvSpPr>
              <p:nvPr>
                <p:ph idx="1"/>
              </p:nvPr>
            </p:nvSpPr>
            <p:spPr>
              <a:xfrm>
                <a:off x="1801906" y="1825625"/>
                <a:ext cx="9551894" cy="4351338"/>
              </a:xfrm>
            </p:spPr>
            <p:txBody>
              <a:bodyPr/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ru-RU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ru-RU" i="1">
                                  <a:latin typeface="Cambria Math" panose="02040503050406030204" pitchFamily="18" charset="0"/>
                                </a:rPr>
                                <m:t>10</m:t>
                              </m:r>
                            </m:e>
                            <m:sup>
                              <m:r>
                                <a:rPr lang="ru-RU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+</m:t>
                          </m:r>
                          <m:sSup>
                            <m:sSupPr>
                              <m:ctrlPr>
                                <a:rPr lang="ru-RU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ru-RU" i="1">
                                  <a:latin typeface="Cambria Math" panose="02040503050406030204" pitchFamily="18" charset="0"/>
                                </a:rPr>
                                <m:t>11</m:t>
                              </m:r>
                            </m:e>
                            <m:sup>
                              <m:r>
                                <a:rPr lang="ru-RU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+</m:t>
                          </m:r>
                          <m:sSup>
                            <m:sSupPr>
                              <m:ctrlPr>
                                <a:rPr lang="ru-RU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ru-RU" i="1">
                                  <a:latin typeface="Cambria Math" panose="02040503050406030204" pitchFamily="18" charset="0"/>
                                </a:rPr>
                                <m:t>12</m:t>
                              </m:r>
                            </m:e>
                            <m:sup>
                              <m:r>
                                <a:rPr lang="ru-RU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+</m:t>
                          </m:r>
                          <m:sSup>
                            <m:sSupPr>
                              <m:ctrlPr>
                                <a:rPr lang="ru-RU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ru-RU" i="1">
                                  <a:latin typeface="Cambria Math" panose="02040503050406030204" pitchFamily="18" charset="0"/>
                                </a:rPr>
                                <m:t>13</m:t>
                              </m:r>
                            </m:e>
                            <m:sup>
                              <m:r>
                                <a:rPr lang="ru-RU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+</m:t>
                          </m:r>
                          <m:sSup>
                            <m:sSupPr>
                              <m:ctrlPr>
                                <a:rPr lang="ru-RU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ru-RU" i="1">
                                  <a:latin typeface="Cambria Math" panose="02040503050406030204" pitchFamily="18" charset="0"/>
                                </a:rPr>
                                <m:t>14</m:t>
                              </m:r>
                            </m:e>
                            <m:sup>
                              <m:r>
                                <a:rPr lang="ru-RU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365</m:t>
                          </m:r>
                        </m:den>
                      </m:f>
                      <m:r>
                        <a:rPr lang="ru-RU" b="0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ru-RU" dirty="0" smtClean="0"/>
              </a:p>
              <a:p>
                <a:pPr marL="0" indent="0">
                  <a:buNone/>
                </a:pPr>
                <a:endParaRPr lang="ru-RU" dirty="0" smtClean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b="0" i="1" smtClean="0">
                              <a:latin typeface="Cambria Math" panose="02040503050406030204" pitchFamily="18" charset="0"/>
                            </a:rPr>
                            <m:t>100</m:t>
                          </m:r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ru-RU" b="0" i="1" smtClean="0">
                              <a:latin typeface="Cambria Math" panose="02040503050406030204" pitchFamily="18" charset="0"/>
                            </a:rPr>
                            <m:t>121</m:t>
                          </m:r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ru-RU" b="0" i="1" smtClean="0">
                              <a:latin typeface="Cambria Math" panose="02040503050406030204" pitchFamily="18" charset="0"/>
                            </a:rPr>
                            <m:t>144</m:t>
                          </m:r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ru-RU" b="0" i="1" smtClean="0">
                              <a:latin typeface="Cambria Math" panose="02040503050406030204" pitchFamily="18" charset="0"/>
                            </a:rPr>
                            <m:t>169</m:t>
                          </m:r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ru-RU" b="0" i="1" smtClean="0">
                              <a:latin typeface="Cambria Math" panose="02040503050406030204" pitchFamily="18" charset="0"/>
                            </a:rPr>
                            <m:t>196</m:t>
                          </m:r>
                        </m:num>
                        <m:den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365</m:t>
                          </m:r>
                        </m:den>
                      </m:f>
                      <m:r>
                        <a:rPr lang="ru-RU" b="0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ru-RU" dirty="0" smtClean="0"/>
              </a:p>
              <a:p>
                <a:pPr marL="0" indent="0">
                  <a:buNone/>
                </a:pPr>
                <a:endParaRPr lang="ru-RU" dirty="0" smtClean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b="0" i="1" smtClean="0">
                              <a:latin typeface="Cambria Math" panose="02040503050406030204" pitchFamily="18" charset="0"/>
                            </a:rPr>
                            <m:t>365</m:t>
                          </m:r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ru-RU" b="0" i="1" smtClean="0">
                              <a:latin typeface="Cambria Math" panose="02040503050406030204" pitchFamily="18" charset="0"/>
                            </a:rPr>
                            <m:t>365</m:t>
                          </m:r>
                        </m:num>
                        <m:den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365</m:t>
                          </m:r>
                        </m:den>
                      </m:f>
                      <m:r>
                        <a:rPr lang="ru-RU" b="0" i="1" smtClean="0">
                          <a:latin typeface="Cambria Math" panose="02040503050406030204" pitchFamily="18" charset="0"/>
                        </a:rPr>
                        <m:t>=2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6" name="Объект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801906" y="1825625"/>
                <a:ext cx="9551894" cy="4351338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Русаков И.А. Решение квадратных уравнений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75581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658470" y="1709738"/>
            <a:ext cx="9688979" cy="2852737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Единственный </a:t>
            </a:r>
            <a:r>
              <a:rPr lang="ru-RU" dirty="0"/>
              <a:t>ли это ряд из пяти последовательных чисел, сумма квадратов первых трех из которых равна сумме квадратов двух </a:t>
            </a:r>
            <a:r>
              <a:rPr lang="ru-RU" dirty="0" smtClean="0"/>
              <a:t>последних?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1658470" y="4589463"/>
            <a:ext cx="9688980" cy="1500187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Русаков И.А. Решение квадратных уравнений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72911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801906" y="365125"/>
            <a:ext cx="9551894" cy="1325563"/>
          </a:xfrm>
        </p:spPr>
        <p:txBody>
          <a:bodyPr/>
          <a:lstStyle/>
          <a:p>
            <a:r>
              <a:rPr lang="ru-RU" dirty="0" smtClean="0"/>
              <a:t>Сформулируем тему урока</a:t>
            </a:r>
            <a:endParaRPr lang="ru-RU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Объект 5"/>
              <p:cNvSpPr>
                <a:spLocks noGrp="1"/>
              </p:cNvSpPr>
              <p:nvPr>
                <p:ph idx="1"/>
              </p:nvPr>
            </p:nvSpPr>
            <p:spPr>
              <a:xfrm>
                <a:off x="1801906" y="1825625"/>
                <a:ext cx="9551894" cy="4351338"/>
              </a:xfrm>
            </p:spPr>
            <p:txBody>
              <a:bodyPr/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ru-RU" dirty="0"/>
                        <m:t>Решение задач с помощью квадратных уравнений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>
          <p:sp>
            <p:nvSpPr>
              <p:cNvPr id="6" name="Объект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801906" y="1825625"/>
                <a:ext cx="9551894" cy="4351338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Русаков И.А. Решение квадратных уравнений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47144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88776" y="365125"/>
            <a:ext cx="9265024" cy="1325563"/>
          </a:xfrm>
        </p:spPr>
        <p:txBody>
          <a:bodyPr/>
          <a:lstStyle/>
          <a:p>
            <a:r>
              <a:rPr lang="ru-RU" dirty="0" smtClean="0"/>
              <a:t>Лист самооценки</a:t>
            </a: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81312840"/>
              </p:ext>
            </p:extLst>
          </p:nvPr>
        </p:nvGraphicFramePr>
        <p:xfrm>
          <a:off x="2088776" y="2665825"/>
          <a:ext cx="9265024" cy="331363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702424">
                  <a:extLst>
                    <a:ext uri="{9D8B030D-6E8A-4147-A177-3AD203B41FA5}">
                      <a16:colId xmlns:a16="http://schemas.microsoft.com/office/drawing/2014/main" val="1799620279"/>
                    </a:ext>
                  </a:extLst>
                </a:gridCol>
                <a:gridCol w="2043953">
                  <a:extLst>
                    <a:ext uri="{9D8B030D-6E8A-4147-A177-3AD203B41FA5}">
                      <a16:colId xmlns:a16="http://schemas.microsoft.com/office/drawing/2014/main" val="257453252"/>
                    </a:ext>
                  </a:extLst>
                </a:gridCol>
                <a:gridCol w="1730188">
                  <a:extLst>
                    <a:ext uri="{9D8B030D-6E8A-4147-A177-3AD203B41FA5}">
                      <a16:colId xmlns:a16="http://schemas.microsoft.com/office/drawing/2014/main" val="2513983881"/>
                    </a:ext>
                  </a:extLst>
                </a:gridCol>
                <a:gridCol w="1788459">
                  <a:extLst>
                    <a:ext uri="{9D8B030D-6E8A-4147-A177-3AD203B41FA5}">
                      <a16:colId xmlns:a16="http://schemas.microsoft.com/office/drawing/2014/main" val="339800503"/>
                    </a:ext>
                  </a:extLst>
                </a:gridCol>
              </a:tblGrid>
              <a:tr h="4866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effectLst/>
                        </a:rPr>
                        <a:t>ФИ: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230" marR="62230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595120" algn="l"/>
                        </a:tabLst>
                      </a:pPr>
                      <a:r>
                        <a:rPr lang="ru-RU" sz="1200" kern="1200">
                          <a:effectLst/>
                        </a:rPr>
                        <a:t>Справился (-ась)</a:t>
                      </a:r>
                      <a:endParaRPr lang="ru-RU" sz="110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595120" algn="l"/>
                        </a:tabLst>
                      </a:pPr>
                      <a:r>
                        <a:rPr lang="ru-RU" sz="1200" kern="1200">
                          <a:effectLst/>
                        </a:rPr>
                        <a:t>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230" marR="62230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595120" algn="l"/>
                        </a:tabLst>
                      </a:pPr>
                      <a:r>
                        <a:rPr lang="ru-RU" sz="1200" kern="1200">
                          <a:effectLst/>
                        </a:rPr>
                        <a:t>Были трудности</a:t>
                      </a:r>
                      <a:endParaRPr lang="ru-RU" sz="110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595120" algn="l"/>
                        </a:tabLst>
                      </a:pPr>
                      <a:r>
                        <a:rPr lang="ru-RU" sz="1200" kern="1200">
                          <a:effectLst/>
                        </a:rPr>
                        <a:t>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230" marR="62230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595120" algn="l"/>
                        </a:tabLst>
                      </a:pPr>
                      <a:r>
                        <a:rPr lang="ru-RU" sz="1200" kern="1200">
                          <a:effectLst/>
                        </a:rPr>
                        <a:t>Сложно</a:t>
                      </a:r>
                      <a:endParaRPr lang="ru-RU" sz="110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595120" algn="l"/>
                        </a:tabLst>
                      </a:pPr>
                      <a:r>
                        <a:rPr lang="ru-RU" sz="1200" kern="1200">
                          <a:effectLst/>
                        </a:rPr>
                        <a:t>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230" marR="62230" marT="9525" marB="0"/>
                </a:tc>
                <a:extLst>
                  <a:ext uri="{0D108BD9-81ED-4DB2-BD59-A6C34878D82A}">
                    <a16:rowId xmlns:a16="http://schemas.microsoft.com/office/drawing/2014/main" val="146291745"/>
                  </a:ext>
                </a:extLst>
              </a:tr>
              <a:tr h="865161">
                <a:tc>
                  <a:txBody>
                    <a:bodyPr/>
                    <a:lstStyle/>
                    <a:p>
                      <a:pPr marL="347345" indent="-34734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effectLst/>
                        </a:rPr>
                        <a:t>1. Решение задач на начало урока.</a:t>
                      </a:r>
                      <a:endParaRPr lang="ru-RU" sz="1100">
                        <a:effectLst/>
                      </a:endParaRPr>
                    </a:p>
                    <a:p>
                      <a:pPr marL="347345" indent="-34734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effectLst/>
                        </a:rPr>
                        <a:t>Формулировка темы и постановка целей.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230" marR="62230" marT="9525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230" marR="62230" marT="9525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230" marR="62230" marT="9525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230" marR="62230" marT="9525" marB="0" anchor="ctr"/>
                </a:tc>
                <a:extLst>
                  <a:ext uri="{0D108BD9-81ED-4DB2-BD59-A6C34878D82A}">
                    <a16:rowId xmlns:a16="http://schemas.microsoft.com/office/drawing/2014/main" val="2290474168"/>
                  </a:ext>
                </a:extLst>
              </a:tr>
              <a:tr h="437424">
                <a:tc>
                  <a:txBody>
                    <a:bodyPr/>
                    <a:lstStyle/>
                    <a:p>
                      <a:pPr marL="347345" indent="-34734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effectLst/>
                        </a:rPr>
                        <a:t>2. Практическое применение знаний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230" marR="62230" marT="9525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230" marR="62230" marT="9525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230" marR="62230" marT="9525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230" marR="62230" marT="9525" marB="0" anchor="ctr"/>
                </a:tc>
                <a:extLst>
                  <a:ext uri="{0D108BD9-81ED-4DB2-BD59-A6C34878D82A}">
                    <a16:rowId xmlns:a16="http://schemas.microsoft.com/office/drawing/2014/main" val="3884903468"/>
                  </a:ext>
                </a:extLst>
              </a:tr>
              <a:tr h="241711">
                <a:tc>
                  <a:txBody>
                    <a:bodyPr/>
                    <a:lstStyle/>
                    <a:p>
                      <a:pPr marL="347345" indent="-34734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>
                          <a:effectLst/>
                        </a:rPr>
                        <a:t>3</a:t>
                      </a:r>
                      <a:r>
                        <a:rPr lang="ru-RU" sz="1200" kern="1200">
                          <a:effectLst/>
                        </a:rPr>
                        <a:t>. Закрепление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230" marR="62230" marT="9525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230" marR="62230" marT="9525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230" marR="62230" marT="9525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230" marR="62230" marT="9525" marB="0" anchor="ctr"/>
                </a:tc>
                <a:extLst>
                  <a:ext uri="{0D108BD9-81ED-4DB2-BD59-A6C34878D82A}">
                    <a16:rowId xmlns:a16="http://schemas.microsoft.com/office/drawing/2014/main" val="3540603681"/>
                  </a:ext>
                </a:extLst>
              </a:tr>
              <a:tr h="373513">
                <a:tc>
                  <a:txBody>
                    <a:bodyPr/>
                    <a:lstStyle/>
                    <a:p>
                      <a:pPr marL="347345" indent="-34734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>
                          <a:effectLst/>
                        </a:rPr>
                        <a:t>4</a:t>
                      </a:r>
                      <a:r>
                        <a:rPr lang="ru-RU" sz="1200" kern="1200">
                          <a:effectLst/>
                        </a:rPr>
                        <a:t>. Рефлексия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230" marR="62230" marT="9525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230" marR="62230" marT="9525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230" marR="62230" marT="9525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230" marR="62230" marT="9525" marB="0" anchor="ctr"/>
                </a:tc>
                <a:extLst>
                  <a:ext uri="{0D108BD9-81ED-4DB2-BD59-A6C34878D82A}">
                    <a16:rowId xmlns:a16="http://schemas.microsoft.com/office/drawing/2014/main" val="2242336836"/>
                  </a:ext>
                </a:extLst>
              </a:tr>
              <a:tr h="24171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effectLst/>
                        </a:rPr>
                        <a:t>Общее кол-во баллов: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230" marR="62230" marT="9525" marB="0" anchor="ctr"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230" marR="62230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5906018"/>
                  </a:ext>
                </a:extLst>
              </a:tr>
              <a:tr h="2224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US" sz="1100">
                          <a:effectLst/>
                        </a:rPr>
                        <a:t>18 - 20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230" marR="62230" marT="9525" marB="0" anchor="ctr"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100">
                          <a:effectLst/>
                        </a:rPr>
                        <a:t>“5”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230" marR="62230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98336685"/>
                  </a:ext>
                </a:extLst>
              </a:tr>
              <a:tr h="2224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US" sz="1100">
                          <a:effectLst/>
                        </a:rPr>
                        <a:t>1</a:t>
                      </a:r>
                      <a:r>
                        <a:rPr lang="ru-RU" sz="1100">
                          <a:effectLst/>
                        </a:rPr>
                        <a:t>4 </a:t>
                      </a:r>
                      <a:r>
                        <a:rPr lang="en-US" sz="1100">
                          <a:effectLst/>
                        </a:rPr>
                        <a:t>- 17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230" marR="62230" marT="9525" marB="0" anchor="ctr"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100">
                          <a:effectLst/>
                        </a:rPr>
                        <a:t>“4”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230" marR="62230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3503031"/>
                  </a:ext>
                </a:extLst>
              </a:tr>
              <a:tr h="2224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100">
                          <a:effectLst/>
                        </a:rPr>
                        <a:t>Менее 14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230" marR="62230" marT="9525" marB="0" anchor="ctr"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100" dirty="0">
                          <a:effectLst/>
                        </a:rPr>
                        <a:t>“3”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230" marR="62230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7375146"/>
                  </a:ext>
                </a:extLst>
              </a:tr>
            </a:tbl>
          </a:graphicData>
        </a:graphic>
      </p:graphicFrame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Русаков И.А. Решение квадратных уравнений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27317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Обозначив первое из искомых чисел через х, имеем </a:t>
            </a:r>
            <a:r>
              <a:rPr lang="ru-RU" dirty="0" smtClean="0"/>
              <a:t>уравнение</a:t>
            </a: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ru-RU" i="1">
                          <a:latin typeface="Cambria Math" panose="02040503050406030204" pitchFamily="18" charset="0"/>
                        </a:rPr>
                        <m:t>+</m:t>
                      </m:r>
                      <m:sSup>
                        <m:sSup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+1)</m:t>
                          </m:r>
                        </m:e>
                        <m:sup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ru-RU" i="1">
                          <a:latin typeface="Cambria Math" panose="02040503050406030204" pitchFamily="18" charset="0"/>
                        </a:rPr>
                        <m:t>+</m:t>
                      </m:r>
                      <m:sSup>
                        <m:sSup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+2)</m:t>
                          </m:r>
                        </m:e>
                        <m:sup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ru-RU" i="1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+3)</m:t>
                          </m:r>
                        </m:e>
                        <m:sup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ru-RU" i="1">
                          <a:latin typeface="Cambria Math" panose="02040503050406030204" pitchFamily="18" charset="0"/>
                        </a:rPr>
                        <m:t>+</m:t>
                      </m:r>
                      <m:sSup>
                        <m:sSup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+4)</m:t>
                          </m:r>
                        </m:e>
                        <m:sup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ru-RU" dirty="0" smtClean="0"/>
              </a:p>
              <a:p>
                <a:pPr marL="0" indent="0">
                  <a:buNone/>
                </a:pPr>
                <a:endParaRPr lang="ru-RU" dirty="0"/>
              </a:p>
              <a:p>
                <a:pPr marL="0" indent="0" algn="ctr">
                  <a:buNone/>
                </a:pPr>
                <a:r>
                  <a:rPr lang="ru-RU" dirty="0" smtClean="0"/>
                  <a:t>выглядит </a:t>
                </a:r>
                <a:r>
                  <a:rPr lang="ru-RU" dirty="0" err="1" smtClean="0"/>
                  <a:t>сложновато</a:t>
                </a:r>
                <a:endParaRPr lang="ru-RU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Русаков И.А. Решение квадратных уравнений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29463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58470" y="365125"/>
            <a:ext cx="9695329" cy="1325563"/>
          </a:xfrm>
        </p:spPr>
        <p:txBody>
          <a:bodyPr/>
          <a:lstStyle/>
          <a:p>
            <a:pPr algn="just"/>
            <a:r>
              <a:rPr lang="ru-RU" dirty="0"/>
              <a:t>Удобнее, однако, обозначить через х не первое, а второе из искомых чисел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1658470" y="1825625"/>
                <a:ext cx="9695330" cy="4351338"/>
              </a:xfrm>
            </p:spPr>
            <p:txBody>
              <a:bodyPr/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−1)</m:t>
                          </m:r>
                        </m:e>
                        <m:sup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ru-RU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ru-RU" b="0" i="1" smtClean="0">
                          <a:latin typeface="Cambria Math" panose="02040503050406030204" pitchFamily="18" charset="0"/>
                        </a:rPr>
                        <m:t> </m:t>
                      </m:r>
                      <m:sSup>
                        <m:sSup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ru-RU" i="1">
                          <a:latin typeface="Cambria Math" panose="02040503050406030204" pitchFamily="18" charset="0"/>
                        </a:rPr>
                        <m:t>+</m:t>
                      </m:r>
                      <m:sSup>
                        <m:sSup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+1)</m:t>
                          </m:r>
                        </m:e>
                        <m:sup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ru-RU" i="1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+2)</m:t>
                          </m:r>
                        </m:e>
                        <m:sup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ru-RU" i="1">
                          <a:latin typeface="Cambria Math" panose="02040503050406030204" pitchFamily="18" charset="0"/>
                        </a:rPr>
                        <m:t>+</m:t>
                      </m:r>
                      <m:sSup>
                        <m:sSup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+3)</m:t>
                          </m:r>
                        </m:e>
                        <m:sup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dirty="0" smtClean="0"/>
              </a:p>
              <a:p>
                <a:pPr marL="0" indent="0">
                  <a:buNone/>
                </a:pPr>
                <a:endParaRPr lang="ru-RU" dirty="0" smtClean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ru-RU" b="0" i="1" smtClean="0">
                          <a:latin typeface="Cambria Math" panose="02040503050406030204" pitchFamily="18" charset="0"/>
                        </a:rPr>
                        <m:t>−2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+1+</m:t>
                      </m:r>
                      <m:sSup>
                        <m:sSup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ru-RU" i="1">
                          <a:latin typeface="Cambria Math" panose="02040503050406030204" pitchFamily="18" charset="0"/>
                        </a:rPr>
                        <m:t>+</m:t>
                      </m:r>
                      <m:sSup>
                        <m:sSup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ru-RU" i="1"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+1=</m:t>
                      </m:r>
                      <m:sSup>
                        <m:sSup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+4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+4+</m:t>
                      </m:r>
                      <m:sSup>
                        <m:sSup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6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+9</m:t>
                      </m:r>
                    </m:oMath>
                  </m:oMathPara>
                </a14:m>
                <a:endParaRPr lang="en-US" dirty="0" smtClean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ru-RU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ru-RU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ru-RU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−10</m:t>
                      </m:r>
                      <m:r>
                        <a:rPr lang="ru-RU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𝑥</m:t>
                      </m:r>
                      <m:r>
                        <a:rPr lang="ru-RU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−11=0</m:t>
                      </m:r>
                    </m:oMath>
                  </m:oMathPara>
                </a14:m>
                <a:endParaRPr lang="en-US" dirty="0" smtClean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𝐷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 </m:t>
                      </m:r>
                      <m:sSup>
                        <m:sSup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</m:e>
                        <m:sup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−4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∙1∙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−11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=144</m:t>
                      </m:r>
                    </m:oMath>
                  </m:oMathPara>
                </a14:m>
                <a:endParaRPr lang="en-US" b="0" dirty="0" smtClean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1,2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10±12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=11 </m:t>
                      </m:r>
                      <m:r>
                        <a:rPr lang="ru-RU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и −1</m:t>
                      </m:r>
                    </m:oMath>
                  </m:oMathPara>
                </a14:m>
                <a:endParaRPr lang="ru-RU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658470" y="1825625"/>
                <a:ext cx="9695330" cy="4351338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Русаков И.А. Решение квадратных уравнений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55901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Получилось 2 ряда!</a:t>
            </a: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:r>
                  <a:rPr lang="ru-RU" dirty="0" smtClean="0"/>
                  <a:t>За х мы обозначали второе число. Таким образом мы получаем два ряда чисел</a:t>
                </a:r>
              </a:p>
              <a:p>
                <a:pPr marL="0" indent="0">
                  <a:buNone/>
                </a:pPr>
                <a:r>
                  <a:rPr lang="ru-RU" dirty="0" smtClean="0"/>
                  <a:t>10, 11, 12, 13, 14 – ряд Рачинского</a:t>
                </a:r>
              </a:p>
              <a:p>
                <a:pPr marL="0" indent="0">
                  <a:buNone/>
                </a:pPr>
                <a:r>
                  <a:rPr lang="ru-RU" dirty="0" smtClean="0"/>
                  <a:t>-2, -1, 0, 1, 2 – новый ряд чисел</a:t>
                </a:r>
              </a:p>
              <a:p>
                <a:pPr marL="0" indent="0">
                  <a:buNone/>
                </a:pPr>
                <a:endParaRPr lang="ru-RU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(−2)</m:t>
                          </m:r>
                        </m:e>
                        <m:sup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ru-RU" i="1">
                          <a:latin typeface="Cambria Math" panose="02040503050406030204" pitchFamily="18" charset="0"/>
                        </a:rPr>
                        <m:t>+</m:t>
                      </m:r>
                      <m:sSup>
                        <m:sSup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(−1)</m:t>
                          </m:r>
                        </m:e>
                        <m:sup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ru-RU" i="1">
                          <a:latin typeface="Cambria Math" panose="02040503050406030204" pitchFamily="18" charset="0"/>
                        </a:rPr>
                        <m:t>+</m:t>
                      </m:r>
                      <m:sSup>
                        <m:sSup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0</m:t>
                          </m:r>
                        </m:e>
                        <m:sup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ru-RU" i="1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1</m:t>
                          </m:r>
                        </m:e>
                        <m:sup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ru-RU" i="1">
                          <a:latin typeface="Cambria Math" panose="02040503050406030204" pitchFamily="18" charset="0"/>
                        </a:rPr>
                        <m:t>+</m:t>
                      </m:r>
                      <m:sSup>
                        <m:sSup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  <m:sup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ru-RU" dirty="0" smtClean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b="0" i="1" smtClean="0">
                          <a:latin typeface="Cambria Math" panose="02040503050406030204" pitchFamily="18" charset="0"/>
                        </a:rPr>
                        <m:t>4+1+0=1+4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321" t="-224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Русаков И.А. Решение квадратных уравнений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15440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Специальное оформление">
  <a:themeElements>
    <a:clrScheme name="Красный и фиолетовый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Специальное оформление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янец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12700" cap="flat" cmpd="sng" algn="ctr">
          <a:solidFill>
            <a:schemeClr val="phClr">
              <a:tint val="95000"/>
              <a:shade val="95000"/>
              <a:satMod val="120000"/>
            </a:schemeClr>
          </a:solidFill>
          <a:prstDash val="solid"/>
        </a:ln>
        <a:ln w="55000" cap="flat" cmpd="thickThin" algn="ctr">
          <a:solidFill>
            <a:schemeClr val="phClr">
              <a:tint val="90000"/>
              <a:satMod val="130000"/>
            </a:schemeClr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1882</TotalTime>
  <Words>1297</Words>
  <Application>Microsoft Office PowerPoint</Application>
  <PresentationFormat>Широкоэкранный</PresentationFormat>
  <Paragraphs>146</Paragraphs>
  <Slides>24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24</vt:i4>
      </vt:variant>
    </vt:vector>
  </HeadingPairs>
  <TitlesOfParts>
    <vt:vector size="32" baseType="lpstr">
      <vt:lpstr>Arial</vt:lpstr>
      <vt:lpstr>Calibri</vt:lpstr>
      <vt:lpstr>Calibri Light</vt:lpstr>
      <vt:lpstr>Cambria Math</vt:lpstr>
      <vt:lpstr>Times New Roman</vt:lpstr>
      <vt:lpstr>Специальное оформление</vt:lpstr>
      <vt:lpstr>1_Специальное оформление</vt:lpstr>
      <vt:lpstr>2_Специальное оформление</vt:lpstr>
      <vt:lpstr>Решение задач с помощью квадратных уравнений</vt:lpstr>
      <vt:lpstr>Задача на доске</vt:lpstr>
      <vt:lpstr>Проверим решение</vt:lpstr>
      <vt:lpstr>Единственный ли это ряд из пяти последовательных чисел, сумма квадратов первых трех из которых равна сумме квадратов двух последних?</vt:lpstr>
      <vt:lpstr>Сформулируем тему урока</vt:lpstr>
      <vt:lpstr>Лист самооценки</vt:lpstr>
      <vt:lpstr>Обозначив первое из искомых чисел через х, имеем уравнение</vt:lpstr>
      <vt:lpstr>Удобнее, однако, обозначить через х не первое, а второе из искомых чисел</vt:lpstr>
      <vt:lpstr>Получилось 2 ряда!</vt:lpstr>
      <vt:lpstr>Физическая минутка</vt:lpstr>
      <vt:lpstr>Задача Пчелиный рой</vt:lpstr>
      <vt:lpstr>Решение</vt:lpstr>
      <vt:lpstr>Решение</vt:lpstr>
      <vt:lpstr>Презентация PowerPoint</vt:lpstr>
      <vt:lpstr>Бросок мяча</vt:lpstr>
      <vt:lpstr>Решение</vt:lpstr>
      <vt:lpstr>Подставив в приведенную формулу значения h, v и g, получаем уравнение</vt:lpstr>
      <vt:lpstr>Это может, пожалуй, показаться невероятным</vt:lpstr>
      <vt:lpstr>Закрепление полученных знаний</vt:lpstr>
      <vt:lpstr>Как избавиться от арифметических ошибок</vt:lpstr>
      <vt:lpstr>Рефлексия</vt:lpstr>
      <vt:lpstr>Домашнее задание</vt:lpstr>
      <vt:lpstr>Несколько полезных советов</vt:lpstr>
      <vt:lpstr>По всем вопросам обращайтесь по указанным ниже контактам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Решение квадратных уравнений</dc:title>
  <dc:subject/>
  <dc:creator/>
  <dc:description/>
  <cp:lastModifiedBy>Илья Русаков</cp:lastModifiedBy>
  <cp:revision>85</cp:revision>
  <dcterms:created xsi:type="dcterms:W3CDTF">2019-12-03T15:42:39Z</dcterms:created>
  <dcterms:modified xsi:type="dcterms:W3CDTF">2021-03-14T19:29:16Z</dcterms:modified>
  <dc:language>ru-RU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16.0000</vt:lpwstr>
  </property>
  <property fmtid="{D5CDD505-2E9C-101B-9397-08002B2CF9AE}" pid="3" name="HiddenSlides">
    <vt:i4>0</vt:i4>
  </property>
  <property fmtid="{D5CDD505-2E9C-101B-9397-08002B2CF9AE}" pid="4" name="HyperlinksChanged">
    <vt:bool>false</vt:bool>
  </property>
  <property fmtid="{D5CDD505-2E9C-101B-9397-08002B2CF9AE}" pid="5" name="LinksUpToDate">
    <vt:bool>false</vt:bool>
  </property>
  <property fmtid="{D5CDD505-2E9C-101B-9397-08002B2CF9AE}" pid="6" name="Notes">
    <vt:i4>0</vt:i4>
  </property>
  <property fmtid="{D5CDD505-2E9C-101B-9397-08002B2CF9AE}" pid="7" name="PresentationFormat">
    <vt:lpwstr>Широкоэкранный</vt:lpwstr>
  </property>
  <property fmtid="{D5CDD505-2E9C-101B-9397-08002B2CF9AE}" pid="8" name="ScaleCrop">
    <vt:bool>false</vt:bool>
  </property>
  <property fmtid="{D5CDD505-2E9C-101B-9397-08002B2CF9AE}" pid="9" name="ShareDoc">
    <vt:bool>false</vt:bool>
  </property>
  <property fmtid="{D5CDD505-2E9C-101B-9397-08002B2CF9AE}" pid="10" name="Slides">
    <vt:i4>1</vt:i4>
  </property>
</Properties>
</file>