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82" r:id="rId2"/>
    <p:sldId id="277" r:id="rId3"/>
    <p:sldId id="278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300" r:id="rId22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320715-829E-43FD-AC9B-8308FABC1411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592353-2174-4441-9FCA-723C6FA1EC7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592353-2174-4441-9FCA-723C6FA1EC77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211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61BBF7-A240-4837-95B3-A50445A0D604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E6A499-4BD3-4987-9546-A7C85B0D8E13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85597F-7EDD-4CD0-8125-3646D0B398C2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392B46-52BC-46F7-A736-83AF8593DC4C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E381E8-811E-4889-8FAB-C6C81813613B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2F46DE-F199-4FD8-A362-42EA70AFCEF9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5F9B40-6A56-4325-AAD9-D2E7AB330946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0C8FF1-C6B7-43D8-86E4-BF25C7474829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FF3BD2-6487-4421-8908-26916D8A3A73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8F716A-EBE5-4C16-BB99-C0572B0730B1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74585-0BF8-4EEB-A515-10365492BA32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2931E1C-9D55-44DE-9142-924DC50A6230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60648"/>
            <a:ext cx="7772400" cy="1470025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Эпиграф к уроку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916832"/>
            <a:ext cx="6800800" cy="3721968"/>
          </a:xfrm>
        </p:spPr>
        <p:txBody>
          <a:bodyPr/>
          <a:lstStyle/>
          <a:p>
            <a:pPr algn="l"/>
            <a:r>
              <a:rPr lang="ru-RU" dirty="0"/>
              <a:t>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7B75ADA-7004-4760-AD4A-AB133FD25B71}"/>
              </a:ext>
            </a:extLst>
          </p:cNvPr>
          <p:cNvSpPr/>
          <p:nvPr/>
        </p:nvSpPr>
        <p:spPr>
          <a:xfrm>
            <a:off x="2483768" y="1654157"/>
            <a:ext cx="50006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7030A0"/>
                </a:solidFill>
                <a:latin typeface="Gabriola" panose="04040605051002020D02" pitchFamily="82" charset="0"/>
              </a:rPr>
              <a:t>Размножение – это процесс, с помощью которого жизнь умудряется обвести вокруг пальца время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77B8D6-A2FA-4809-9281-178DB3BADE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Ответы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00670E81-2ED3-4166-BC50-08ECB03685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7584" y="1700808"/>
            <a:ext cx="9145016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9009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1AD409-BC7A-41DD-80D5-1F85DD959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C3300EF-C776-41C4-8FF8-9D300DBE26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000" b="1" dirty="0">
                <a:solidFill>
                  <a:srgbClr val="7030A0"/>
                </a:solidFill>
              </a:rPr>
              <a:t>Задание № 3 «Установите соответствие Размножение – Форма, Организм»</a:t>
            </a:r>
            <a:endParaRPr lang="ru-RU" sz="4000" dirty="0">
              <a:solidFill>
                <a:srgbClr val="7030A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38059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38DC28-B5FA-434A-997C-934803422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Ответы</a:t>
            </a:r>
          </a:p>
        </p:txBody>
      </p:sp>
      <p:graphicFrame>
        <p:nvGraphicFramePr>
          <p:cNvPr id="7" name="Таблица 7">
            <a:extLst>
              <a:ext uri="{FF2B5EF4-FFF2-40B4-BE49-F238E27FC236}">
                <a16:creationId xmlns:a16="http://schemas.microsoft.com/office/drawing/2014/main" id="{2F4D919A-0B6F-42D8-AFBB-900BC67B455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0905145"/>
              </p:ext>
            </p:extLst>
          </p:nvPr>
        </p:nvGraphicFramePr>
        <p:xfrm>
          <a:off x="971600" y="1600200"/>
          <a:ext cx="7715200" cy="29809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543040">
                  <a:extLst>
                    <a:ext uri="{9D8B030D-6E8A-4147-A177-3AD203B41FA5}">
                      <a16:colId xmlns:a16="http://schemas.microsoft.com/office/drawing/2014/main" val="2730848750"/>
                    </a:ext>
                  </a:extLst>
                </a:gridCol>
                <a:gridCol w="1543040">
                  <a:extLst>
                    <a:ext uri="{9D8B030D-6E8A-4147-A177-3AD203B41FA5}">
                      <a16:colId xmlns:a16="http://schemas.microsoft.com/office/drawing/2014/main" val="3369716883"/>
                    </a:ext>
                  </a:extLst>
                </a:gridCol>
                <a:gridCol w="1543040">
                  <a:extLst>
                    <a:ext uri="{9D8B030D-6E8A-4147-A177-3AD203B41FA5}">
                      <a16:colId xmlns:a16="http://schemas.microsoft.com/office/drawing/2014/main" val="3841377912"/>
                    </a:ext>
                  </a:extLst>
                </a:gridCol>
                <a:gridCol w="1543040">
                  <a:extLst>
                    <a:ext uri="{9D8B030D-6E8A-4147-A177-3AD203B41FA5}">
                      <a16:colId xmlns:a16="http://schemas.microsoft.com/office/drawing/2014/main" val="2419227026"/>
                    </a:ext>
                  </a:extLst>
                </a:gridCol>
                <a:gridCol w="1543040">
                  <a:extLst>
                    <a:ext uri="{9D8B030D-6E8A-4147-A177-3AD203B41FA5}">
                      <a16:colId xmlns:a16="http://schemas.microsoft.com/office/drawing/2014/main" val="3762031957"/>
                    </a:ext>
                  </a:extLst>
                </a:gridCol>
              </a:tblGrid>
              <a:tr h="1490464">
                <a:tc>
                  <a:txBody>
                    <a:bodyPr/>
                    <a:lstStyle/>
                    <a:p>
                      <a:r>
                        <a:rPr lang="ru-RU" sz="2800" dirty="0"/>
                        <a:t>     А     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     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    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     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  Д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759560"/>
                  </a:ext>
                </a:extLst>
              </a:tr>
              <a:tr h="1490464">
                <a:tc>
                  <a:txBody>
                    <a:bodyPr/>
                    <a:lstStyle/>
                    <a:p>
                      <a:r>
                        <a:rPr lang="ru-RU" sz="2800" dirty="0"/>
                        <a:t>   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   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   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    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   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96257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46061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CE1A62-7738-41B4-9553-5B9D6E272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48BD6B37-CE1C-4339-B498-7011ADA4C19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8903703"/>
              </p:ext>
            </p:extLst>
          </p:nvPr>
        </p:nvGraphicFramePr>
        <p:xfrm>
          <a:off x="755576" y="1600200"/>
          <a:ext cx="7931225" cy="29809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586245">
                  <a:extLst>
                    <a:ext uri="{9D8B030D-6E8A-4147-A177-3AD203B41FA5}">
                      <a16:colId xmlns:a16="http://schemas.microsoft.com/office/drawing/2014/main" val="1585396072"/>
                    </a:ext>
                  </a:extLst>
                </a:gridCol>
                <a:gridCol w="1586245">
                  <a:extLst>
                    <a:ext uri="{9D8B030D-6E8A-4147-A177-3AD203B41FA5}">
                      <a16:colId xmlns:a16="http://schemas.microsoft.com/office/drawing/2014/main" val="1975911622"/>
                    </a:ext>
                  </a:extLst>
                </a:gridCol>
                <a:gridCol w="1586245">
                  <a:extLst>
                    <a:ext uri="{9D8B030D-6E8A-4147-A177-3AD203B41FA5}">
                      <a16:colId xmlns:a16="http://schemas.microsoft.com/office/drawing/2014/main" val="2538878691"/>
                    </a:ext>
                  </a:extLst>
                </a:gridCol>
                <a:gridCol w="1586245">
                  <a:extLst>
                    <a:ext uri="{9D8B030D-6E8A-4147-A177-3AD203B41FA5}">
                      <a16:colId xmlns:a16="http://schemas.microsoft.com/office/drawing/2014/main" val="1757673377"/>
                    </a:ext>
                  </a:extLst>
                </a:gridCol>
                <a:gridCol w="1586245">
                  <a:extLst>
                    <a:ext uri="{9D8B030D-6E8A-4147-A177-3AD203B41FA5}">
                      <a16:colId xmlns:a16="http://schemas.microsoft.com/office/drawing/2014/main" val="3307167377"/>
                    </a:ext>
                  </a:extLst>
                </a:gridCol>
              </a:tblGrid>
              <a:tr h="1490464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   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Д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962315"/>
                  </a:ext>
                </a:extLst>
              </a:tr>
              <a:tr h="1490464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95564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92237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2B4936-CDD6-4ADA-89AC-625B21D8B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37C2027-2F95-44E4-8657-B5A7AA37D7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5576" y="620688"/>
            <a:ext cx="7931223" cy="550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6182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CA91CC-525E-4AE2-80D4-87EE72E265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82816DB-AA45-4CD5-83DF-A53543F1D5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400" b="1" dirty="0">
                <a:solidFill>
                  <a:srgbClr val="7030A0"/>
                </a:solidFill>
              </a:rPr>
              <a:t>Задание № 4 «Установите соответствие Система органов- зародышевый листок</a:t>
            </a:r>
          </a:p>
        </p:txBody>
      </p:sp>
    </p:spTree>
    <p:extLst>
      <p:ext uri="{BB962C8B-B14F-4D97-AF65-F5344CB8AC3E}">
        <p14:creationId xmlns:p14="http://schemas.microsoft.com/office/powerpoint/2010/main" val="33564509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0B37A2-2A98-4472-8CD4-A1C361D38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Ответы</a:t>
            </a: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C584DF6F-9F3A-4169-BA9C-D11CD2842E9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9206283"/>
              </p:ext>
            </p:extLst>
          </p:nvPr>
        </p:nvGraphicFramePr>
        <p:xfrm>
          <a:off x="457200" y="1600200"/>
          <a:ext cx="8229600" cy="334096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22960">
                  <a:extLst>
                    <a:ext uri="{9D8B030D-6E8A-4147-A177-3AD203B41FA5}">
                      <a16:colId xmlns:a16="http://schemas.microsoft.com/office/drawing/2014/main" val="3576456230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166341515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892173508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3950139199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3371505731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246209092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139514730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3356923140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61641011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4009107399"/>
                    </a:ext>
                  </a:extLst>
                </a:gridCol>
              </a:tblGrid>
              <a:tr h="167048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1462625"/>
                  </a:ext>
                </a:extLst>
              </a:tr>
              <a:tr h="167048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98142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12435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A1DAAE-065C-493F-B09F-21317C216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93D55AB-5288-4C13-BB64-C591A1F2FA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5577" y="503237"/>
            <a:ext cx="7931223" cy="585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1676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72CA5D-EF85-4417-BB4F-7B13B89C2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ABAB08B-8265-458D-B64C-6281E1A085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1600" y="274638"/>
            <a:ext cx="7416823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507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E2BE4C-5AB7-4380-9170-122194129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8AD118-822D-46D8-A643-67164D172E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8000" b="1" dirty="0">
                <a:solidFill>
                  <a:srgbClr val="7030A0"/>
                </a:solidFill>
              </a:rPr>
              <a:t>ТЕСТ</a:t>
            </a:r>
            <a:r>
              <a:rPr lang="ru-RU" sz="8000" dirty="0">
                <a:solidFill>
                  <a:srgbClr val="7030A0"/>
                </a:solidFill>
              </a:rPr>
              <a:t>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0A73FFF-6137-4B89-8C1C-5D7F4B4E6F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0" t="22001" r="5000" b="9401"/>
          <a:stretch/>
        </p:blipFill>
        <p:spPr>
          <a:xfrm>
            <a:off x="611560" y="2803529"/>
            <a:ext cx="8229600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470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2060848"/>
            <a:ext cx="7484368" cy="3558257"/>
          </a:xfrm>
        </p:spPr>
        <p:txBody>
          <a:bodyPr/>
          <a:lstStyle/>
          <a:p>
            <a:r>
              <a:rPr lang="ru-RU" sz="3600" b="1" dirty="0"/>
              <a:t>Обобщающий урок по теме</a:t>
            </a:r>
            <a:br>
              <a:rPr lang="ru-RU" sz="3600" b="1" dirty="0"/>
            </a:br>
            <a:r>
              <a:rPr lang="ru-RU" sz="3600" b="1" dirty="0"/>
              <a:t> </a:t>
            </a:r>
            <a:r>
              <a:rPr lang="ru-RU" sz="3600" b="1" dirty="0">
                <a:solidFill>
                  <a:srgbClr val="7030A0"/>
                </a:solidFill>
              </a:rPr>
              <a:t>"Размножение и индивидуальное развитие (онтогенез) организмов"</a:t>
            </a:r>
            <a:br>
              <a:rPr lang="ru-RU" sz="3600" b="1" dirty="0">
                <a:solidFill>
                  <a:srgbClr val="7030A0"/>
                </a:solidFill>
              </a:rPr>
            </a:br>
            <a:r>
              <a:rPr lang="ru-RU" sz="3600" b="1" dirty="0"/>
              <a:t>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2348880"/>
            <a:ext cx="6400800" cy="1752600"/>
          </a:xfrm>
        </p:spPr>
        <p:txBody>
          <a:bodyPr/>
          <a:lstStyle/>
          <a:p>
            <a:r>
              <a:rPr lang="ru-RU" dirty="0"/>
              <a:t>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21C4FE-3D7B-4729-8326-38DD4DEDD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Домашняя работа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A6705B-CEC5-4C11-817B-1563D5CE20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400" dirty="0">
                <a:solidFill>
                  <a:srgbClr val="7030A0"/>
                </a:solidFill>
              </a:rPr>
              <a:t>Составить кластер или </a:t>
            </a:r>
            <a:r>
              <a:rPr lang="ru-RU" sz="4400" dirty="0" err="1">
                <a:solidFill>
                  <a:srgbClr val="7030A0"/>
                </a:solidFill>
              </a:rPr>
              <a:t>синквей</a:t>
            </a:r>
            <a:r>
              <a:rPr lang="ru-RU" sz="4400" dirty="0">
                <a:solidFill>
                  <a:srgbClr val="7030A0"/>
                </a:solidFill>
              </a:rPr>
              <a:t> по пройденной теме.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6B1F147-21D1-4E86-A1A6-0F179192F1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383"/>
          <a:stretch/>
        </p:blipFill>
        <p:spPr>
          <a:xfrm>
            <a:off x="1421904" y="3212976"/>
            <a:ext cx="6300192" cy="357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8333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724816-4EC2-419B-85D5-5209BA386B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87206A-0371-4801-9542-DB7494B80D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95936" y="929035"/>
            <a:ext cx="4528650" cy="5145435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 dirty="0">
                <a:solidFill>
                  <a:srgbClr val="FF0000"/>
                </a:solidFill>
              </a:rPr>
              <a:t>«Можно знания человеку предложить, подсказать,</a:t>
            </a:r>
          </a:p>
          <a:p>
            <a:pPr marL="0" indent="0" algn="ctr">
              <a:buNone/>
            </a:pPr>
            <a:r>
              <a:rPr lang="ru-RU" sz="3600" b="1" dirty="0">
                <a:solidFill>
                  <a:srgbClr val="FF0000"/>
                </a:solidFill>
              </a:rPr>
              <a:t>но овладеть ими он должен путем собственной деятельности …»</a:t>
            </a:r>
          </a:p>
          <a:p>
            <a:pPr marL="0" indent="0" algn="r">
              <a:buNone/>
            </a:pPr>
            <a:r>
              <a:rPr lang="ru-RU" sz="2400" b="1" dirty="0"/>
              <a:t>  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74955AD-39B8-42FB-80B9-7377D17C95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971" y="1417638"/>
            <a:ext cx="3469457" cy="3469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595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/>
              <a:t>Цель урока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417638"/>
            <a:ext cx="7776864" cy="4171601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rgbClr val="7030A0"/>
                </a:solidFill>
              </a:rPr>
              <a:t>выявление уровня знаний учеников по теме "Размножение и индивидуальное развитие (онтогенез) организмов", высокая степень систематизации знаний, формулирование обобщения знаний по данной теме.</a:t>
            </a: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161CFC-B52F-4DF7-8F05-F0319C3008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Ладошка-проблем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9475457-2506-4EB0-9419-94D5C1C29D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7282" y="1428900"/>
            <a:ext cx="6609435" cy="4542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9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866C20-89FA-46B6-8B06-EC58395C4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/>
          <a:lstStyle/>
          <a:p>
            <a:endParaRPr lang="ru-RU" sz="40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80F31F6-88E5-4A63-BE01-EE6468E30A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6600" b="1" dirty="0">
                <a:solidFill>
                  <a:srgbClr val="7030A0"/>
                </a:solidFill>
              </a:rPr>
              <a:t>Задание 1 </a:t>
            </a:r>
            <a:br>
              <a:rPr lang="ru-RU" sz="6600" b="1" dirty="0">
                <a:solidFill>
                  <a:srgbClr val="7030A0"/>
                </a:solidFill>
              </a:rPr>
            </a:br>
            <a:r>
              <a:rPr lang="ru-RU" sz="6600" b="1" dirty="0">
                <a:solidFill>
                  <a:srgbClr val="7030A0"/>
                </a:solidFill>
              </a:rPr>
              <a:t>« Дописать предложения»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8479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3E4489-F2D5-45C7-9F28-C026FDCD3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7030A0"/>
                </a:solidFill>
              </a:rPr>
              <a:t>Ответы</a:t>
            </a:r>
            <a:r>
              <a:rPr lang="ru-RU" dirty="0"/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3833A8-39D2-4AA3-A621-DCA86303F8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 1) размножение; </a:t>
            </a:r>
          </a:p>
          <a:p>
            <a:pPr marL="0" indent="0">
              <a:buNone/>
            </a:pPr>
            <a:r>
              <a:rPr lang="ru-RU" dirty="0"/>
              <a:t>   2) вегетативное размножение;      3)почкование; </a:t>
            </a:r>
          </a:p>
          <a:p>
            <a:pPr marL="0" indent="0">
              <a:buNone/>
            </a:pPr>
            <a:r>
              <a:rPr lang="ru-RU" dirty="0"/>
              <a:t>   4) гаметогенез; </a:t>
            </a:r>
          </a:p>
          <a:p>
            <a:pPr marL="0" indent="0">
              <a:buNone/>
            </a:pPr>
            <a:r>
              <a:rPr lang="ru-RU" dirty="0"/>
              <a:t>   5)зигота;  </a:t>
            </a:r>
          </a:p>
          <a:p>
            <a:pPr marL="0" indent="0">
              <a:buNone/>
            </a:pPr>
            <a:r>
              <a:rPr lang="ru-RU" dirty="0"/>
              <a:t>   6) оплодотворение;</a:t>
            </a:r>
          </a:p>
          <a:p>
            <a:pPr marL="0" indent="0">
              <a:buNone/>
            </a:pPr>
            <a:r>
              <a:rPr lang="ru-RU" dirty="0"/>
              <a:t> 7) партеногенез;</a:t>
            </a:r>
          </a:p>
          <a:p>
            <a:pPr marL="0" indent="0">
              <a:buNone/>
            </a:pPr>
            <a:r>
              <a:rPr lang="ru-RU" dirty="0"/>
              <a:t> 8)двойное оплодотворение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75454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8F83CD-0CDD-46C5-A061-D583E3F4A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8C93A39-3E9D-4493-95A2-96E8525DF5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5576" y="274638"/>
            <a:ext cx="7931223" cy="6178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0326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ED174B-5464-4121-A72E-F6BDD44B5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C0E0C11-1D5E-4D95-A17F-59526833D5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2881" y="404664"/>
            <a:ext cx="8229600" cy="6178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058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3645E7-2128-4DBC-A0AF-59C9D2B9E9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7DE460-5894-42B5-B416-A3BB1B6668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5400" b="1" dirty="0">
                <a:solidFill>
                  <a:srgbClr val="7030A0"/>
                </a:solidFill>
              </a:rPr>
              <a:t>Задание 2 </a:t>
            </a:r>
          </a:p>
          <a:p>
            <a:pPr marL="0" indent="0" algn="ctr">
              <a:buNone/>
            </a:pPr>
            <a:r>
              <a:rPr lang="ru-RU" sz="5400" b="1" dirty="0">
                <a:solidFill>
                  <a:srgbClr val="7030A0"/>
                </a:solidFill>
              </a:rPr>
              <a:t>« Сравнить типы деления клеток»</a:t>
            </a:r>
          </a:p>
        </p:txBody>
      </p:sp>
    </p:spTree>
    <p:extLst>
      <p:ext uri="{BB962C8B-B14F-4D97-AF65-F5344CB8AC3E}">
        <p14:creationId xmlns:p14="http://schemas.microsoft.com/office/powerpoint/2010/main" val="3676750054"/>
      </p:ext>
    </p:extLst>
  </p:cSld>
  <p:clrMapOvr>
    <a:masterClrMapping/>
  </p:clrMapOvr>
</p:sld>
</file>

<file path=ppt/theme/theme1.xml><?xml version="1.0" encoding="utf-8"?>
<a:theme xmlns:a="http://schemas.openxmlformats.org/drawingml/2006/main" name="Cvetnye-karandashi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Cvetnye-karandashi</Template>
  <TotalTime>119</TotalTime>
  <Words>230</Words>
  <Application>Microsoft Office PowerPoint</Application>
  <PresentationFormat>Экран (4:3)</PresentationFormat>
  <Paragraphs>71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Gabriola</vt:lpstr>
      <vt:lpstr>Cvetnye-karandashi</vt:lpstr>
      <vt:lpstr>Эпиграф к уроку </vt:lpstr>
      <vt:lpstr>Обобщающий урок по теме  "Размножение и индивидуальное развитие (онтогенез) организмов"  </vt:lpstr>
      <vt:lpstr>Цель урока </vt:lpstr>
      <vt:lpstr>Ладошка-проблем</vt:lpstr>
      <vt:lpstr>Презентация PowerPoint</vt:lpstr>
      <vt:lpstr>Ответы </vt:lpstr>
      <vt:lpstr>Презентация PowerPoint</vt:lpstr>
      <vt:lpstr>Презентация PowerPoint</vt:lpstr>
      <vt:lpstr>Презентация PowerPoint</vt:lpstr>
      <vt:lpstr>Ответы</vt:lpstr>
      <vt:lpstr>Презентация PowerPoint</vt:lpstr>
      <vt:lpstr>Ответы</vt:lpstr>
      <vt:lpstr>Презентация PowerPoint</vt:lpstr>
      <vt:lpstr>Презентация PowerPoint</vt:lpstr>
      <vt:lpstr>Презентация PowerPoint</vt:lpstr>
      <vt:lpstr>Ответы</vt:lpstr>
      <vt:lpstr>Презентация PowerPoint</vt:lpstr>
      <vt:lpstr>Презентация PowerPoint</vt:lpstr>
      <vt:lpstr>Презентация PowerPoint</vt:lpstr>
      <vt:lpstr>Домашняя работа</vt:lpstr>
      <vt:lpstr>Презентация PowerPoint</vt:lpstr>
    </vt:vector>
  </TitlesOfParts>
  <Company>xxx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 Владимировна Головина</dc:creator>
  <cp:lastModifiedBy>ольга симоненкова</cp:lastModifiedBy>
  <cp:revision>15</cp:revision>
  <dcterms:created xsi:type="dcterms:W3CDTF">2015-05-13T15:47:13Z</dcterms:created>
  <dcterms:modified xsi:type="dcterms:W3CDTF">2019-11-25T17:58:09Z</dcterms:modified>
</cp:coreProperties>
</file>