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92" r:id="rId3"/>
    <p:sldId id="291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7907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B876A-6034-4183-9934-29EB823B2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5BC78F-3732-4D41-8217-E5B5B97AB73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B9EE9D-6B0D-43B4-B1BD-FE91E1A68E5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755576" y="1196752"/>
            <a:ext cx="6767512" cy="280863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ВИКТОРИНА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20713"/>
            <a:ext cx="7772400" cy="52847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  <a:r>
              <a:rPr lang="ru-RU" sz="4800" smtClean="0">
                <a:solidFill>
                  <a:srgbClr val="FFFF00"/>
                </a:solidFill>
              </a:rPr>
              <a:t>2.</a:t>
            </a:r>
            <a:r>
              <a:rPr lang="ru-RU" sz="4800" smtClean="0"/>
              <a:t>След кисти с краской, оставляемый на холсте, листе бумаги, картоне.</a:t>
            </a:r>
          </a:p>
          <a:p>
            <a:pPr algn="r" eaLnBrk="1" hangingPunct="1">
              <a:buFontTx/>
              <a:buNone/>
            </a:pPr>
            <a:r>
              <a:rPr lang="ru-RU" sz="4800" smtClean="0"/>
              <a:t>                                                                                      мазок</a:t>
            </a:r>
          </a:p>
          <a:p>
            <a:pPr eaLnBrk="1" hangingPunct="1">
              <a:buFontTx/>
              <a:buNone/>
            </a:pPr>
            <a:r>
              <a:rPr lang="ru-RU" sz="4800" smtClean="0"/>
              <a:t> 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5651500" y="3284538"/>
            <a:ext cx="3779838" cy="1512887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7772400" cy="554503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</a:pPr>
            <a:r>
              <a:rPr lang="ru-RU" sz="4800" dirty="0" smtClean="0">
                <a:solidFill>
                  <a:srgbClr val="FFFF00"/>
                </a:solidFill>
              </a:rPr>
              <a:t>3.</a:t>
            </a:r>
            <a:r>
              <a:rPr lang="ru-RU" sz="4800" dirty="0" smtClean="0"/>
              <a:t> Жанр изображения животных на стенах пещер, в рисунках, фресках, на стенах строений и в скульптуре древнейших времен.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algn="r" eaLnBrk="1" hangingPunct="1">
              <a:buFontTx/>
              <a:buNone/>
            </a:pPr>
            <a:r>
              <a:rPr lang="ru-RU" sz="4800" dirty="0" err="1" smtClean="0"/>
              <a:t>анималистика</a:t>
            </a:r>
            <a:endParaRPr lang="ru-RU" sz="4800" dirty="0" smtClean="0"/>
          </a:p>
          <a:p>
            <a:pPr eaLnBrk="1" hangingPunct="1">
              <a:buFontTx/>
              <a:buNone/>
            </a:pPr>
            <a:r>
              <a:rPr lang="ru-RU" sz="4800" dirty="0" smtClean="0"/>
              <a:t> 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3419873" y="4509120"/>
            <a:ext cx="5724128" cy="1872208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19100"/>
            <a:ext cx="141288" cy="5619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>
              <a:solidFill>
                <a:srgbClr val="FFFF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41438"/>
            <a:ext cx="7772400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4000" b="1" smtClean="0">
                <a:solidFill>
                  <a:srgbClr val="FFFF00"/>
                </a:solidFill>
              </a:rPr>
              <a:t>1</a:t>
            </a:r>
            <a:r>
              <a:rPr lang="ru-RU" sz="4400" smtClean="0"/>
              <a:t>. </a:t>
            </a:r>
            <a:r>
              <a:rPr lang="ru-RU" sz="4400" smtClean="0">
                <a:solidFill>
                  <a:srgbClr val="000099"/>
                </a:solidFill>
              </a:rPr>
              <a:t>Узор, построенный на ритмическом чередовании и сочетании геометрических элементов или элементов форм растительного и животного мира.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4400" smtClean="0"/>
              <a:t>                                                                                     орнамент</a:t>
            </a:r>
            <a:endParaRPr lang="ru-RU" sz="2800" smtClean="0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5076056" y="4509120"/>
            <a:ext cx="3924052" cy="2132856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92150"/>
            <a:ext cx="7772400" cy="52133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</a:t>
            </a:r>
            <a:r>
              <a:rPr lang="ru-RU" sz="4400" smtClean="0">
                <a:solidFill>
                  <a:srgbClr val="FFFF00"/>
                </a:solidFill>
              </a:rPr>
              <a:t>2.</a:t>
            </a:r>
            <a:r>
              <a:rPr lang="ru-RU" sz="4400" smtClean="0">
                <a:solidFill>
                  <a:srgbClr val="000099"/>
                </a:solidFill>
              </a:rPr>
              <a:t>Составление, сочетание различных частей в одно целое в соответствии с какой-либо идеей.</a:t>
            </a:r>
          </a:p>
          <a:p>
            <a:pPr algn="r" eaLnBrk="1" hangingPunct="1">
              <a:buFontTx/>
              <a:buNone/>
            </a:pPr>
            <a:r>
              <a:rPr lang="ru-RU" sz="4400" smtClean="0"/>
              <a:t>                                                                                       композиция</a:t>
            </a:r>
          </a:p>
          <a:p>
            <a:pPr eaLnBrk="1" hangingPunct="1"/>
            <a:r>
              <a:rPr lang="ru-RU" sz="2800" smtClean="0"/>
              <a:t>     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427984" y="3645024"/>
            <a:ext cx="4716016" cy="1872208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980728"/>
            <a:ext cx="7772400" cy="411480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3.</a:t>
            </a:r>
            <a:r>
              <a:rPr lang="ru-RU" sz="3600" dirty="0" smtClean="0">
                <a:solidFill>
                  <a:srgbClr val="000099"/>
                </a:solidFill>
              </a:rPr>
              <a:t>Орнамент, составленный из кусочков разноцветных камней, стекла и других материалов.</a:t>
            </a:r>
          </a:p>
          <a:p>
            <a:pPr eaLnBrk="1" hangingPunct="1">
              <a:buFontTx/>
              <a:buNone/>
            </a:pPr>
            <a:r>
              <a:rPr lang="ru-RU" sz="3600" dirty="0" smtClean="0"/>
              <a:t> </a:t>
            </a:r>
          </a:p>
          <a:p>
            <a:pPr eaLnBrk="1" hangingPunct="1"/>
            <a:endParaRPr lang="ru-RU" sz="3600" dirty="0" smtClean="0"/>
          </a:p>
          <a:p>
            <a:pPr eaLnBrk="1" hangingPunct="1"/>
            <a:endParaRPr lang="ru-RU" sz="3600" dirty="0" smtClean="0"/>
          </a:p>
          <a:p>
            <a:pPr algn="r" eaLnBrk="1" hangingPunct="1">
              <a:buFontTx/>
              <a:buNone/>
            </a:pPr>
            <a:r>
              <a:rPr lang="ru-RU" sz="3600" dirty="0" smtClean="0"/>
              <a:t>Мозаика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860033" y="3501008"/>
            <a:ext cx="4283968" cy="187268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836712"/>
            <a:ext cx="7772400" cy="5429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800" dirty="0" smtClean="0">
                <a:solidFill>
                  <a:srgbClr val="0070C0"/>
                </a:solidFill>
              </a:rPr>
              <a:t>Начинаем 2-ой гейм.</a:t>
            </a:r>
          </a:p>
          <a:p>
            <a:pPr eaLnBrk="1" hangingPunct="1">
              <a:buFontTx/>
              <a:buNone/>
            </a:pPr>
            <a:endParaRPr lang="ru-RU" sz="4800" dirty="0" smtClean="0"/>
          </a:p>
          <a:p>
            <a:pPr eaLnBrk="1" hangingPunct="1">
              <a:buFontTx/>
              <a:buNone/>
            </a:pPr>
            <a:r>
              <a:rPr lang="ru-RU" sz="4800" dirty="0" smtClean="0">
                <a:solidFill>
                  <a:srgbClr val="660066"/>
                </a:solidFill>
              </a:rPr>
              <a:t> </a:t>
            </a:r>
            <a:r>
              <a:rPr lang="ru-RU" sz="4800" b="1" i="1" dirty="0" smtClean="0">
                <a:solidFill>
                  <a:srgbClr val="000099"/>
                </a:solidFill>
              </a:rPr>
              <a:t>Народные промыслы.</a:t>
            </a:r>
          </a:p>
        </p:txBody>
      </p:sp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3059832" y="4437112"/>
            <a:ext cx="2808287" cy="1049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2 гейм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476250"/>
            <a:ext cx="7772400" cy="54292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 1 команде: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/>
              <a:t>. 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 роспись?</a:t>
            </a:r>
            <a:r>
              <a:rPr lang="ru-RU" dirty="0" smtClean="0"/>
              <a:t> 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r>
              <a:rPr lang="ru-RU" dirty="0" smtClean="0"/>
              <a:t>	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algn="r" eaLnBrk="1" hangingPunct="1">
              <a:buFontTx/>
              <a:buNone/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>
              <a:buFontTx/>
              <a:buNone/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>
              <a:buFontTx/>
              <a:buNone/>
              <a:defRPr/>
            </a:pPr>
            <a:r>
              <a:rPr lang="ru-RU" dirty="0" smtClean="0">
                <a:solidFill>
                  <a:srgbClr val="660066"/>
                </a:solidFill>
              </a:rPr>
              <a:t>Хохлома</a:t>
            </a: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651500" y="4724400"/>
            <a:ext cx="3779838" cy="1512888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  <p:pic>
        <p:nvPicPr>
          <p:cNvPr id="17412" name="Picture 5" descr="hohlom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44675"/>
            <a:ext cx="345598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844675"/>
            <a:ext cx="3430587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8748713" y="188913"/>
            <a:ext cx="141287" cy="5619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92150"/>
            <a:ext cx="7199313" cy="52133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 2 команде: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. 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 роспись?</a:t>
            </a:r>
            <a:r>
              <a:rPr lang="ru-RU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algn="r" eaLnBrk="1" hangingPunct="1">
              <a:lnSpc>
                <a:spcPct val="90000"/>
              </a:lnSpc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>
              <a:lnSpc>
                <a:spcPct val="90000"/>
              </a:lnSpc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>
              <a:lnSpc>
                <a:spcPct val="90000"/>
              </a:lnSpc>
              <a:defRPr/>
            </a:pPr>
            <a:r>
              <a:rPr lang="ru-RU" dirty="0" smtClean="0">
                <a:solidFill>
                  <a:srgbClr val="660066"/>
                </a:solidFill>
              </a:rPr>
              <a:t>Гжель</a:t>
            </a:r>
          </a:p>
        </p:txBody>
      </p:sp>
      <p:pic>
        <p:nvPicPr>
          <p:cNvPr id="18436" name="Picture 4" descr="sketch01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1916113"/>
            <a:ext cx="24574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5364163" y="4581525"/>
            <a:ext cx="3455987" cy="1512888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  <p:pic>
        <p:nvPicPr>
          <p:cNvPr id="18438" name="Picture 6" descr="slide0033_image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916113"/>
            <a:ext cx="28543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1916113"/>
            <a:ext cx="349408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333375"/>
            <a:ext cx="7772400" cy="65246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Вопрос 3 команде.</a:t>
            </a:r>
          </a:p>
          <a:p>
            <a:pPr eaLnBrk="1" hangingPunct="1">
              <a:buFontTx/>
              <a:buNone/>
            </a:pPr>
            <a:r>
              <a:rPr lang="ru-RU" dirty="0" smtClean="0"/>
              <a:t>. 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 роспись?</a:t>
            </a:r>
            <a:r>
              <a:rPr lang="ru-RU" dirty="0" smtClean="0"/>
              <a:t> 	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algn="r" eaLnBrk="1" hangingPunct="1">
              <a:buFontTx/>
              <a:buNone/>
            </a:pPr>
            <a:r>
              <a:rPr lang="ru-RU" dirty="0" smtClean="0"/>
              <a:t>		</a:t>
            </a:r>
          </a:p>
          <a:p>
            <a:pPr algn="r" eaLnBrk="1" hangingPunct="1">
              <a:buFontTx/>
              <a:buNone/>
            </a:pPr>
            <a:endParaRPr lang="ru-RU" dirty="0" smtClean="0"/>
          </a:p>
          <a:p>
            <a:pPr algn="r" eaLnBrk="1" hangingPunct="1">
              <a:buFontTx/>
              <a:buNone/>
            </a:pPr>
            <a:r>
              <a:rPr lang="ru-RU" dirty="0" smtClean="0"/>
              <a:t>	Городецкая</a:t>
            </a:r>
          </a:p>
          <a:p>
            <a:pPr eaLnBrk="1" hangingPunct="1">
              <a:buFontTx/>
              <a:buNone/>
            </a:pPr>
            <a:r>
              <a:rPr lang="ru-RU" dirty="0" smtClean="0"/>
              <a:t> 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5364163" y="5157788"/>
            <a:ext cx="3779837" cy="1512887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  <p:pic>
        <p:nvPicPr>
          <p:cNvPr id="19460" name="Picture 6" descr="gor1"/>
          <p:cNvPicPr>
            <a:picLocks noChangeAspect="1" noChangeArrowheads="1"/>
          </p:cNvPicPr>
          <p:nvPr/>
        </p:nvPicPr>
        <p:blipFill>
          <a:blip r:embed="rId2" cstate="print">
            <a:lum bright="-20000" contrast="52000"/>
          </a:blip>
          <a:srcRect/>
          <a:stretch>
            <a:fillRect/>
          </a:stretch>
        </p:blipFill>
        <p:spPr bwMode="auto">
          <a:xfrm>
            <a:off x="611188" y="1773238"/>
            <a:ext cx="4967287" cy="3257550"/>
          </a:xfrm>
          <a:prstGeom prst="rect">
            <a:avLst/>
          </a:prstGeom>
          <a:pattFill prst="divot">
            <a:fgClr>
              <a:srgbClr val="FFFF66"/>
            </a:fgClr>
            <a:bgClr>
              <a:srgbClr val="009900"/>
            </a:bgClr>
          </a:pattFill>
          <a:ln w="5080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9461" name="Picture 7" descr="str19_1"/>
          <p:cNvPicPr>
            <a:picLocks noChangeAspect="1" noChangeArrowheads="1"/>
          </p:cNvPicPr>
          <p:nvPr/>
        </p:nvPicPr>
        <p:blipFill>
          <a:blip r:embed="rId3" cstate="print">
            <a:lum bright="-12000" contrast="20000"/>
          </a:blip>
          <a:srcRect/>
          <a:stretch>
            <a:fillRect/>
          </a:stretch>
        </p:blipFill>
        <p:spPr bwMode="auto">
          <a:xfrm>
            <a:off x="5867400" y="3213100"/>
            <a:ext cx="27432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8350" y="419100"/>
            <a:ext cx="69850" cy="488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04813"/>
            <a:ext cx="7273925" cy="62642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 1 команде: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/>
              <a:t>.</a:t>
            </a:r>
            <a:r>
              <a:rPr lang="ru-RU" sz="2800" dirty="0" smtClean="0">
                <a:solidFill>
                  <a:srgbClr val="000099"/>
                </a:solidFill>
              </a:rPr>
              <a:t>Возникла эта эмалевая роспись в городе Ростове. 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000099"/>
                </a:solidFill>
              </a:rPr>
              <a:t>Как называется эта роспись?</a:t>
            </a:r>
            <a:r>
              <a:rPr lang="ru-RU" sz="2800" dirty="0" smtClean="0"/>
              <a:t> </a:t>
            </a:r>
          </a:p>
          <a:p>
            <a:pPr eaLnBrk="1" hangingPunct="1">
              <a:buFontTx/>
              <a:buNone/>
              <a:defRPr/>
            </a:pPr>
            <a:endParaRPr lang="ru-RU" sz="2800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algn="r" eaLnBrk="1" hangingPunct="1"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>
              <a:defRPr/>
            </a:pPr>
            <a:r>
              <a:rPr lang="ru-RU" dirty="0" smtClean="0">
                <a:solidFill>
                  <a:srgbClr val="660066"/>
                </a:solidFill>
              </a:rPr>
              <a:t>Финифть</a:t>
            </a:r>
          </a:p>
        </p:txBody>
      </p:sp>
      <p:pic>
        <p:nvPicPr>
          <p:cNvPr id="20484" name="Picture 4" descr="finif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708275"/>
            <a:ext cx="2906713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finif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844675"/>
            <a:ext cx="30241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4860032" y="5013176"/>
            <a:ext cx="3456061" cy="1368573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Планируемые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Познавательные: 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сравнивают, сопоставляют, анализируют, находят общее и различное.  Добывают новые знания: находят ответы на вопросы, используя свой жизненный опыт и информацию, полученную на уроке.  Осваивают навыки обобщения и анализа. </a:t>
            </a:r>
            <a:r>
              <a:rPr lang="ru-RU" b="1" i="1" dirty="0" smtClean="0">
                <a:solidFill>
                  <a:srgbClr val="7030A0"/>
                </a:solidFill>
              </a:rPr>
              <a:t>Регулятивные: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определяют и формулируют цель деятельности на уроке, работают по предложенному алгоритму, оценивают собственную художественную деятельность и деятельность своих сверстников.  </a:t>
            </a:r>
            <a:r>
              <a:rPr lang="ru-RU" b="1" i="1" dirty="0" smtClean="0">
                <a:solidFill>
                  <a:srgbClr val="7030A0"/>
                </a:solidFill>
              </a:rPr>
              <a:t>Коммуникативные: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отвечают на вопросы учителя и одноклассников, высказывают своё мнение, выслушивают мнения своих товарищей, доносят свою позицию до собеседника. Приобретают навык сотрудничества с взрослыми и сверстниками.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Личностные </a:t>
            </a:r>
            <a:r>
              <a:rPr lang="ru-RU" dirty="0" smtClean="0"/>
              <a:t>– осознают свои интересы (что значит учиться видеть?); осваивают новые социальные роли (критически осмысливают), понимают значение знаний для человека. Осознают свою этническую принадлежность.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19100"/>
            <a:ext cx="7772400" cy="5619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FFFF00"/>
                </a:solidFill>
              </a:rPr>
              <a:t>Вопрос 2 команде: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7704137" cy="5805487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dirty="0" smtClean="0">
                <a:solidFill>
                  <a:srgbClr val="000099"/>
                </a:solidFill>
              </a:rPr>
              <a:t>Недалеко от города Иваново на живописных холмах раскинулось село.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dirty="0" smtClean="0">
                <a:solidFill>
                  <a:srgbClr val="000099"/>
                </a:solidFill>
              </a:rPr>
              <a:t>Здесь, на фабрике художественной лаковой миниатюры создаются образцы самобытного искусства росписи на былинные, сказочные, песенные, литературные, на современные темы.</a:t>
            </a:r>
          </a:p>
          <a:p>
            <a:pPr eaLnBrk="1" hangingPunct="1"/>
            <a:endParaRPr lang="ru-RU" sz="2000" dirty="0" smtClean="0">
              <a:solidFill>
                <a:srgbClr val="000099"/>
              </a:solidFill>
            </a:endParaRPr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algn="r" eaLnBrk="1" hangingPunct="1"/>
            <a:endParaRPr lang="ru-RU" dirty="0" smtClean="0">
              <a:solidFill>
                <a:srgbClr val="660066"/>
              </a:solidFill>
            </a:endParaRPr>
          </a:p>
          <a:p>
            <a:pPr algn="r" eaLnBrk="1" hangingPunct="1"/>
            <a:r>
              <a:rPr lang="ru-RU" dirty="0" smtClean="0">
                <a:solidFill>
                  <a:srgbClr val="660066"/>
                </a:solidFill>
              </a:rPr>
              <a:t>Палех</a:t>
            </a:r>
          </a:p>
        </p:txBody>
      </p:sp>
      <p:pic>
        <p:nvPicPr>
          <p:cNvPr id="21508" name="Picture 5" descr="13319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357563"/>
            <a:ext cx="2951162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Palech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852738"/>
            <a:ext cx="2951162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5508104" y="5229224"/>
            <a:ext cx="3456509" cy="1368127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2708275"/>
            <a:ext cx="4716462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836613"/>
            <a:ext cx="8496300" cy="56880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dirty="0" smtClean="0"/>
              <a:t>Основным мотивом росписи является цветок шиповника – алый </a:t>
            </a:r>
            <a:r>
              <a:rPr lang="ru-RU" dirty="0" err="1" smtClean="0"/>
              <a:t>пятилистник</a:t>
            </a:r>
            <a:r>
              <a:rPr lang="ru-RU" dirty="0" smtClean="0"/>
              <a:t>. Роспись создает праздничное  настроение, веселит душу.</a:t>
            </a:r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eaLnBrk="1" hangingPunct="1">
              <a:buFontTx/>
              <a:buNone/>
            </a:pPr>
            <a:endParaRPr lang="ru-RU" dirty="0" smtClean="0"/>
          </a:p>
          <a:p>
            <a:pPr marL="609600" indent="-609600" algn="r" eaLnBrk="1" hangingPunct="1">
              <a:buFontTx/>
              <a:buNone/>
            </a:pPr>
            <a:r>
              <a:rPr lang="ru-RU" dirty="0" smtClean="0"/>
              <a:t>                                                    </a:t>
            </a:r>
            <a:r>
              <a:rPr lang="ru-RU" sz="2400" dirty="0" smtClean="0"/>
              <a:t>(</a:t>
            </a:r>
            <a:r>
              <a:rPr lang="ru-RU" sz="2400" dirty="0" err="1" smtClean="0"/>
              <a:t>Полохово-Майданская</a:t>
            </a:r>
            <a:r>
              <a:rPr lang="ru-RU" sz="2400" dirty="0" smtClean="0"/>
              <a:t> роспись)</a:t>
            </a:r>
          </a:p>
          <a:p>
            <a:pPr marL="609600" indent="-609600" eaLnBrk="1" hangingPunct="1">
              <a:buFontTx/>
              <a:buNone/>
            </a:pPr>
            <a:r>
              <a:rPr lang="ru-RU" sz="2400" dirty="0" smtClean="0"/>
              <a:t> 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932040" y="4221088"/>
            <a:ext cx="4716463" cy="208915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  <p:pic>
        <p:nvPicPr>
          <p:cNvPr id="2" name="Picture 5" descr="полхов1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765" y="2348880"/>
            <a:ext cx="3708023" cy="412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7088" y="188913"/>
            <a:ext cx="3984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 3 команде: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953939"/>
            <a:ext cx="7772400" cy="5904061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FFFF00"/>
                </a:solidFill>
              </a:rPr>
              <a:t>1.</a:t>
            </a:r>
            <a:r>
              <a:rPr lang="ru-RU" dirty="0" smtClean="0">
                <a:solidFill>
                  <a:srgbClr val="000099"/>
                </a:solidFill>
              </a:rPr>
              <a:t>Роспись, получившее свое название по одноименной деревне, что в Московской области. Где находится его производство?</a:t>
            </a:r>
            <a:r>
              <a:rPr lang="ru-RU" dirty="0" smtClean="0"/>
              <a:t>                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r>
              <a:rPr lang="ru-RU" dirty="0" smtClean="0"/>
              <a:t>                                                                  </a:t>
            </a:r>
            <a:r>
              <a:rPr lang="ru-RU" dirty="0" err="1" smtClean="0"/>
              <a:t>Жостово</a:t>
            </a:r>
            <a:endParaRPr lang="ru-RU" dirty="0" smtClean="0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5219700" y="4581525"/>
            <a:ext cx="3779838" cy="1512888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20888"/>
            <a:ext cx="3271862" cy="364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16913" y="419100"/>
            <a:ext cx="141287" cy="1143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692150"/>
            <a:ext cx="8353425" cy="554516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2.</a:t>
            </a:r>
            <a:r>
              <a:rPr lang="ru-RU" dirty="0" smtClean="0">
                <a:solidFill>
                  <a:srgbClr val="000099"/>
                </a:solidFill>
              </a:rPr>
              <a:t> Эта матрешка знаменита на весь мир.</a:t>
            </a:r>
          </a:p>
          <a:p>
            <a:pPr eaLnBrk="1" hangingPunct="1"/>
            <a:r>
              <a:rPr lang="ru-RU" dirty="0" smtClean="0">
                <a:solidFill>
                  <a:srgbClr val="000099"/>
                </a:solidFill>
              </a:rPr>
              <a:t>Свое название она получила от названия села. Какая это матрешка?</a:t>
            </a: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eaLnBrk="1" hangingPunct="1"/>
            <a:endParaRPr lang="ru-RU" dirty="0" smtClean="0">
              <a:solidFill>
                <a:srgbClr val="000099"/>
              </a:solidFill>
            </a:endParaRPr>
          </a:p>
          <a:p>
            <a:pPr algn="r" eaLnBrk="1" hangingPunct="1"/>
            <a:r>
              <a:rPr lang="ru-RU" sz="2400" dirty="0" smtClean="0">
                <a:solidFill>
                  <a:srgbClr val="000099"/>
                </a:solidFill>
              </a:rPr>
              <a:t>Семёновская</a:t>
            </a:r>
          </a:p>
        </p:txBody>
      </p:sp>
      <p:pic>
        <p:nvPicPr>
          <p:cNvPr id="24580" name="Picture 4" descr="slide0037_image1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492375"/>
            <a:ext cx="5329238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6156325" y="4869160"/>
            <a:ext cx="3240088" cy="1584176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404813"/>
            <a:ext cx="7772400" cy="5500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  <a:r>
              <a:rPr lang="ru-RU" sz="3600" b="1" smtClean="0">
                <a:solidFill>
                  <a:srgbClr val="FFFF00"/>
                </a:solidFill>
              </a:rPr>
              <a:t>3.</a:t>
            </a:r>
            <a:r>
              <a:rPr lang="ru-RU" sz="3600" smtClean="0">
                <a:solidFill>
                  <a:srgbClr val="000099"/>
                </a:solidFill>
              </a:rPr>
              <a:t>Вкусные рельефные </a:t>
            </a:r>
            <a:r>
              <a:rPr lang="ru-RU" sz="3600" dirty="0" smtClean="0">
                <a:solidFill>
                  <a:srgbClr val="000099"/>
                </a:solidFill>
              </a:rPr>
              <a:t>фигурки. Прославили свой город на всю страну. Какой это город и изделие? </a:t>
            </a:r>
          </a:p>
          <a:p>
            <a:pPr algn="r" eaLnBrk="1" hangingPunct="1">
              <a:buFontTx/>
              <a:buNone/>
            </a:pPr>
            <a:endParaRPr lang="ru-RU" sz="4800" dirty="0" smtClean="0">
              <a:solidFill>
                <a:srgbClr val="000099"/>
              </a:solidFill>
            </a:endParaRPr>
          </a:p>
          <a:p>
            <a:pPr algn="r" eaLnBrk="1" hangingPunct="1">
              <a:buFontTx/>
              <a:buNone/>
            </a:pPr>
            <a:r>
              <a:rPr lang="ru-RU" sz="4800" dirty="0" smtClean="0"/>
              <a:t>                                                                                                </a:t>
            </a:r>
          </a:p>
          <a:p>
            <a:pPr algn="r" eaLnBrk="1" hangingPunct="1">
              <a:buFontTx/>
              <a:buNone/>
            </a:pPr>
            <a:endParaRPr lang="ru-RU" sz="4800" dirty="0" smtClean="0"/>
          </a:p>
          <a:p>
            <a:pPr algn="r" eaLnBrk="1" hangingPunct="1">
              <a:buFontTx/>
              <a:buNone/>
            </a:pPr>
            <a:r>
              <a:rPr lang="ru-RU" sz="2400" dirty="0" smtClean="0"/>
              <a:t>Тульский пряник </a:t>
            </a: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5292725" y="4149080"/>
            <a:ext cx="3851275" cy="1872456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  <p:pic>
        <p:nvPicPr>
          <p:cNvPr id="25604" name="Picture 6" descr="slide0035_image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924175"/>
            <a:ext cx="3890963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50" y="419100"/>
            <a:ext cx="285750" cy="5619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908720"/>
            <a:ext cx="7847012" cy="5356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Вопрос 1 команде: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</a:rPr>
              <a:t>Эта резная деревянная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</a:rPr>
              <a:t>игрушка названа по 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</a:rPr>
              <a:t>названию деревни,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</a:rPr>
              <a:t>где её изготавливали.</a:t>
            </a:r>
          </a:p>
          <a:p>
            <a:pPr eaLnBrk="1" hangingPunct="1">
              <a:buFontTx/>
              <a:buNone/>
            </a:pPr>
            <a:r>
              <a:rPr lang="ru-RU" dirty="0" smtClean="0"/>
              <a:t>. 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</a:t>
            </a: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rgbClr val="000099"/>
                </a:solidFill>
              </a:rPr>
              <a:t>  игрушка?</a:t>
            </a:r>
            <a:r>
              <a:rPr lang="ru-RU" dirty="0" smtClean="0"/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sz="2400" dirty="0" err="1" smtClean="0">
                <a:solidFill>
                  <a:srgbClr val="000099"/>
                </a:solidFill>
              </a:rPr>
              <a:t>Богородская</a:t>
            </a:r>
            <a:endParaRPr lang="ru-RU" sz="2400" dirty="0" smtClean="0">
              <a:solidFill>
                <a:srgbClr val="000099"/>
              </a:solidFill>
            </a:endParaRPr>
          </a:p>
        </p:txBody>
      </p:sp>
      <p:pic>
        <p:nvPicPr>
          <p:cNvPr id="26628" name="Picture 4" descr="slide0034_image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836613"/>
            <a:ext cx="3692525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0" y="4581129"/>
            <a:ext cx="3671888" cy="1584722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596188" y="419100"/>
            <a:ext cx="862012" cy="922338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908720"/>
            <a:ext cx="7989888" cy="48958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Вопрос 2 команде: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dirty="0" smtClean="0"/>
              <a:t>.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 игрушка?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</a:rPr>
              <a:t>дымковская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989138"/>
            <a:ext cx="38179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6156325" y="4365625"/>
            <a:ext cx="2987675" cy="1799679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8243888" y="419100"/>
            <a:ext cx="214312" cy="488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333375"/>
            <a:ext cx="7772400" cy="5572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Вопрос 3 команде:</a:t>
            </a:r>
          </a:p>
          <a:p>
            <a:pPr eaLnBrk="1" hangingPunct="1">
              <a:buFontTx/>
              <a:buNone/>
            </a:pPr>
            <a:r>
              <a:rPr lang="ru-RU" sz="3600" dirty="0" smtClean="0"/>
              <a:t>.</a:t>
            </a:r>
            <a:r>
              <a:rPr lang="ru-RU" dirty="0" smtClean="0">
                <a:solidFill>
                  <a:srgbClr val="000099"/>
                </a:solidFill>
              </a:rPr>
              <a:t>Как называется эта игрушка?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algn="r" eaLnBrk="1" hangingPunct="1"/>
            <a:r>
              <a:rPr lang="ru-RU" sz="2400" dirty="0" err="1" smtClean="0">
                <a:solidFill>
                  <a:srgbClr val="000099"/>
                </a:solidFill>
              </a:rPr>
              <a:t>каргопольская</a:t>
            </a:r>
            <a:endParaRPr lang="ru-RU" sz="2400" dirty="0" smtClean="0">
              <a:solidFill>
                <a:srgbClr val="000099"/>
              </a:solidFill>
            </a:endParaRPr>
          </a:p>
        </p:txBody>
      </p:sp>
      <p:pic>
        <p:nvPicPr>
          <p:cNvPr id="28676" name="Picture 4" descr="11436057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700213"/>
            <a:ext cx="4681537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5867400" y="4509120"/>
            <a:ext cx="3059113" cy="1583705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548680"/>
            <a:ext cx="7772400" cy="5500687"/>
          </a:xfrm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Начинаем 3 гейм</a:t>
            </a:r>
            <a:endParaRPr lang="ru-RU" sz="5400" dirty="0" smtClean="0"/>
          </a:p>
          <a:p>
            <a:pPr algn="ctr" eaLnBrk="1" hangingPunct="1">
              <a:buFontTx/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4800" b="1" i="1" dirty="0" smtClean="0">
                <a:solidFill>
                  <a:srgbClr val="7030A0"/>
                </a:solidFill>
              </a:rPr>
              <a:t>Лабиринт</a:t>
            </a:r>
          </a:p>
          <a:p>
            <a:pPr algn="ctr" eaLnBrk="1" hangingPunct="1">
              <a:buFontTx/>
              <a:buNone/>
            </a:pPr>
            <a:r>
              <a:rPr lang="ru-RU" sz="4800" b="1" i="1" dirty="0" smtClean="0">
                <a:solidFill>
                  <a:srgbClr val="7030A0"/>
                </a:solidFill>
              </a:rPr>
              <a:t>тестов</a:t>
            </a:r>
          </a:p>
          <a:p>
            <a:pPr eaLnBrk="1" hangingPunct="1">
              <a:buFontTx/>
              <a:buNone/>
            </a:pPr>
            <a:r>
              <a:rPr lang="ru-RU" dirty="0" smtClean="0"/>
              <a:t> </a:t>
            </a:r>
          </a:p>
        </p:txBody>
      </p:sp>
      <p:sp>
        <p:nvSpPr>
          <p:cNvPr id="29699" name="WordArt 4"/>
          <p:cNvSpPr>
            <a:spLocks noChangeArrowheads="1" noChangeShapeType="1" noTextEdit="1"/>
          </p:cNvSpPr>
          <p:nvPr/>
        </p:nvSpPr>
        <p:spPr bwMode="auto">
          <a:xfrm>
            <a:off x="3276600" y="4868863"/>
            <a:ext cx="2808288" cy="1049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3 гейм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6" name="Rectangle 14"/>
          <p:cNvSpPr>
            <a:spLocks noGrp="1" noChangeArrowheads="1"/>
          </p:cNvSpPr>
          <p:nvPr>
            <p:ph type="title"/>
          </p:nvPr>
        </p:nvSpPr>
        <p:spPr>
          <a:xfrm>
            <a:off x="611188" y="10525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0066"/>
                </a:solidFill>
              </a:rPr>
              <a:t>Какой цветок символизирует </a:t>
            </a:r>
            <a:r>
              <a:rPr lang="ru-RU" sz="4000" dirty="0" err="1" smtClean="0">
                <a:solidFill>
                  <a:srgbClr val="660066"/>
                </a:solidFill>
              </a:rPr>
              <a:t>Полхово-Майданскую</a:t>
            </a:r>
            <a:r>
              <a:rPr lang="ru-RU" sz="4000" dirty="0" smtClean="0">
                <a:solidFill>
                  <a:srgbClr val="660066"/>
                </a:solidFill>
              </a:rPr>
              <a:t> роспись?</a:t>
            </a:r>
          </a:p>
        </p:txBody>
      </p:sp>
      <p:graphicFrame>
        <p:nvGraphicFramePr>
          <p:cNvPr id="54292" name="Group 20"/>
          <p:cNvGraphicFramePr>
            <a:graphicFrameLocks noGrp="1"/>
          </p:cNvGraphicFramePr>
          <p:nvPr>
            <p:ph type="tbl" idx="1"/>
          </p:nvPr>
        </p:nvGraphicFramePr>
        <p:xfrm>
          <a:off x="2555875" y="2708275"/>
          <a:ext cx="4603750" cy="2286000"/>
        </p:xfrm>
        <a:graphic>
          <a:graphicData uri="http://schemas.openxmlformats.org/drawingml/2006/table">
            <a:tbl>
              <a:tblPr/>
              <a:tblGrid>
                <a:gridCol w="4603750"/>
              </a:tblGrid>
              <a:tr h="10620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Мак</a:t>
                      </a:r>
                    </a:p>
                    <a:p>
                      <a:pPr marL="533400" marR="0" lvl="0" indent="-5334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Шиповник</a:t>
                      </a:r>
                    </a:p>
                    <a:p>
                      <a:pPr marL="533400" marR="0" lvl="0" indent="-5334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Колокольчик</a:t>
                      </a:r>
                    </a:p>
                    <a:p>
                      <a:pPr marL="533400" marR="0" lvl="0" indent="-5334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Одуванчик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25" name="Picture 23" descr="babochka04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956550" y="188913"/>
            <a:ext cx="93503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Планируемые результаты </a:t>
            </a:r>
            <a:br>
              <a:rPr lang="ru-RU" dirty="0" smtClean="0"/>
            </a:br>
            <a:r>
              <a:rPr lang="ru-RU" sz="4000" dirty="0" smtClean="0"/>
              <a:t>освоения предметных знаний и умений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759696"/>
          </a:xfrm>
        </p:spPr>
        <p:txBody>
          <a:bodyPr/>
          <a:lstStyle/>
          <a:p>
            <a:r>
              <a:rPr lang="ru-RU" b="1" dirty="0" smtClean="0"/>
              <a:t>Узнают:  </a:t>
            </a:r>
            <a:r>
              <a:rPr lang="ru-RU" dirty="0" smtClean="0"/>
              <a:t>особенности и формы декоративно-прикладного искусства, будут ориентироваться в широком разнообразии современного декоративно­-прикладного искусства, различать по материалам, технике исполнения. </a:t>
            </a:r>
          </a:p>
          <a:p>
            <a:r>
              <a:rPr lang="ru-RU" b="1" dirty="0" smtClean="0"/>
              <a:t>Научатся: </a:t>
            </a:r>
            <a:r>
              <a:rPr lang="ru-RU" dirty="0" smtClean="0"/>
              <a:t>использовать в речи новые термины, связанные с декоративно-прикладным искусством.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0805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660066"/>
                </a:solidFill>
              </a:rPr>
              <a:t>Какой цвет характерен Гжельской росписи?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268538" y="2420938"/>
            <a:ext cx="6189662" cy="3484562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Красный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Зеленый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Синий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Золотой</a:t>
            </a:r>
          </a:p>
        </p:txBody>
      </p:sp>
      <p:pic>
        <p:nvPicPr>
          <p:cNvPr id="31748" name="Picture 6" descr="623605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1013" y="260350"/>
            <a:ext cx="8572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25538"/>
            <a:ext cx="8062913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660066"/>
                </a:solidFill>
              </a:rPr>
              <a:t>По какому материалу </a:t>
            </a:r>
            <a:br>
              <a:rPr lang="ru-RU" sz="4000" smtClean="0">
                <a:solidFill>
                  <a:srgbClr val="660066"/>
                </a:solidFill>
              </a:rPr>
            </a:br>
            <a:r>
              <a:rPr lang="ru-RU" sz="4000" smtClean="0">
                <a:solidFill>
                  <a:srgbClr val="660066"/>
                </a:solidFill>
              </a:rPr>
              <a:t>выполняется Жостовская роспись?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627313" y="2708275"/>
            <a:ext cx="6046787" cy="3556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Дерево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Ткань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Керамика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Металл</a:t>
            </a:r>
          </a:p>
        </p:txBody>
      </p:sp>
      <p:pic>
        <p:nvPicPr>
          <p:cNvPr id="32772" name="Picture 5" descr="62360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996300">
            <a:off x="7052468" y="-29368"/>
            <a:ext cx="2736851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90805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660066"/>
                </a:solidFill>
              </a:rPr>
              <a:t>Что расписывают Хохломской росписью?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700338" y="2349500"/>
            <a:ext cx="5757862" cy="3556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Посуда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Прялки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Дома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Окна</a:t>
            </a:r>
          </a:p>
        </p:txBody>
      </p:sp>
      <p:pic>
        <p:nvPicPr>
          <p:cNvPr id="33796" name="Picture 5" descr="babochka04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12088" y="476250"/>
            <a:ext cx="93503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052513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0066"/>
                </a:solidFill>
              </a:rPr>
              <a:t>Выбери, что здесь лишнее?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2411413" y="2492375"/>
            <a:ext cx="6046787" cy="3413125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Хохлома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Жостово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Городец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Вологда</a:t>
            </a:r>
          </a:p>
        </p:txBody>
      </p:sp>
      <p:pic>
        <p:nvPicPr>
          <p:cNvPr id="34820" name="Picture 4" descr="623605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1013" y="188913"/>
            <a:ext cx="8572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92150"/>
            <a:ext cx="7772400" cy="20732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0066"/>
                </a:solidFill>
              </a:rPr>
              <a:t>Какой народной игрушке характерна вытянутая форма, роспись полосками и черточками?</a:t>
            </a:r>
            <a:r>
              <a:rPr lang="ru-RU" sz="4000" dirty="0" smtClean="0"/>
              <a:t>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2124075" y="2997200"/>
            <a:ext cx="6407150" cy="31242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Каргопольская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Богородская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Филимоновская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smtClean="0">
                <a:solidFill>
                  <a:srgbClr val="000099"/>
                </a:solidFill>
              </a:rPr>
              <a:t>Дымковская</a:t>
            </a:r>
          </a:p>
        </p:txBody>
      </p:sp>
      <p:pic>
        <p:nvPicPr>
          <p:cNvPr id="35844" name="Picture 6" descr="62360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996300">
            <a:off x="7052468" y="113507"/>
            <a:ext cx="2736851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836613"/>
            <a:ext cx="7772400" cy="230435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А теперь я предлагаю каждой команде создать </a:t>
            </a:r>
            <a:r>
              <a:rPr lang="ru-RU" sz="4000" b="1" smtClean="0">
                <a:solidFill>
                  <a:srgbClr val="C00000"/>
                </a:solidFill>
              </a:rPr>
              <a:t>свой </a:t>
            </a:r>
            <a:r>
              <a:rPr lang="ru-RU" sz="4000" b="1" smtClean="0">
                <a:solidFill>
                  <a:srgbClr val="0070C0"/>
                </a:solidFill>
              </a:rPr>
              <a:t>вопрос </a:t>
            </a:r>
            <a:r>
              <a:rPr lang="ru-RU" sz="4000" b="1" smtClean="0">
                <a:solidFill>
                  <a:srgbClr val="C00000"/>
                </a:solidFill>
              </a:rPr>
              <a:t>по </a:t>
            </a:r>
            <a:r>
              <a:rPr lang="ru-RU" sz="4000" b="1" dirty="0" smtClean="0">
                <a:solidFill>
                  <a:srgbClr val="C00000"/>
                </a:solidFill>
              </a:rPr>
              <a:t>декоративно-прикладному искусству и задать его другой команде.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5589240"/>
            <a:ext cx="7355160" cy="735360"/>
          </a:xfrm>
        </p:spPr>
        <p:txBody>
          <a:bodyPr/>
          <a:lstStyle/>
          <a:p>
            <a:r>
              <a:rPr lang="ru-RU" dirty="0" smtClean="0"/>
              <a:t>Подсчитываем  количество баллов</a:t>
            </a:r>
            <a:endParaRPr lang="ru-RU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827584" y="1988840"/>
            <a:ext cx="7127552" cy="280863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 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3" y="764704"/>
            <a:ext cx="756084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0070C0"/>
                </a:solidFill>
              </a:rPr>
              <a:t>Сегодня у нас встречаются 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2 команды.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2060575"/>
            <a:ext cx="7415212" cy="4464769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ru-RU" b="1" dirty="0" smtClean="0"/>
              <a:t>Правила игры:</a:t>
            </a:r>
          </a:p>
          <a:p>
            <a:pPr eaLnBrk="1" hangingPunct="1"/>
            <a:r>
              <a:rPr lang="ru-RU" dirty="0" smtClean="0"/>
              <a:t>В игре 3 гейма.</a:t>
            </a:r>
          </a:p>
          <a:p>
            <a:pPr eaLnBrk="1" hangingPunct="1"/>
            <a:r>
              <a:rPr lang="ru-RU" dirty="0" smtClean="0"/>
              <a:t>На вопросы команды </a:t>
            </a:r>
            <a:r>
              <a:rPr lang="ru-RU" dirty="0" smtClean="0">
                <a:solidFill>
                  <a:srgbClr val="FF0000"/>
                </a:solidFill>
              </a:rPr>
              <a:t>отвечают по очереди;</a:t>
            </a:r>
          </a:p>
          <a:p>
            <a:pPr eaLnBrk="1" hangingPunct="1"/>
            <a:r>
              <a:rPr lang="ru-RU" dirty="0" smtClean="0"/>
              <a:t>На обсуждение ответа дается </a:t>
            </a:r>
            <a:r>
              <a:rPr lang="ru-RU" sz="3200" b="1" dirty="0" smtClean="0">
                <a:solidFill>
                  <a:srgbClr val="FF0000"/>
                </a:solidFill>
              </a:rPr>
              <a:t>30</a:t>
            </a:r>
            <a:r>
              <a:rPr lang="ru-RU" dirty="0" smtClean="0">
                <a:solidFill>
                  <a:srgbClr val="FF0000"/>
                </a:solidFill>
              </a:rPr>
              <a:t> секунд;</a:t>
            </a:r>
          </a:p>
          <a:p>
            <a:pPr eaLnBrk="1" hangingPunct="1"/>
            <a:r>
              <a:rPr lang="ru-RU" dirty="0" smtClean="0"/>
              <a:t>За каждый правильный </a:t>
            </a:r>
            <a:r>
              <a:rPr lang="ru-RU" dirty="0" smtClean="0">
                <a:solidFill>
                  <a:srgbClr val="FF0000"/>
                </a:solidFill>
              </a:rPr>
              <a:t>ответ </a:t>
            </a:r>
            <a:r>
              <a:rPr lang="ru-RU" b="1" dirty="0" smtClean="0">
                <a:solidFill>
                  <a:srgbClr val="FF0000"/>
                </a:solidFill>
              </a:rPr>
              <a:t>+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 балл;</a:t>
            </a:r>
          </a:p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За нарушение правил «</a:t>
            </a:r>
            <a:r>
              <a:rPr lang="ru-RU" b="1" dirty="0" smtClean="0">
                <a:solidFill>
                  <a:srgbClr val="FF0000"/>
                </a:solidFill>
              </a:rPr>
              <a:t>--</a:t>
            </a:r>
            <a:r>
              <a:rPr lang="ru-RU" dirty="0" smtClean="0">
                <a:solidFill>
                  <a:srgbClr val="FF0000"/>
                </a:solidFill>
              </a:rPr>
              <a:t>» </a:t>
            </a:r>
            <a:r>
              <a:rPr lang="ru-RU" sz="3200" b="1" smtClean="0">
                <a:solidFill>
                  <a:srgbClr val="FF0000"/>
                </a:solidFill>
              </a:rPr>
              <a:t>1</a:t>
            </a:r>
            <a:r>
              <a:rPr lang="ru-RU" smtClean="0">
                <a:solidFill>
                  <a:srgbClr val="FF0000"/>
                </a:solidFill>
              </a:rPr>
              <a:t> балл.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b="1" dirty="0" smtClean="0"/>
              <a:t>Если у команды нет ответа:</a:t>
            </a:r>
          </a:p>
          <a:p>
            <a:pPr eaLnBrk="1" hangingPunct="1"/>
            <a:r>
              <a:rPr lang="ru-RU" dirty="0" smtClean="0"/>
              <a:t>Ответить может член другой команды и принести своей команде </a:t>
            </a:r>
            <a:r>
              <a:rPr lang="ru-RU" dirty="0" smtClean="0">
                <a:solidFill>
                  <a:srgbClr val="FF0000"/>
                </a:solidFill>
              </a:rPr>
              <a:t>дополнительный балл.</a:t>
            </a:r>
          </a:p>
          <a:p>
            <a:pPr algn="ctr" eaLnBrk="1" hangingPunct="1">
              <a:buFontTx/>
              <a:buNone/>
            </a:pPr>
            <a:endParaRPr lang="ru-RU" sz="4800" dirty="0" smtClean="0"/>
          </a:p>
          <a:p>
            <a:pPr algn="ctr" eaLnBrk="1" hangingPunct="1">
              <a:buFontTx/>
              <a:buNone/>
            </a:pPr>
            <a:endParaRPr lang="ru-RU" sz="4800" dirty="0" smtClean="0"/>
          </a:p>
          <a:p>
            <a:pPr algn="ctr" eaLnBrk="1" hangingPunct="1">
              <a:buFontTx/>
              <a:buNone/>
            </a:pPr>
            <a:endParaRPr lang="ru-RU" sz="4800" dirty="0" smtClean="0"/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6012160" y="5517232"/>
            <a:ext cx="2808288" cy="1049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124744"/>
            <a:ext cx="6910388" cy="194421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Начнем урок с игры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5300" b="1" dirty="0" smtClean="0">
                <a:solidFill>
                  <a:srgbClr val="7030A0"/>
                </a:solidFill>
              </a:rPr>
              <a:t>«Счастливый случай»</a:t>
            </a:r>
            <a:r>
              <a:rPr lang="ru-RU" sz="5300" dirty="0" smtClean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4293096"/>
            <a:ext cx="3744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1 гейм</a:t>
            </a:r>
            <a:endParaRPr lang="ru-RU" sz="7200" b="1" i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341438"/>
            <a:ext cx="7772400" cy="33226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FFFF00"/>
                </a:solidFill>
              </a:rPr>
              <a:t>1.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009900"/>
                </a:solidFill>
              </a:rPr>
              <a:t>Небольшая доска на которой художник смешивает краски.</a:t>
            </a:r>
          </a:p>
          <a:p>
            <a:pPr eaLnBrk="1" hangingPunct="1">
              <a:lnSpc>
                <a:spcPct val="90000"/>
              </a:lnSpc>
            </a:pPr>
            <a:endParaRPr lang="ru-RU" sz="44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Палитра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5364162" y="3573016"/>
            <a:ext cx="3779838" cy="1512887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836613"/>
            <a:ext cx="7772400" cy="50688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400" dirty="0" smtClean="0">
                <a:solidFill>
                  <a:srgbClr val="FFFF00"/>
                </a:solidFill>
              </a:rPr>
              <a:t>2.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009900"/>
                </a:solidFill>
              </a:rPr>
              <a:t>Инструмент в виде ручки для рисования оформительских работ на </a:t>
            </a:r>
          </a:p>
          <a:p>
            <a:pPr eaLnBrk="1" hangingPunct="1">
              <a:buFontTx/>
              <a:buNone/>
            </a:pPr>
            <a:r>
              <a:rPr lang="ru-RU" sz="4400" dirty="0" smtClean="0">
                <a:solidFill>
                  <a:srgbClr val="009900"/>
                </a:solidFill>
              </a:rPr>
              <a:t>  бумаге и картоне.</a:t>
            </a:r>
          </a:p>
          <a:p>
            <a:pPr algn="r" eaLnBrk="1" hangingPunct="1">
              <a:buFontTx/>
              <a:buNone/>
            </a:pPr>
            <a:r>
              <a:rPr lang="ru-RU" sz="4400" dirty="0" smtClean="0"/>
              <a:t>                                                                                      фломастер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 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643438" y="4221163"/>
            <a:ext cx="4500562" cy="1512887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12776"/>
            <a:ext cx="7772400" cy="4492724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4800" dirty="0" smtClean="0">
                <a:solidFill>
                  <a:srgbClr val="FFFF00"/>
                </a:solidFill>
              </a:rPr>
              <a:t>3.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009900"/>
                </a:solidFill>
              </a:rPr>
              <a:t>Краски на растительном клее, которые разводятся водой.</a:t>
            </a:r>
          </a:p>
          <a:p>
            <a:pPr algn="r" eaLnBrk="1" hangingPunct="1">
              <a:buFontTx/>
              <a:buNone/>
            </a:pPr>
            <a:endParaRPr lang="ru-RU" sz="4800" dirty="0" smtClean="0"/>
          </a:p>
          <a:p>
            <a:pPr algn="r" eaLnBrk="1" hangingPunct="1">
              <a:buFontTx/>
              <a:buNone/>
            </a:pPr>
            <a:r>
              <a:rPr lang="ru-RU" sz="4800" dirty="0" smtClean="0"/>
              <a:t>                                                                                     акварель</a:t>
            </a:r>
          </a:p>
          <a:p>
            <a:pPr eaLnBrk="1" hangingPunct="1">
              <a:buFontTx/>
              <a:buNone/>
            </a:pPr>
            <a:endParaRPr lang="ru-RU" sz="4800" dirty="0" smtClean="0"/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5004048" y="4437112"/>
            <a:ext cx="4139952" cy="1656109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20713"/>
            <a:ext cx="7772400" cy="52847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</a:t>
            </a:r>
            <a:r>
              <a:rPr lang="ru-RU" sz="4400" dirty="0" smtClean="0">
                <a:solidFill>
                  <a:srgbClr val="FFFF00"/>
                </a:solidFill>
              </a:rPr>
              <a:t>1</a:t>
            </a:r>
            <a:r>
              <a:rPr lang="ru-RU" dirty="0" smtClean="0"/>
              <a:t>. </a:t>
            </a:r>
            <a:r>
              <a:rPr lang="ru-RU" sz="4800" dirty="0" smtClean="0"/>
              <a:t>Искусство создания и украшения предметов.</a:t>
            </a:r>
          </a:p>
          <a:p>
            <a:pPr marL="0" algn="r" eaLnBrk="1" hangingPunct="1">
              <a:spcBef>
                <a:spcPts val="0"/>
              </a:spcBef>
              <a:buFontTx/>
              <a:buNone/>
            </a:pPr>
            <a:r>
              <a:rPr lang="ru-RU" sz="4800" dirty="0" smtClean="0"/>
              <a:t>                                                                                     </a:t>
            </a:r>
          </a:p>
          <a:p>
            <a:pPr marL="0" algn="r" eaLnBrk="1" hangingPunct="1">
              <a:spcBef>
                <a:spcPts val="0"/>
              </a:spcBef>
              <a:buFontTx/>
              <a:buNone/>
            </a:pPr>
            <a:endParaRPr lang="ru-RU" sz="4800" dirty="0" smtClean="0"/>
          </a:p>
          <a:p>
            <a:pPr marL="0" algn="r" eaLnBrk="1" hangingPunct="1">
              <a:spcBef>
                <a:spcPts val="0"/>
              </a:spcBef>
              <a:buFontTx/>
              <a:buNone/>
            </a:pPr>
            <a:endParaRPr lang="ru-RU" sz="4800" dirty="0" smtClean="0"/>
          </a:p>
          <a:p>
            <a:pPr marL="0" algn="r" eaLnBrk="1" hangingPunct="1">
              <a:spcBef>
                <a:spcPts val="0"/>
              </a:spcBef>
              <a:buFontTx/>
              <a:buNone/>
            </a:pPr>
            <a:r>
              <a:rPr lang="ru-RU" sz="3200" dirty="0" smtClean="0"/>
              <a:t>декоративно-</a:t>
            </a:r>
          </a:p>
          <a:p>
            <a:pPr marL="0" algn="r" eaLnBrk="1" hangingPunct="1">
              <a:spcBef>
                <a:spcPts val="0"/>
              </a:spcBef>
              <a:buFontTx/>
              <a:buNone/>
            </a:pPr>
            <a:r>
              <a:rPr lang="ru-RU" sz="3200" dirty="0" smtClean="0"/>
              <a:t>прикладное</a:t>
            </a:r>
          </a:p>
          <a:p>
            <a:pPr eaLnBrk="1" hangingPunct="1">
              <a:buFontTx/>
              <a:buNone/>
            </a:pPr>
            <a:r>
              <a:rPr lang="ru-RU" dirty="0" smtClean="0"/>
              <a:t> 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3923928" y="3933056"/>
            <a:ext cx="5544616" cy="2016224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/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156</TotalTime>
  <Words>733</Words>
  <Application>Microsoft Office PowerPoint</Application>
  <PresentationFormat>Экран (4:3)</PresentationFormat>
  <Paragraphs>237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Слайд 1</vt:lpstr>
      <vt:lpstr>Планируемые метапредметные результаты</vt:lpstr>
      <vt:lpstr>Планируемые результаты  освоения предметных знаний и умений</vt:lpstr>
      <vt:lpstr>Сегодня у нас встречаются  2 команды. </vt:lpstr>
      <vt:lpstr>Начнем урок с игры   «Счастливый случай»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Вопрос 2 команде: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Какой цветок символизирует Полхово-Майданскую роспись?</vt:lpstr>
      <vt:lpstr>Какой цвет характерен Гжельской росписи?</vt:lpstr>
      <vt:lpstr>По какому материалу  выполняется Жостовская роспись?</vt:lpstr>
      <vt:lpstr>Что расписывают Хохломской росписью?</vt:lpstr>
      <vt:lpstr>Выбери, что здесь лишнее?</vt:lpstr>
      <vt:lpstr>Какой народной игрушке характерна вытянутая форма, роспись полосками и черточками? </vt:lpstr>
      <vt:lpstr>А теперь я предлагаю каждой команде создать свой вопрос по декоративно-прикладному искусству и задать его другой команде.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Master</cp:lastModifiedBy>
  <cp:revision>19</cp:revision>
  <dcterms:created xsi:type="dcterms:W3CDTF">2017-08-03T09:15:35Z</dcterms:created>
  <dcterms:modified xsi:type="dcterms:W3CDTF">2022-03-01T10:15:47Z</dcterms:modified>
</cp:coreProperties>
</file>