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FD06EF-CFFE-48E9-8176-9FFF58129A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2ACAFB53-7187-4E3D-892B-EBDC75AFDBA0}">
      <dgm:prSet/>
      <dgm:spPr/>
      <dgm:t>
        <a:bodyPr/>
        <a:lstStyle/>
        <a:p>
          <a:pPr algn="l"/>
          <a:r>
            <a:rPr lang="ru-RU" b="0" i="0" dirty="0" smtClean="0"/>
            <a:t>1. Вы самостоятельно готовите программу праздника, покупаете продукты, на оптовом рынке, сами готовите праздничные блюда. Расходы составят 7000 руб.</a:t>
          </a:r>
          <a:endParaRPr lang="ru-RU" b="0" i="0" dirty="0"/>
        </a:p>
      </dgm:t>
    </dgm:pt>
    <dgm:pt modelId="{46A83DA1-3148-4D63-BBDA-A34BBF5F183E}" type="parTrans" cxnId="{10145BBE-1C08-4C2A-A63A-B515C4673197}">
      <dgm:prSet/>
      <dgm:spPr/>
      <dgm:t>
        <a:bodyPr/>
        <a:lstStyle/>
        <a:p>
          <a:endParaRPr lang="ru-RU"/>
        </a:p>
      </dgm:t>
    </dgm:pt>
    <dgm:pt modelId="{5429315C-B409-45BE-945F-860B01034803}" type="sibTrans" cxnId="{10145BBE-1C08-4C2A-A63A-B515C4673197}">
      <dgm:prSet/>
      <dgm:spPr/>
      <dgm:t>
        <a:bodyPr/>
        <a:lstStyle/>
        <a:p>
          <a:endParaRPr lang="ru-RU"/>
        </a:p>
      </dgm:t>
    </dgm:pt>
    <dgm:pt modelId="{CAC61F09-341E-49B8-BC37-8CBA42E3F551}">
      <dgm:prSet/>
      <dgm:spPr/>
      <dgm:t>
        <a:bodyPr/>
        <a:lstStyle/>
        <a:p>
          <a:pPr algn="l"/>
          <a:r>
            <a:rPr lang="ru-RU" b="0" i="0" dirty="0" smtClean="0"/>
            <a:t>2. Вы арендуете кафе; расходы составляют 1500 руб. на человека, но конкурсную программу готовите самостоятельно.</a:t>
          </a:r>
          <a:endParaRPr lang="ru-RU" b="0" i="0" dirty="0"/>
        </a:p>
      </dgm:t>
    </dgm:pt>
    <dgm:pt modelId="{A874E6F3-CBB3-411D-A9C3-F52554157392}" type="parTrans" cxnId="{C4ECBE25-4FCC-437F-BA14-A226409CCE33}">
      <dgm:prSet/>
      <dgm:spPr/>
      <dgm:t>
        <a:bodyPr/>
        <a:lstStyle/>
        <a:p>
          <a:endParaRPr lang="ru-RU"/>
        </a:p>
      </dgm:t>
    </dgm:pt>
    <dgm:pt modelId="{5B7C409C-F12F-4DBB-9FDD-0875CA2796D5}" type="sibTrans" cxnId="{C4ECBE25-4FCC-437F-BA14-A226409CCE33}">
      <dgm:prSet/>
      <dgm:spPr/>
      <dgm:t>
        <a:bodyPr/>
        <a:lstStyle/>
        <a:p>
          <a:endParaRPr lang="ru-RU"/>
        </a:p>
      </dgm:t>
    </dgm:pt>
    <dgm:pt modelId="{F8DB2A9B-07EF-47F5-AEB2-DB6E3E029D1A}">
      <dgm:prSet/>
      <dgm:spPr/>
      <dgm:t>
        <a:bodyPr/>
        <a:lstStyle/>
        <a:p>
          <a:pPr algn="l"/>
          <a:r>
            <a:rPr lang="ru-RU" b="0" i="0" dirty="0" smtClean="0"/>
            <a:t>3. Вы арендуете хороший ресторан, нанимаете аниматоров и ведущих, полностью освобождая себя от хлопот, и шума, расходы составят 5000 руб. на человека.</a:t>
          </a:r>
          <a:endParaRPr lang="ru-RU" b="0" i="0" dirty="0"/>
        </a:p>
      </dgm:t>
    </dgm:pt>
    <dgm:pt modelId="{176B9B93-0F50-4DDF-90F8-AE6260797472}" type="parTrans" cxnId="{B8F4130C-B656-4FAA-A645-1B70A5CEA01C}">
      <dgm:prSet/>
      <dgm:spPr/>
      <dgm:t>
        <a:bodyPr/>
        <a:lstStyle/>
        <a:p>
          <a:endParaRPr lang="ru-RU"/>
        </a:p>
      </dgm:t>
    </dgm:pt>
    <dgm:pt modelId="{2B05F22F-A154-47B8-B708-B5CAB10437F9}" type="sibTrans" cxnId="{B8F4130C-B656-4FAA-A645-1B70A5CEA01C}">
      <dgm:prSet/>
      <dgm:spPr/>
      <dgm:t>
        <a:bodyPr/>
        <a:lstStyle/>
        <a:p>
          <a:endParaRPr lang="ru-RU"/>
        </a:p>
      </dgm:t>
    </dgm:pt>
    <dgm:pt modelId="{1DE362F3-8A4B-42C1-8645-E538F0B89C08}" type="pres">
      <dgm:prSet presAssocID="{2FFD06EF-CFFE-48E9-8176-9FFF58129AB6}" presName="linearFlow" presStyleCnt="0">
        <dgm:presLayoutVars>
          <dgm:dir/>
          <dgm:resizeHandles val="exact"/>
        </dgm:presLayoutVars>
      </dgm:prSet>
      <dgm:spPr/>
    </dgm:pt>
    <dgm:pt modelId="{42145770-3E5B-4C05-81FC-28CC40C20BA9}" type="pres">
      <dgm:prSet presAssocID="{2ACAFB53-7187-4E3D-892B-EBDC75AFDBA0}" presName="composite" presStyleCnt="0"/>
      <dgm:spPr/>
    </dgm:pt>
    <dgm:pt modelId="{AC7209B9-A517-490A-BF8C-03D81203DDAC}" type="pres">
      <dgm:prSet presAssocID="{2ACAFB53-7187-4E3D-892B-EBDC75AFDBA0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7A16BC6-12BB-40EE-90B5-D326F0F3752B}" type="pres">
      <dgm:prSet presAssocID="{2ACAFB53-7187-4E3D-892B-EBDC75AFDBA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827C0-3CF9-43C8-9747-232554AFBCDE}" type="pres">
      <dgm:prSet presAssocID="{5429315C-B409-45BE-945F-860B01034803}" presName="spacing" presStyleCnt="0"/>
      <dgm:spPr/>
    </dgm:pt>
    <dgm:pt modelId="{C902411D-72FC-4DE5-AFB0-6F5B705F912E}" type="pres">
      <dgm:prSet presAssocID="{CAC61F09-341E-49B8-BC37-8CBA42E3F551}" presName="composite" presStyleCnt="0"/>
      <dgm:spPr/>
    </dgm:pt>
    <dgm:pt modelId="{E9FF51B2-1868-4904-94CE-A6BA514D913B}" type="pres">
      <dgm:prSet presAssocID="{CAC61F09-341E-49B8-BC37-8CBA42E3F551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C6B8526-987C-4286-8849-D28D10270BEA}" type="pres">
      <dgm:prSet presAssocID="{CAC61F09-341E-49B8-BC37-8CBA42E3F55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06F61-1D64-4F6A-8B75-68F048B3FE4E}" type="pres">
      <dgm:prSet presAssocID="{5B7C409C-F12F-4DBB-9FDD-0875CA2796D5}" presName="spacing" presStyleCnt="0"/>
      <dgm:spPr/>
    </dgm:pt>
    <dgm:pt modelId="{79E39850-4726-4E43-A00F-7EAAE5260F25}" type="pres">
      <dgm:prSet presAssocID="{F8DB2A9B-07EF-47F5-AEB2-DB6E3E029D1A}" presName="composite" presStyleCnt="0"/>
      <dgm:spPr/>
    </dgm:pt>
    <dgm:pt modelId="{609836E0-ABF1-407F-AE01-625B3B8BDD11}" type="pres">
      <dgm:prSet presAssocID="{F8DB2A9B-07EF-47F5-AEB2-DB6E3E029D1A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DD048F4-F9A9-4E9E-A378-759A583AB190}" type="pres">
      <dgm:prSet presAssocID="{F8DB2A9B-07EF-47F5-AEB2-DB6E3E029D1A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145BBE-1C08-4C2A-A63A-B515C4673197}" srcId="{2FFD06EF-CFFE-48E9-8176-9FFF58129AB6}" destId="{2ACAFB53-7187-4E3D-892B-EBDC75AFDBA0}" srcOrd="0" destOrd="0" parTransId="{46A83DA1-3148-4D63-BBDA-A34BBF5F183E}" sibTransId="{5429315C-B409-45BE-945F-860B01034803}"/>
    <dgm:cxn modelId="{C4ECBE25-4FCC-437F-BA14-A226409CCE33}" srcId="{2FFD06EF-CFFE-48E9-8176-9FFF58129AB6}" destId="{CAC61F09-341E-49B8-BC37-8CBA42E3F551}" srcOrd="1" destOrd="0" parTransId="{A874E6F3-CBB3-411D-A9C3-F52554157392}" sibTransId="{5B7C409C-F12F-4DBB-9FDD-0875CA2796D5}"/>
    <dgm:cxn modelId="{31D9BAF4-D01D-4D7F-8776-50C6DD67CFC3}" type="presOf" srcId="{CAC61F09-341E-49B8-BC37-8CBA42E3F551}" destId="{6C6B8526-987C-4286-8849-D28D10270BEA}" srcOrd="0" destOrd="0" presId="urn:microsoft.com/office/officeart/2005/8/layout/vList3"/>
    <dgm:cxn modelId="{EB86897B-CB5C-49EA-87F4-173629FD10E9}" type="presOf" srcId="{F8DB2A9B-07EF-47F5-AEB2-DB6E3E029D1A}" destId="{CDD048F4-F9A9-4E9E-A378-759A583AB190}" srcOrd="0" destOrd="0" presId="urn:microsoft.com/office/officeart/2005/8/layout/vList3"/>
    <dgm:cxn modelId="{B8F4130C-B656-4FAA-A645-1B70A5CEA01C}" srcId="{2FFD06EF-CFFE-48E9-8176-9FFF58129AB6}" destId="{F8DB2A9B-07EF-47F5-AEB2-DB6E3E029D1A}" srcOrd="2" destOrd="0" parTransId="{176B9B93-0F50-4DDF-90F8-AE6260797472}" sibTransId="{2B05F22F-A154-47B8-B708-B5CAB10437F9}"/>
    <dgm:cxn modelId="{39133075-B1D5-4008-99F6-2915BDDF73D3}" type="presOf" srcId="{2FFD06EF-CFFE-48E9-8176-9FFF58129AB6}" destId="{1DE362F3-8A4B-42C1-8645-E538F0B89C08}" srcOrd="0" destOrd="0" presId="urn:microsoft.com/office/officeart/2005/8/layout/vList3"/>
    <dgm:cxn modelId="{B158EA58-3CE7-45B4-8CD4-8178702966BE}" type="presOf" srcId="{2ACAFB53-7187-4E3D-892B-EBDC75AFDBA0}" destId="{47A16BC6-12BB-40EE-90B5-D326F0F3752B}" srcOrd="0" destOrd="0" presId="urn:microsoft.com/office/officeart/2005/8/layout/vList3"/>
    <dgm:cxn modelId="{FA8450E7-9A5A-4CB0-BAF3-E279DD584102}" type="presParOf" srcId="{1DE362F3-8A4B-42C1-8645-E538F0B89C08}" destId="{42145770-3E5B-4C05-81FC-28CC40C20BA9}" srcOrd="0" destOrd="0" presId="urn:microsoft.com/office/officeart/2005/8/layout/vList3"/>
    <dgm:cxn modelId="{0F2A569C-4CE1-4021-9CDA-6D00FC5F1F37}" type="presParOf" srcId="{42145770-3E5B-4C05-81FC-28CC40C20BA9}" destId="{AC7209B9-A517-490A-BF8C-03D81203DDAC}" srcOrd="0" destOrd="0" presId="urn:microsoft.com/office/officeart/2005/8/layout/vList3"/>
    <dgm:cxn modelId="{7FC22747-308E-4008-A118-E3F2898B785B}" type="presParOf" srcId="{42145770-3E5B-4C05-81FC-28CC40C20BA9}" destId="{47A16BC6-12BB-40EE-90B5-D326F0F3752B}" srcOrd="1" destOrd="0" presId="urn:microsoft.com/office/officeart/2005/8/layout/vList3"/>
    <dgm:cxn modelId="{8614319B-428F-4EE9-BB6F-3B72F4494326}" type="presParOf" srcId="{1DE362F3-8A4B-42C1-8645-E538F0B89C08}" destId="{0FB827C0-3CF9-43C8-9747-232554AFBCDE}" srcOrd="1" destOrd="0" presId="urn:microsoft.com/office/officeart/2005/8/layout/vList3"/>
    <dgm:cxn modelId="{6450BBE0-FC68-4153-B085-8607D35049A7}" type="presParOf" srcId="{1DE362F3-8A4B-42C1-8645-E538F0B89C08}" destId="{C902411D-72FC-4DE5-AFB0-6F5B705F912E}" srcOrd="2" destOrd="0" presId="urn:microsoft.com/office/officeart/2005/8/layout/vList3"/>
    <dgm:cxn modelId="{EE3DB76C-E7F8-4D0E-8467-A72A00529463}" type="presParOf" srcId="{C902411D-72FC-4DE5-AFB0-6F5B705F912E}" destId="{E9FF51B2-1868-4904-94CE-A6BA514D913B}" srcOrd="0" destOrd="0" presId="urn:microsoft.com/office/officeart/2005/8/layout/vList3"/>
    <dgm:cxn modelId="{1B99ED0E-358E-433C-B36B-9598D67D077C}" type="presParOf" srcId="{C902411D-72FC-4DE5-AFB0-6F5B705F912E}" destId="{6C6B8526-987C-4286-8849-D28D10270BEA}" srcOrd="1" destOrd="0" presId="urn:microsoft.com/office/officeart/2005/8/layout/vList3"/>
    <dgm:cxn modelId="{CB84C48A-FB04-472B-A359-BA54831E67F1}" type="presParOf" srcId="{1DE362F3-8A4B-42C1-8645-E538F0B89C08}" destId="{99206F61-1D64-4F6A-8B75-68F048B3FE4E}" srcOrd="3" destOrd="0" presId="urn:microsoft.com/office/officeart/2005/8/layout/vList3"/>
    <dgm:cxn modelId="{406D8927-3660-453E-BC1A-E814F1CBCB6D}" type="presParOf" srcId="{1DE362F3-8A4B-42C1-8645-E538F0B89C08}" destId="{79E39850-4726-4E43-A00F-7EAAE5260F25}" srcOrd="4" destOrd="0" presId="urn:microsoft.com/office/officeart/2005/8/layout/vList3"/>
    <dgm:cxn modelId="{53B5B9CF-5620-434F-8D25-F37E2D6E1453}" type="presParOf" srcId="{79E39850-4726-4E43-A00F-7EAAE5260F25}" destId="{609836E0-ABF1-407F-AE01-625B3B8BDD11}" srcOrd="0" destOrd="0" presId="urn:microsoft.com/office/officeart/2005/8/layout/vList3"/>
    <dgm:cxn modelId="{6A68E668-D869-4231-9409-0B786AB65EF4}" type="presParOf" srcId="{79E39850-4726-4E43-A00F-7EAAE5260F25}" destId="{CDD048F4-F9A9-4E9E-A378-759A583AB19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FD06EF-CFFE-48E9-8176-9FFF58129A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6687CD3-E823-40FC-99D0-A1D21327E2AC}">
      <dgm:prSet/>
      <dgm:spPr/>
      <dgm:t>
        <a:bodyPr/>
        <a:lstStyle/>
        <a:p>
          <a:pPr algn="l"/>
          <a:r>
            <a:rPr lang="ru-RU" b="0" i="0" dirty="0" smtClean="0"/>
            <a:t>1. Не станете тратить деньги, выберете самолечение (но нет гарантии, что человек вылечится).</a:t>
          </a:r>
          <a:endParaRPr lang="ru-RU" b="0" i="0" dirty="0"/>
        </a:p>
      </dgm:t>
    </dgm:pt>
    <dgm:pt modelId="{190FE771-F4A7-4698-98C4-ED157123978F}" type="parTrans" cxnId="{56AA9C56-038F-4C2D-982A-2CA6BC696243}">
      <dgm:prSet/>
      <dgm:spPr/>
      <dgm:t>
        <a:bodyPr/>
        <a:lstStyle/>
        <a:p>
          <a:pPr algn="l"/>
          <a:endParaRPr lang="ru-RU"/>
        </a:p>
      </dgm:t>
    </dgm:pt>
    <dgm:pt modelId="{91B7F0FC-6206-4AF0-9AC4-2FCD5D1B0465}" type="sibTrans" cxnId="{56AA9C56-038F-4C2D-982A-2CA6BC696243}">
      <dgm:prSet/>
      <dgm:spPr/>
      <dgm:t>
        <a:bodyPr/>
        <a:lstStyle/>
        <a:p>
          <a:pPr algn="l"/>
          <a:endParaRPr lang="ru-RU"/>
        </a:p>
      </dgm:t>
    </dgm:pt>
    <dgm:pt modelId="{24EDE7D1-681A-42F5-82F3-D04D3D52C0D1}">
      <dgm:prSet/>
      <dgm:spPr/>
      <dgm:t>
        <a:bodyPr/>
        <a:lstStyle/>
        <a:p>
          <a:pPr algn="l"/>
          <a:r>
            <a:rPr lang="ru-RU" b="0" i="0" smtClean="0"/>
            <a:t>2. Положите в обычную больницу, где стоимость лечения составит 10000 руб. (вероятность выздоровления — 70 %).</a:t>
          </a:r>
          <a:endParaRPr lang="ru-RU" b="0" i="0"/>
        </a:p>
      </dgm:t>
    </dgm:pt>
    <dgm:pt modelId="{7E13E6FB-535B-4639-87ED-2EBA42C8AF27}" type="parTrans" cxnId="{025DF910-2210-48F7-A9EA-7D6E7725C638}">
      <dgm:prSet/>
      <dgm:spPr/>
      <dgm:t>
        <a:bodyPr/>
        <a:lstStyle/>
        <a:p>
          <a:pPr algn="l"/>
          <a:endParaRPr lang="ru-RU"/>
        </a:p>
      </dgm:t>
    </dgm:pt>
    <dgm:pt modelId="{E2A3A6AB-3F5D-47C9-B7EB-1DC91CA674B4}" type="sibTrans" cxnId="{025DF910-2210-48F7-A9EA-7D6E7725C638}">
      <dgm:prSet/>
      <dgm:spPr/>
      <dgm:t>
        <a:bodyPr/>
        <a:lstStyle/>
        <a:p>
          <a:pPr algn="l"/>
          <a:endParaRPr lang="ru-RU"/>
        </a:p>
      </dgm:t>
    </dgm:pt>
    <dgm:pt modelId="{4F8B6537-32F9-4E88-AED2-3F7ECCDBDF66}">
      <dgm:prSet/>
      <dgm:spPr/>
      <dgm:t>
        <a:bodyPr/>
        <a:lstStyle/>
        <a:p>
          <a:pPr algn="l"/>
          <a:r>
            <a:rPr lang="ru-RU" b="0" i="0" dirty="0" smtClean="0"/>
            <a:t>3. Выберете домашнее лечение недорогими препаратами с обшей стоимостью 2500 руб. (вероятность выздоровления — 50%).</a:t>
          </a:r>
          <a:endParaRPr lang="ru-RU" b="0" i="0" dirty="0"/>
        </a:p>
      </dgm:t>
    </dgm:pt>
    <dgm:pt modelId="{F2FC9EF4-612A-4084-881B-EE20B68522F7}" type="parTrans" cxnId="{0D806F50-FD1C-4365-8476-77665068C90D}">
      <dgm:prSet/>
      <dgm:spPr/>
      <dgm:t>
        <a:bodyPr/>
        <a:lstStyle/>
        <a:p>
          <a:pPr algn="l"/>
          <a:endParaRPr lang="ru-RU"/>
        </a:p>
      </dgm:t>
    </dgm:pt>
    <dgm:pt modelId="{D97556F3-7482-4E0B-8334-2060D2D1387F}" type="sibTrans" cxnId="{0D806F50-FD1C-4365-8476-77665068C90D}">
      <dgm:prSet/>
      <dgm:spPr/>
      <dgm:t>
        <a:bodyPr/>
        <a:lstStyle/>
        <a:p>
          <a:pPr algn="l"/>
          <a:endParaRPr lang="ru-RU"/>
        </a:p>
      </dgm:t>
    </dgm:pt>
    <dgm:pt modelId="{F7ACED61-79DD-4F57-9A75-65039D0D30D4}">
      <dgm:prSet/>
      <dgm:spPr/>
      <dgm:t>
        <a:bodyPr/>
        <a:lstStyle/>
        <a:p>
          <a:pPr algn="l"/>
          <a:r>
            <a:rPr lang="ru-RU" b="0" i="0" smtClean="0"/>
            <a:t>4. Отправите в санаторий в России, потратив на путевку 85000 руб. (выздоровление 90%).</a:t>
          </a:r>
          <a:endParaRPr lang="ru-RU" b="0" i="0"/>
        </a:p>
      </dgm:t>
    </dgm:pt>
    <dgm:pt modelId="{7A628D52-F627-450A-A4E9-7C958D8D64CA}" type="parTrans" cxnId="{79D802B3-14C0-45F2-B8E6-C3AFFE75BD1B}">
      <dgm:prSet/>
      <dgm:spPr/>
      <dgm:t>
        <a:bodyPr/>
        <a:lstStyle/>
        <a:p>
          <a:pPr algn="l"/>
          <a:endParaRPr lang="ru-RU"/>
        </a:p>
      </dgm:t>
    </dgm:pt>
    <dgm:pt modelId="{19BEADE8-5E43-4099-9037-61E188B00645}" type="sibTrans" cxnId="{79D802B3-14C0-45F2-B8E6-C3AFFE75BD1B}">
      <dgm:prSet/>
      <dgm:spPr/>
      <dgm:t>
        <a:bodyPr/>
        <a:lstStyle/>
        <a:p>
          <a:pPr algn="l"/>
          <a:endParaRPr lang="ru-RU"/>
        </a:p>
      </dgm:t>
    </dgm:pt>
    <dgm:pt modelId="{075DAE2A-1936-4B18-A25E-B00724C243F1}">
      <dgm:prSet/>
      <dgm:spPr/>
      <dgm:t>
        <a:bodyPr/>
        <a:lstStyle/>
        <a:p>
          <a:pPr algn="l"/>
          <a:r>
            <a:rPr lang="ru-RU" b="0" i="0" smtClean="0"/>
            <a:t>5. Отправите на лечение за границей и заплатите 400000 руб. (гарантия выздоровления — 100%).</a:t>
          </a:r>
          <a:endParaRPr lang="ru-RU" b="0" i="0"/>
        </a:p>
      </dgm:t>
    </dgm:pt>
    <dgm:pt modelId="{884876E6-0D12-4814-8C14-62435DF2C0E3}" type="parTrans" cxnId="{8423B144-5674-40FC-B809-C6CD4A937921}">
      <dgm:prSet/>
      <dgm:spPr/>
      <dgm:t>
        <a:bodyPr/>
        <a:lstStyle/>
        <a:p>
          <a:pPr algn="l"/>
          <a:endParaRPr lang="ru-RU"/>
        </a:p>
      </dgm:t>
    </dgm:pt>
    <dgm:pt modelId="{EA6D1539-40E4-4CED-A3E8-CB96C3C924FE}" type="sibTrans" cxnId="{8423B144-5674-40FC-B809-C6CD4A937921}">
      <dgm:prSet/>
      <dgm:spPr/>
      <dgm:t>
        <a:bodyPr/>
        <a:lstStyle/>
        <a:p>
          <a:pPr algn="l"/>
          <a:endParaRPr lang="ru-RU"/>
        </a:p>
      </dgm:t>
    </dgm:pt>
    <dgm:pt modelId="{1DE362F3-8A4B-42C1-8645-E538F0B89C08}" type="pres">
      <dgm:prSet presAssocID="{2FFD06EF-CFFE-48E9-8176-9FFF58129AB6}" presName="linearFlow" presStyleCnt="0">
        <dgm:presLayoutVars>
          <dgm:dir/>
          <dgm:resizeHandles val="exact"/>
        </dgm:presLayoutVars>
      </dgm:prSet>
      <dgm:spPr/>
    </dgm:pt>
    <dgm:pt modelId="{2EE05288-01FB-402D-A1A3-4A099271164B}" type="pres">
      <dgm:prSet presAssocID="{46687CD3-E823-40FC-99D0-A1D21327E2AC}" presName="composite" presStyleCnt="0"/>
      <dgm:spPr/>
    </dgm:pt>
    <dgm:pt modelId="{894E0FCF-4875-46C2-B55A-AB5F67F809D7}" type="pres">
      <dgm:prSet presAssocID="{46687CD3-E823-40FC-99D0-A1D21327E2AC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5966D13-824C-4218-A5CE-CF1C587EBA0A}" type="pres">
      <dgm:prSet presAssocID="{46687CD3-E823-40FC-99D0-A1D21327E2AC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BF779-693D-4DB7-9D1C-AE263EA9A7F6}" type="pres">
      <dgm:prSet presAssocID="{91B7F0FC-6206-4AF0-9AC4-2FCD5D1B0465}" presName="spacing" presStyleCnt="0"/>
      <dgm:spPr/>
    </dgm:pt>
    <dgm:pt modelId="{D32C7757-B891-4072-9B6C-094CC5153664}" type="pres">
      <dgm:prSet presAssocID="{24EDE7D1-681A-42F5-82F3-D04D3D52C0D1}" presName="composite" presStyleCnt="0"/>
      <dgm:spPr/>
    </dgm:pt>
    <dgm:pt modelId="{B2FDB840-81A8-4B50-8861-AF1B6691EB43}" type="pres">
      <dgm:prSet presAssocID="{24EDE7D1-681A-42F5-82F3-D04D3D52C0D1}" presName="imgShp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17A6965-988B-4024-BFA1-A02DBF52052F}" type="pres">
      <dgm:prSet presAssocID="{24EDE7D1-681A-42F5-82F3-D04D3D52C0D1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B974E-E4B2-4381-8AA9-1F6378185C03}" type="pres">
      <dgm:prSet presAssocID="{E2A3A6AB-3F5D-47C9-B7EB-1DC91CA674B4}" presName="spacing" presStyleCnt="0"/>
      <dgm:spPr/>
    </dgm:pt>
    <dgm:pt modelId="{45FAAEA4-A6C7-4D7F-8D3A-01A3EEB0DA83}" type="pres">
      <dgm:prSet presAssocID="{4F8B6537-32F9-4E88-AED2-3F7ECCDBDF66}" presName="composite" presStyleCnt="0"/>
      <dgm:spPr/>
    </dgm:pt>
    <dgm:pt modelId="{AA5E3056-7F19-4BC1-89D7-E1D973891D04}" type="pres">
      <dgm:prSet presAssocID="{4F8B6537-32F9-4E88-AED2-3F7ECCDBDF66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C1627AB-E899-4FE4-8BD2-4E3BB4D685AF}" type="pres">
      <dgm:prSet presAssocID="{4F8B6537-32F9-4E88-AED2-3F7ECCDBDF66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105D1C-1865-4756-9CAF-9FC33CD52DC0}" type="pres">
      <dgm:prSet presAssocID="{D97556F3-7482-4E0B-8334-2060D2D1387F}" presName="spacing" presStyleCnt="0"/>
      <dgm:spPr/>
    </dgm:pt>
    <dgm:pt modelId="{BE25B131-F8F7-4AB6-B6FF-53B7B62B4D61}" type="pres">
      <dgm:prSet presAssocID="{F7ACED61-79DD-4F57-9A75-65039D0D30D4}" presName="composite" presStyleCnt="0"/>
      <dgm:spPr/>
    </dgm:pt>
    <dgm:pt modelId="{558537E1-7A3B-48F9-9A7A-E5D0C66FDF4A}" type="pres">
      <dgm:prSet presAssocID="{F7ACED61-79DD-4F57-9A75-65039D0D30D4}" presName="imgShp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CC485AB-2D8D-4756-958C-2CF84FFE8CE9}" type="pres">
      <dgm:prSet presAssocID="{F7ACED61-79DD-4F57-9A75-65039D0D30D4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669A7-7494-43C4-AAAB-D605FC6677F7}" type="pres">
      <dgm:prSet presAssocID="{19BEADE8-5E43-4099-9037-61E188B00645}" presName="spacing" presStyleCnt="0"/>
      <dgm:spPr/>
    </dgm:pt>
    <dgm:pt modelId="{701F31F7-8275-4002-AA0C-F6CED76AF0EB}" type="pres">
      <dgm:prSet presAssocID="{075DAE2A-1936-4B18-A25E-B00724C243F1}" presName="composite" presStyleCnt="0"/>
      <dgm:spPr/>
    </dgm:pt>
    <dgm:pt modelId="{DBEE5802-B02A-4FD0-8D9E-E41A84997483}" type="pres">
      <dgm:prSet presAssocID="{075DAE2A-1936-4B18-A25E-B00724C243F1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BECF91F-3437-4191-B722-01BBD94F99D8}" type="pres">
      <dgm:prSet presAssocID="{075DAE2A-1936-4B18-A25E-B00724C243F1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23B144-5674-40FC-B809-C6CD4A937921}" srcId="{2FFD06EF-CFFE-48E9-8176-9FFF58129AB6}" destId="{075DAE2A-1936-4B18-A25E-B00724C243F1}" srcOrd="4" destOrd="0" parTransId="{884876E6-0D12-4814-8C14-62435DF2C0E3}" sibTransId="{EA6D1539-40E4-4CED-A3E8-CB96C3C924FE}"/>
    <dgm:cxn modelId="{025DF910-2210-48F7-A9EA-7D6E7725C638}" srcId="{2FFD06EF-CFFE-48E9-8176-9FFF58129AB6}" destId="{24EDE7D1-681A-42F5-82F3-D04D3D52C0D1}" srcOrd="1" destOrd="0" parTransId="{7E13E6FB-535B-4639-87ED-2EBA42C8AF27}" sibTransId="{E2A3A6AB-3F5D-47C9-B7EB-1DC91CA674B4}"/>
    <dgm:cxn modelId="{F4A1A028-5468-4499-8C0C-21B551163015}" type="presOf" srcId="{46687CD3-E823-40FC-99D0-A1D21327E2AC}" destId="{C5966D13-824C-4218-A5CE-CF1C587EBA0A}" srcOrd="0" destOrd="0" presId="urn:microsoft.com/office/officeart/2005/8/layout/vList3"/>
    <dgm:cxn modelId="{77E90172-E436-4F88-9A5C-EDF49FDD9874}" type="presOf" srcId="{075DAE2A-1936-4B18-A25E-B00724C243F1}" destId="{CBECF91F-3437-4191-B722-01BBD94F99D8}" srcOrd="0" destOrd="0" presId="urn:microsoft.com/office/officeart/2005/8/layout/vList3"/>
    <dgm:cxn modelId="{0D806F50-FD1C-4365-8476-77665068C90D}" srcId="{2FFD06EF-CFFE-48E9-8176-9FFF58129AB6}" destId="{4F8B6537-32F9-4E88-AED2-3F7ECCDBDF66}" srcOrd="2" destOrd="0" parTransId="{F2FC9EF4-612A-4084-881B-EE20B68522F7}" sibTransId="{D97556F3-7482-4E0B-8334-2060D2D1387F}"/>
    <dgm:cxn modelId="{72FC4E21-D17E-4B15-B765-E724897A8D3F}" type="presOf" srcId="{4F8B6537-32F9-4E88-AED2-3F7ECCDBDF66}" destId="{EC1627AB-E899-4FE4-8BD2-4E3BB4D685AF}" srcOrd="0" destOrd="0" presId="urn:microsoft.com/office/officeart/2005/8/layout/vList3"/>
    <dgm:cxn modelId="{72153C69-1445-40B2-878B-710D0F898B79}" type="presOf" srcId="{24EDE7D1-681A-42F5-82F3-D04D3D52C0D1}" destId="{117A6965-988B-4024-BFA1-A02DBF52052F}" srcOrd="0" destOrd="0" presId="urn:microsoft.com/office/officeart/2005/8/layout/vList3"/>
    <dgm:cxn modelId="{56AA9C56-038F-4C2D-982A-2CA6BC696243}" srcId="{2FFD06EF-CFFE-48E9-8176-9FFF58129AB6}" destId="{46687CD3-E823-40FC-99D0-A1D21327E2AC}" srcOrd="0" destOrd="0" parTransId="{190FE771-F4A7-4698-98C4-ED157123978F}" sibTransId="{91B7F0FC-6206-4AF0-9AC4-2FCD5D1B0465}"/>
    <dgm:cxn modelId="{4A67529A-1F81-4102-961E-6D9C452407FD}" type="presOf" srcId="{2FFD06EF-CFFE-48E9-8176-9FFF58129AB6}" destId="{1DE362F3-8A4B-42C1-8645-E538F0B89C08}" srcOrd="0" destOrd="0" presId="urn:microsoft.com/office/officeart/2005/8/layout/vList3"/>
    <dgm:cxn modelId="{79D802B3-14C0-45F2-B8E6-C3AFFE75BD1B}" srcId="{2FFD06EF-CFFE-48E9-8176-9FFF58129AB6}" destId="{F7ACED61-79DD-4F57-9A75-65039D0D30D4}" srcOrd="3" destOrd="0" parTransId="{7A628D52-F627-450A-A4E9-7C958D8D64CA}" sibTransId="{19BEADE8-5E43-4099-9037-61E188B00645}"/>
    <dgm:cxn modelId="{8BD1436C-652E-4FA9-8699-A50A1FF6DDBB}" type="presOf" srcId="{F7ACED61-79DD-4F57-9A75-65039D0D30D4}" destId="{8CC485AB-2D8D-4756-958C-2CF84FFE8CE9}" srcOrd="0" destOrd="0" presId="urn:microsoft.com/office/officeart/2005/8/layout/vList3"/>
    <dgm:cxn modelId="{A7876E7F-C5AE-4242-BE9D-4C305D8004EA}" type="presParOf" srcId="{1DE362F3-8A4B-42C1-8645-E538F0B89C08}" destId="{2EE05288-01FB-402D-A1A3-4A099271164B}" srcOrd="0" destOrd="0" presId="urn:microsoft.com/office/officeart/2005/8/layout/vList3"/>
    <dgm:cxn modelId="{3332515F-B7B5-4684-8E6D-3188C2A57741}" type="presParOf" srcId="{2EE05288-01FB-402D-A1A3-4A099271164B}" destId="{894E0FCF-4875-46C2-B55A-AB5F67F809D7}" srcOrd="0" destOrd="0" presId="urn:microsoft.com/office/officeart/2005/8/layout/vList3"/>
    <dgm:cxn modelId="{EED6A9E8-3182-4B08-A903-59A3F23CC8A6}" type="presParOf" srcId="{2EE05288-01FB-402D-A1A3-4A099271164B}" destId="{C5966D13-824C-4218-A5CE-CF1C587EBA0A}" srcOrd="1" destOrd="0" presId="urn:microsoft.com/office/officeart/2005/8/layout/vList3"/>
    <dgm:cxn modelId="{0D7E7F42-C731-45B7-B7ED-9D387148F4AA}" type="presParOf" srcId="{1DE362F3-8A4B-42C1-8645-E538F0B89C08}" destId="{534BF779-693D-4DB7-9D1C-AE263EA9A7F6}" srcOrd="1" destOrd="0" presId="urn:microsoft.com/office/officeart/2005/8/layout/vList3"/>
    <dgm:cxn modelId="{821852FD-9FC3-4D1A-B242-161C17EAB160}" type="presParOf" srcId="{1DE362F3-8A4B-42C1-8645-E538F0B89C08}" destId="{D32C7757-B891-4072-9B6C-094CC5153664}" srcOrd="2" destOrd="0" presId="urn:microsoft.com/office/officeart/2005/8/layout/vList3"/>
    <dgm:cxn modelId="{B75EFDD9-7EC0-426D-9C17-993B82958DBB}" type="presParOf" srcId="{D32C7757-B891-4072-9B6C-094CC5153664}" destId="{B2FDB840-81A8-4B50-8861-AF1B6691EB43}" srcOrd="0" destOrd="0" presId="urn:microsoft.com/office/officeart/2005/8/layout/vList3"/>
    <dgm:cxn modelId="{91CCAF29-E14F-4FF6-BA5B-D7226A92D16A}" type="presParOf" srcId="{D32C7757-B891-4072-9B6C-094CC5153664}" destId="{117A6965-988B-4024-BFA1-A02DBF52052F}" srcOrd="1" destOrd="0" presId="urn:microsoft.com/office/officeart/2005/8/layout/vList3"/>
    <dgm:cxn modelId="{78FF922F-E530-4680-B1B0-669B068E9F4A}" type="presParOf" srcId="{1DE362F3-8A4B-42C1-8645-E538F0B89C08}" destId="{E14B974E-E4B2-4381-8AA9-1F6378185C03}" srcOrd="3" destOrd="0" presId="urn:microsoft.com/office/officeart/2005/8/layout/vList3"/>
    <dgm:cxn modelId="{E7E29102-FA7F-47CA-BC8A-622EFA83E203}" type="presParOf" srcId="{1DE362F3-8A4B-42C1-8645-E538F0B89C08}" destId="{45FAAEA4-A6C7-4D7F-8D3A-01A3EEB0DA83}" srcOrd="4" destOrd="0" presId="urn:microsoft.com/office/officeart/2005/8/layout/vList3"/>
    <dgm:cxn modelId="{AC13C414-52B4-4D3F-8B62-B490520F2337}" type="presParOf" srcId="{45FAAEA4-A6C7-4D7F-8D3A-01A3EEB0DA83}" destId="{AA5E3056-7F19-4BC1-89D7-E1D973891D04}" srcOrd="0" destOrd="0" presId="urn:microsoft.com/office/officeart/2005/8/layout/vList3"/>
    <dgm:cxn modelId="{4DF2D420-22D6-43E2-9A87-915AB3FF7691}" type="presParOf" srcId="{45FAAEA4-A6C7-4D7F-8D3A-01A3EEB0DA83}" destId="{EC1627AB-E899-4FE4-8BD2-4E3BB4D685AF}" srcOrd="1" destOrd="0" presId="urn:microsoft.com/office/officeart/2005/8/layout/vList3"/>
    <dgm:cxn modelId="{8FED7611-090E-41FE-A9E5-D8C4B25272CC}" type="presParOf" srcId="{1DE362F3-8A4B-42C1-8645-E538F0B89C08}" destId="{F7105D1C-1865-4756-9CAF-9FC33CD52DC0}" srcOrd="5" destOrd="0" presId="urn:microsoft.com/office/officeart/2005/8/layout/vList3"/>
    <dgm:cxn modelId="{9BB77A5D-1641-4B61-AE36-33AB4F1FFAD0}" type="presParOf" srcId="{1DE362F3-8A4B-42C1-8645-E538F0B89C08}" destId="{BE25B131-F8F7-4AB6-B6FF-53B7B62B4D61}" srcOrd="6" destOrd="0" presId="urn:microsoft.com/office/officeart/2005/8/layout/vList3"/>
    <dgm:cxn modelId="{6FFA2142-CB62-4157-8422-BCCB57BB70FE}" type="presParOf" srcId="{BE25B131-F8F7-4AB6-B6FF-53B7B62B4D61}" destId="{558537E1-7A3B-48F9-9A7A-E5D0C66FDF4A}" srcOrd="0" destOrd="0" presId="urn:microsoft.com/office/officeart/2005/8/layout/vList3"/>
    <dgm:cxn modelId="{521197D3-E7A3-4F91-BC6B-BD70683741FE}" type="presParOf" srcId="{BE25B131-F8F7-4AB6-B6FF-53B7B62B4D61}" destId="{8CC485AB-2D8D-4756-958C-2CF84FFE8CE9}" srcOrd="1" destOrd="0" presId="urn:microsoft.com/office/officeart/2005/8/layout/vList3"/>
    <dgm:cxn modelId="{4718E584-EA23-4DE1-8A7F-C6C707BC3367}" type="presParOf" srcId="{1DE362F3-8A4B-42C1-8645-E538F0B89C08}" destId="{8C5669A7-7494-43C4-AAAB-D605FC6677F7}" srcOrd="7" destOrd="0" presId="urn:microsoft.com/office/officeart/2005/8/layout/vList3"/>
    <dgm:cxn modelId="{F406FBB6-32A9-4979-85E1-92BC4D293AC0}" type="presParOf" srcId="{1DE362F3-8A4B-42C1-8645-E538F0B89C08}" destId="{701F31F7-8275-4002-AA0C-F6CED76AF0EB}" srcOrd="8" destOrd="0" presId="urn:microsoft.com/office/officeart/2005/8/layout/vList3"/>
    <dgm:cxn modelId="{4E06346D-59D4-4C82-B9F0-520F829E2638}" type="presParOf" srcId="{701F31F7-8275-4002-AA0C-F6CED76AF0EB}" destId="{DBEE5802-B02A-4FD0-8D9E-E41A84997483}" srcOrd="0" destOrd="0" presId="urn:microsoft.com/office/officeart/2005/8/layout/vList3"/>
    <dgm:cxn modelId="{68E652EC-5064-4997-884D-CF533B3656FF}" type="presParOf" srcId="{701F31F7-8275-4002-AA0C-F6CED76AF0EB}" destId="{CBECF91F-3437-4191-B722-01BBD94F99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A16BC6-12BB-40EE-90B5-D326F0F3752B}">
      <dsp:nvSpPr>
        <dsp:cNvPr id="0" name=""/>
        <dsp:cNvSpPr/>
      </dsp:nvSpPr>
      <dsp:spPr>
        <a:xfrm rot="10800000">
          <a:off x="1958228" y="1504"/>
          <a:ext cx="6739509" cy="10427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9815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1. Вы самостоятельно готовите программу праздника, покупаете продукты, на оптовом рынке, сами готовите праздничные блюда. Расходы составят 7000 руб.</a:t>
          </a:r>
          <a:endParaRPr lang="ru-RU" sz="1700" b="0" i="0" kern="1200" dirty="0"/>
        </a:p>
      </dsp:txBody>
      <dsp:txXfrm rot="10800000">
        <a:off x="2218910" y="1504"/>
        <a:ext cx="6478827" cy="1042730"/>
      </dsp:txXfrm>
    </dsp:sp>
    <dsp:sp modelId="{AC7209B9-A517-490A-BF8C-03D81203DDAC}">
      <dsp:nvSpPr>
        <dsp:cNvPr id="0" name=""/>
        <dsp:cNvSpPr/>
      </dsp:nvSpPr>
      <dsp:spPr>
        <a:xfrm>
          <a:off x="1436862" y="1504"/>
          <a:ext cx="1042730" cy="104273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B8526-987C-4286-8849-D28D10270BEA}">
      <dsp:nvSpPr>
        <dsp:cNvPr id="0" name=""/>
        <dsp:cNvSpPr/>
      </dsp:nvSpPr>
      <dsp:spPr>
        <a:xfrm rot="10800000">
          <a:off x="1958228" y="1328273"/>
          <a:ext cx="6739509" cy="10427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9815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2. Вы арендуете кафе; расходы составляют 1500 руб. на человека, но конкурсную программу готовите самостоятельно.</a:t>
          </a:r>
          <a:endParaRPr lang="ru-RU" sz="1700" b="0" i="0" kern="1200" dirty="0"/>
        </a:p>
      </dsp:txBody>
      <dsp:txXfrm rot="10800000">
        <a:off x="2218910" y="1328273"/>
        <a:ext cx="6478827" cy="1042730"/>
      </dsp:txXfrm>
    </dsp:sp>
    <dsp:sp modelId="{E9FF51B2-1868-4904-94CE-A6BA514D913B}">
      <dsp:nvSpPr>
        <dsp:cNvPr id="0" name=""/>
        <dsp:cNvSpPr/>
      </dsp:nvSpPr>
      <dsp:spPr>
        <a:xfrm>
          <a:off x="1436862" y="1328273"/>
          <a:ext cx="1042730" cy="104273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D048F4-F9A9-4E9E-A378-759A583AB190}">
      <dsp:nvSpPr>
        <dsp:cNvPr id="0" name=""/>
        <dsp:cNvSpPr/>
      </dsp:nvSpPr>
      <dsp:spPr>
        <a:xfrm rot="10800000">
          <a:off x="1958228" y="2655043"/>
          <a:ext cx="6739509" cy="10427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9815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0" kern="1200" dirty="0" smtClean="0"/>
            <a:t>3. Вы арендуете хороший ресторан, нанимаете аниматоров и ведущих, полностью освобождая себя от хлопот, и шума, расходы составят 5000 руб. на человека.</a:t>
          </a:r>
          <a:endParaRPr lang="ru-RU" sz="1700" b="0" i="0" kern="1200" dirty="0"/>
        </a:p>
      </dsp:txBody>
      <dsp:txXfrm rot="10800000">
        <a:off x="2218910" y="2655043"/>
        <a:ext cx="6478827" cy="1042730"/>
      </dsp:txXfrm>
    </dsp:sp>
    <dsp:sp modelId="{609836E0-ABF1-407F-AE01-625B3B8BDD11}">
      <dsp:nvSpPr>
        <dsp:cNvPr id="0" name=""/>
        <dsp:cNvSpPr/>
      </dsp:nvSpPr>
      <dsp:spPr>
        <a:xfrm>
          <a:off x="1436862" y="2655043"/>
          <a:ext cx="1042730" cy="104273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966D13-824C-4218-A5CE-CF1C587EBA0A}">
      <dsp:nvSpPr>
        <dsp:cNvPr id="0" name=""/>
        <dsp:cNvSpPr/>
      </dsp:nvSpPr>
      <dsp:spPr>
        <a:xfrm rot="10800000">
          <a:off x="1920647" y="1624"/>
          <a:ext cx="6934516" cy="695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6889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1. Не станете тратить деньги, выберете самолечение (но нет гарантии, что человек вылечится).</a:t>
          </a:r>
          <a:endParaRPr lang="ru-RU" sz="1600" b="0" i="0" kern="1200" dirty="0"/>
        </a:p>
      </dsp:txBody>
      <dsp:txXfrm rot="10800000">
        <a:off x="2094631" y="1624"/>
        <a:ext cx="6760532" cy="695936"/>
      </dsp:txXfrm>
    </dsp:sp>
    <dsp:sp modelId="{894E0FCF-4875-46C2-B55A-AB5F67F809D7}">
      <dsp:nvSpPr>
        <dsp:cNvPr id="0" name=""/>
        <dsp:cNvSpPr/>
      </dsp:nvSpPr>
      <dsp:spPr>
        <a:xfrm>
          <a:off x="1572679" y="1624"/>
          <a:ext cx="695936" cy="6959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7A6965-988B-4024-BFA1-A02DBF52052F}">
      <dsp:nvSpPr>
        <dsp:cNvPr id="0" name=""/>
        <dsp:cNvSpPr/>
      </dsp:nvSpPr>
      <dsp:spPr>
        <a:xfrm rot="10800000">
          <a:off x="1920647" y="905302"/>
          <a:ext cx="6934516" cy="695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6889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smtClean="0"/>
            <a:t>2. Положите в обычную больницу, где стоимость лечения составит 10000 руб. (вероятность выздоровления — 70 %).</a:t>
          </a:r>
          <a:endParaRPr lang="ru-RU" sz="1600" b="0" i="0" kern="1200"/>
        </a:p>
      </dsp:txBody>
      <dsp:txXfrm rot="10800000">
        <a:off x="2094631" y="905302"/>
        <a:ext cx="6760532" cy="695936"/>
      </dsp:txXfrm>
    </dsp:sp>
    <dsp:sp modelId="{B2FDB840-81A8-4B50-8861-AF1B6691EB43}">
      <dsp:nvSpPr>
        <dsp:cNvPr id="0" name=""/>
        <dsp:cNvSpPr/>
      </dsp:nvSpPr>
      <dsp:spPr>
        <a:xfrm>
          <a:off x="1572679" y="905302"/>
          <a:ext cx="695936" cy="69593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1627AB-E899-4FE4-8BD2-4E3BB4D685AF}">
      <dsp:nvSpPr>
        <dsp:cNvPr id="0" name=""/>
        <dsp:cNvSpPr/>
      </dsp:nvSpPr>
      <dsp:spPr>
        <a:xfrm rot="10800000">
          <a:off x="1920647" y="1808981"/>
          <a:ext cx="6934516" cy="695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6889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3. Выберете домашнее лечение недорогими препаратами с обшей стоимостью 2500 руб. (вероятность выздоровления — 50%).</a:t>
          </a:r>
          <a:endParaRPr lang="ru-RU" sz="1600" b="0" i="0" kern="1200" dirty="0"/>
        </a:p>
      </dsp:txBody>
      <dsp:txXfrm rot="10800000">
        <a:off x="2094631" y="1808981"/>
        <a:ext cx="6760532" cy="695936"/>
      </dsp:txXfrm>
    </dsp:sp>
    <dsp:sp modelId="{AA5E3056-7F19-4BC1-89D7-E1D973891D04}">
      <dsp:nvSpPr>
        <dsp:cNvPr id="0" name=""/>
        <dsp:cNvSpPr/>
      </dsp:nvSpPr>
      <dsp:spPr>
        <a:xfrm>
          <a:off x="1572679" y="1808981"/>
          <a:ext cx="695936" cy="69593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C485AB-2D8D-4756-958C-2CF84FFE8CE9}">
      <dsp:nvSpPr>
        <dsp:cNvPr id="0" name=""/>
        <dsp:cNvSpPr/>
      </dsp:nvSpPr>
      <dsp:spPr>
        <a:xfrm rot="10800000">
          <a:off x="1920647" y="2712659"/>
          <a:ext cx="6934516" cy="695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6889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smtClean="0"/>
            <a:t>4. Отправите в санаторий в России, потратив на путевку 85000 руб. (выздоровление 90%).</a:t>
          </a:r>
          <a:endParaRPr lang="ru-RU" sz="1600" b="0" i="0" kern="1200"/>
        </a:p>
      </dsp:txBody>
      <dsp:txXfrm rot="10800000">
        <a:off x="2094631" y="2712659"/>
        <a:ext cx="6760532" cy="695936"/>
      </dsp:txXfrm>
    </dsp:sp>
    <dsp:sp modelId="{558537E1-7A3B-48F9-9A7A-E5D0C66FDF4A}">
      <dsp:nvSpPr>
        <dsp:cNvPr id="0" name=""/>
        <dsp:cNvSpPr/>
      </dsp:nvSpPr>
      <dsp:spPr>
        <a:xfrm>
          <a:off x="1572679" y="2712659"/>
          <a:ext cx="695936" cy="69593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ECF91F-3437-4191-B722-01BBD94F99D8}">
      <dsp:nvSpPr>
        <dsp:cNvPr id="0" name=""/>
        <dsp:cNvSpPr/>
      </dsp:nvSpPr>
      <dsp:spPr>
        <a:xfrm rot="10800000">
          <a:off x="1920647" y="3616338"/>
          <a:ext cx="6934516" cy="695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6889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smtClean="0"/>
            <a:t>5. Отправите на лечение за границей и заплатите 400000 руб. (гарантия выздоровления — 100%).</a:t>
          </a:r>
          <a:endParaRPr lang="ru-RU" sz="1600" b="0" i="0" kern="1200"/>
        </a:p>
      </dsp:txBody>
      <dsp:txXfrm rot="10800000">
        <a:off x="2094631" y="3616338"/>
        <a:ext cx="6760532" cy="695936"/>
      </dsp:txXfrm>
    </dsp:sp>
    <dsp:sp modelId="{DBEE5802-B02A-4FD0-8D9E-E41A84997483}">
      <dsp:nvSpPr>
        <dsp:cNvPr id="0" name=""/>
        <dsp:cNvSpPr/>
      </dsp:nvSpPr>
      <dsp:spPr>
        <a:xfrm>
          <a:off x="1572679" y="3616338"/>
          <a:ext cx="695936" cy="695936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noProof="0" smtClean="0"/>
              <a:t>Click to edit Master text styles</a:t>
            </a:r>
          </a:p>
          <a:p>
            <a:pPr lvl="1"/>
            <a:r>
              <a:rPr lang="en-US" altLang="ru-RU" noProof="0" smtClean="0"/>
              <a:t>Second level</a:t>
            </a:r>
          </a:p>
          <a:p>
            <a:pPr lvl="2"/>
            <a:r>
              <a:rPr lang="en-US" altLang="ru-RU" noProof="0" smtClean="0"/>
              <a:t>Third level</a:t>
            </a:r>
          </a:p>
          <a:p>
            <a:pPr lvl="3"/>
            <a:r>
              <a:rPr lang="en-US" altLang="ru-RU" noProof="0" smtClean="0"/>
              <a:t>Fourth level</a:t>
            </a:r>
          </a:p>
          <a:p>
            <a:pPr lvl="4"/>
            <a:r>
              <a:rPr lang="en-US" altLang="ru-RU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BC32B60-2A70-4394-BD6B-1452549E270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55151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B64BE-4985-4D5E-B0E3-54E48C0332B9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5373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84980389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960046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39265210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4519198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0478118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A70F15-C253-4835-8E12-DE2CCF899FBE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81603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DAAEA-2288-4735-B75B-C663100D0F4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9072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63839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3DD721-407B-4F13-B84E-0567AE604FF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55039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9C2BE-DE88-4DD1-8F15-4E9F5C3DCCA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997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F99777-255F-4AF1-8B24-AD4EF1E977CE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1923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F3C7D-AD1D-484A-BC75-AB35FF2FFA3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1649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E3025-1111-4E6C-9D17-83B15549556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52993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78D61C-FB34-4A76-81B8-619AAAF6629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0158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7ECD2B-E388-48D1-BF63-D3E66B0796B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91161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ru-RU" smtClean="0"/>
              <a:t>Глава 2. Экономика домохозяйства</a:t>
            </a: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ru-RU" smtClean="0"/>
              <a:t>11. Бюджет домохозяйства</a:t>
            </a: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C36417F-4ECF-4E77-AD99-E53AD232C3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0176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1950" y="304800"/>
            <a:ext cx="7772400" cy="19208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 smtClean="0"/>
              <a:t>Деловая игра «Семейный бюджет»</a:t>
            </a:r>
            <a:endParaRPr lang="en-US" altLang="ru-RU" dirty="0" smtClean="0"/>
          </a:p>
        </p:txBody>
      </p:sp>
      <p:pic>
        <p:nvPicPr>
          <p:cNvPr id="1026" name="Picture 2" descr="https://avatars.mds.yandex.net/i?id=de9ede966ee8f5df5a7b50dc11de3a99_l-7553521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5715000" cy="40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6347713" cy="1320800"/>
          </a:xfrm>
        </p:spPr>
        <p:txBody>
          <a:bodyPr/>
          <a:lstStyle/>
          <a:p>
            <a:r>
              <a:rPr lang="ru-RU" dirty="0" smtClean="0"/>
              <a:t>Правила игры: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7696200" cy="51816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Разделиться на группы по 4-6 </a:t>
            </a:r>
            <a:r>
              <a:rPr lang="ru-RU" sz="2400" dirty="0" smtClean="0"/>
              <a:t>человек</a:t>
            </a:r>
          </a:p>
          <a:p>
            <a:r>
              <a:rPr lang="ru-RU" sz="2400" dirty="0" smtClean="0"/>
              <a:t>Составить бюджет домохозяйства, учитывая что: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- в конце месяца у одного из членов семьи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день рождения;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- в течении месяца могут возникнуть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</a:t>
            </a:r>
            <a:r>
              <a:rPr lang="ru-RU" sz="2400" dirty="0" smtClean="0"/>
              <a:t>непредвиденные расходы.</a:t>
            </a:r>
            <a:endParaRPr lang="ru-RU" sz="2400" dirty="0" smtClean="0"/>
          </a:p>
          <a:p>
            <a:r>
              <a:rPr lang="ru-RU" sz="2400" dirty="0" smtClean="0"/>
              <a:t>Семья должна быть дружной.</a:t>
            </a:r>
          </a:p>
          <a:p>
            <a:r>
              <a:rPr lang="ru-RU" sz="2400" dirty="0" smtClean="0"/>
              <a:t>При принятии решений учитывается мнение каждого члена семьи.</a:t>
            </a:r>
          </a:p>
          <a:p>
            <a:r>
              <a:rPr lang="ru-RU" sz="2400" dirty="0" smtClean="0"/>
              <a:t>В «семье» при обсуждении следует соблюдать правила поведения, чтобы не мешать шумом другим.</a:t>
            </a:r>
          </a:p>
          <a:p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4262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 этап. Составить характеристику семьи по плану: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086601" cy="3880773"/>
          </a:xfrm>
        </p:spPr>
        <p:txBody>
          <a:bodyPr>
            <a:normAutofit/>
          </a:bodyPr>
          <a:lstStyle/>
          <a:p>
            <a:r>
              <a:rPr lang="ru-RU" sz="2800" dirty="0"/>
              <a:t>Придумать фамилию семьи.</a:t>
            </a:r>
          </a:p>
          <a:p>
            <a:r>
              <a:rPr lang="ru-RU" sz="2800" dirty="0"/>
              <a:t>Распределить роли. Возраст.</a:t>
            </a:r>
          </a:p>
          <a:p>
            <a:r>
              <a:rPr lang="ru-RU" sz="2800" dirty="0"/>
              <a:t>Кем работает или место учебы. Увлечения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Место жительства</a:t>
            </a:r>
            <a:endParaRPr lang="ru-RU" sz="2800" dirty="0"/>
          </a:p>
          <a:p>
            <a:r>
              <a:rPr lang="ru-RU" sz="2800" dirty="0"/>
              <a:t>Глава семьи должен представить свою семью.</a:t>
            </a:r>
          </a:p>
          <a:p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3</a:t>
            </a:fld>
            <a:endParaRPr lang="en-US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79041" y="6010656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2800" dirty="0" smtClean="0"/>
              <a:t>Записать данные в карточку семьи.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61927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этап. ДОХОДЫ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162801" cy="388077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доходной части таблицы «Бюджет домохозяйства» отразить:</a:t>
            </a:r>
          </a:p>
          <a:p>
            <a:pPr marL="0" indent="0">
              <a:buNone/>
            </a:pPr>
            <a:r>
              <a:rPr lang="ru-RU" sz="2400" dirty="0" smtClean="0"/>
              <a:t>      - источники доходов и их размеры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- посчитать общую сумму дохода семьи.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51198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51059"/>
            <a:ext cx="6347713" cy="1320800"/>
          </a:xfrm>
        </p:spPr>
        <p:txBody>
          <a:bodyPr/>
          <a:lstStyle/>
          <a:p>
            <a:r>
              <a:rPr lang="ru-RU" dirty="0"/>
              <a:t>3</a:t>
            </a:r>
            <a:r>
              <a:rPr lang="ru-RU" dirty="0" smtClean="0"/>
              <a:t> этап. РАСХОДЫ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875929"/>
            <a:ext cx="7848600" cy="29171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расходной части таблицы «Бюджет домохозяйства» отразить:</a:t>
            </a:r>
          </a:p>
          <a:p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     - сумму налога по формуле: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     - сумму коммунальных услуг по формуле: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5</a:t>
            </a:fld>
            <a:endParaRPr lang="en-US" alt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5072" y="3705916"/>
            <a:ext cx="7543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+mn-cs"/>
              </a:rPr>
              <a:t>другие возможные расходы семьи  </a:t>
            </a:r>
          </a:p>
          <a:p>
            <a:pPr lvl="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</a:pP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+mn-cs"/>
              </a:rPr>
              <a:t>(например: продукты, одежда, развлечения, оплата проезда, ремонт, канцтовары, парикмахерская, кредит, бензин, обучение, спортивные секции, телефон, интернет)  </a:t>
            </a:r>
          </a:p>
          <a:p>
            <a:pPr lvl="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</a:pPr>
            <a:endParaRPr lang="ru-RU" sz="2400" dirty="0" smtClean="0">
              <a:solidFill>
                <a:prstClr val="black">
                  <a:lumMod val="75000"/>
                  <a:lumOff val="25000"/>
                </a:prstClr>
              </a:solidFill>
              <a:latin typeface="Trebuchet MS"/>
              <a:cs typeface="+mn-cs"/>
            </a:endParaRPr>
          </a:p>
          <a:p>
            <a:pPr marL="342900" lvl="0" indent="-34290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+mn-cs"/>
              </a:rPr>
              <a:t>под таблицей записать планируемую сумму для сбережения в этом месяце </a:t>
            </a:r>
            <a:endParaRPr lang="ru-RU" sz="2400" dirty="0" smtClean="0">
              <a:solidFill>
                <a:prstClr val="black">
                  <a:lumMod val="75000"/>
                  <a:lumOff val="25000"/>
                </a:prstClr>
              </a:solidFill>
              <a:latin typeface="Trebuchet MS"/>
              <a:cs typeface="+mn-cs"/>
            </a:endParaRPr>
          </a:p>
          <a:p>
            <a:pPr marL="342900" lvl="0" indent="-34290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Tx/>
              <a:buChar char="-"/>
            </a:pP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  <a:cs typeface="+mn-cs"/>
            </a:endParaRPr>
          </a:p>
          <a:p>
            <a:pPr lvl="0" defTabSz="457200" fontAlgn="auto"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</a:pP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rebuchet MS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3794" y="2501527"/>
            <a:ext cx="630975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общая сумма заработка всех членов семьи * 13%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02185" y="3304379"/>
            <a:ext cx="630975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п</a:t>
            </a:r>
            <a:r>
              <a:rPr lang="ru-RU" dirty="0" smtClean="0"/>
              <a:t>лощадь места жительства в </a:t>
            </a:r>
            <a:r>
              <a:rPr lang="ru-RU" dirty="0" err="1" smtClean="0"/>
              <a:t>кв.м</a:t>
            </a:r>
            <a:r>
              <a:rPr lang="ru-RU" dirty="0" smtClean="0"/>
              <a:t> * 120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35072" y="6274717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/>
                </a:solidFill>
              </a:rPr>
              <a:t>Размер выплаченного штрафа задан условием игры.</a:t>
            </a:r>
            <a:endParaRPr lang="ru-RU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3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2746"/>
            <a:ext cx="6347713" cy="1320800"/>
          </a:xfrm>
        </p:spPr>
        <p:txBody>
          <a:bodyPr/>
          <a:lstStyle/>
          <a:p>
            <a:r>
              <a:rPr lang="ru-RU" dirty="0" smtClean="0"/>
              <a:t>4 этап. РАСХОДЫ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на День Рождения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19200"/>
            <a:ext cx="7391400" cy="1001594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Выберите наиболее приемлемый для вашей семьи вариант подготовки дня рождения с учетом размера вашего дохода и количества </a:t>
            </a:r>
            <a:r>
              <a:rPr lang="ru-RU" sz="2000" dirty="0" smtClean="0"/>
              <a:t>гостей 15 человек: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6</a:t>
            </a:fld>
            <a:endParaRPr lang="en-US" alt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99076421"/>
              </p:ext>
            </p:extLst>
          </p:nvPr>
        </p:nvGraphicFramePr>
        <p:xfrm>
          <a:off x="-1283843" y="2360282"/>
          <a:ext cx="10134600" cy="369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6471" y="6218899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2"/>
                </a:solidFill>
              </a:rPr>
              <a:t>Ответ обоснуйте, сделайте запись «День рождения» в расходной части таблицы «Бюджет семьи»</a:t>
            </a:r>
            <a:endParaRPr lang="ru-RU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02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2746"/>
            <a:ext cx="6347713" cy="1320800"/>
          </a:xfrm>
        </p:spPr>
        <p:txBody>
          <a:bodyPr/>
          <a:lstStyle/>
          <a:p>
            <a:r>
              <a:rPr lang="ru-RU" dirty="0" smtClean="0"/>
              <a:t>4 этап. РАСХОДЫ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на Здоровую семью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19200"/>
            <a:ext cx="7391400" cy="8382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Одному из членов вашей семьи назначили </a:t>
            </a:r>
            <a:r>
              <a:rPr lang="ru-RU" sz="2000" dirty="0"/>
              <a:t>срочное лечение. Что вы предпримете?</a:t>
            </a:r>
            <a:r>
              <a:rPr lang="ru-RU" sz="2000" dirty="0" smtClean="0"/>
              <a:t>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7</a:t>
            </a:fld>
            <a:endParaRPr lang="en-US" alt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0992943"/>
              </p:ext>
            </p:extLst>
          </p:nvPr>
        </p:nvGraphicFramePr>
        <p:xfrm>
          <a:off x="-1283844" y="1904999"/>
          <a:ext cx="10427844" cy="4313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6471" y="6218899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2"/>
                </a:solidFill>
              </a:rPr>
              <a:t>Ответ обоснуйте, сделайте запись «Здоровая семья» в расходной части таблицы «Бюджет семьи»</a:t>
            </a:r>
            <a:endParaRPr lang="ru-RU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62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</a:t>
            </a:r>
            <a:r>
              <a:rPr lang="ru-RU" dirty="0" smtClean="0"/>
              <a:t> этап. Подведение итогов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958833"/>
            <a:ext cx="7162801" cy="3880773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В расходной части таблицы «Бюджет домохозяйства»  отобразите размер и способ для сбережений оставшихся денег, если такие имеются.</a:t>
            </a:r>
          </a:p>
          <a:p>
            <a:r>
              <a:rPr lang="ru-RU" sz="2400" dirty="0" smtClean="0"/>
              <a:t>Посчитайте итоговую сумму расходов.</a:t>
            </a:r>
          </a:p>
          <a:p>
            <a:r>
              <a:rPr lang="ru-RU" sz="2400" dirty="0" smtClean="0"/>
              <a:t>Получился ли ваш бюджет сбалансированным? </a:t>
            </a:r>
          </a:p>
          <a:p>
            <a:r>
              <a:rPr lang="ru-RU" sz="2400" dirty="0" smtClean="0"/>
              <a:t>Проанализируйте полученный результат. </a:t>
            </a:r>
          </a:p>
          <a:p>
            <a:r>
              <a:rPr lang="ru-RU" sz="2400" dirty="0" smtClean="0"/>
              <a:t>Предложите, как можно увеличить доходы или сократить расходы.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2C593-0F84-4020-8485-5B6E0420943A}" type="slidenum">
              <a:rPr lang="en-US" altLang="ru-RU" smtClean="0"/>
              <a:pPr>
                <a:defRPr/>
              </a:pPr>
              <a:t>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828787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1232</TotalTime>
  <Words>546</Words>
  <Application>Microsoft Office PowerPoint</Application>
  <PresentationFormat>Экран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Грань</vt:lpstr>
      <vt:lpstr>Деловая игра «Семейный бюджет»</vt:lpstr>
      <vt:lpstr>Правила игры:</vt:lpstr>
      <vt:lpstr>1 этап. Составить характеристику семьи по плану:</vt:lpstr>
      <vt:lpstr>2 этап. ДОХОДЫ</vt:lpstr>
      <vt:lpstr>3 этап. РАСХОДЫ</vt:lpstr>
      <vt:lpstr>4 этап. РАСХОДЫ              на День Рождения</vt:lpstr>
      <vt:lpstr>4 этап. РАСХОДЫ              на Здоровую семью</vt:lpstr>
      <vt:lpstr>5 этап. Подведение итогов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2. Экономика домохозяйства</dc:title>
  <dc:creator>Юлия Лиховид</dc:creator>
  <cp:lastModifiedBy>я</cp:lastModifiedBy>
  <cp:revision>68</cp:revision>
  <dcterms:created xsi:type="dcterms:W3CDTF">2007-03-15T22:21:53Z</dcterms:created>
  <dcterms:modified xsi:type="dcterms:W3CDTF">2023-03-03T05:29:10Z</dcterms:modified>
</cp:coreProperties>
</file>