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4" r:id="rId3"/>
  </p:sldMasterIdLst>
  <p:sldIdLst>
    <p:sldId id="261" r:id="rId4"/>
    <p:sldId id="257" r:id="rId5"/>
    <p:sldId id="258" r:id="rId6"/>
    <p:sldId id="259" r:id="rId7"/>
    <p:sldId id="264" r:id="rId8"/>
    <p:sldId id="265" r:id="rId9"/>
    <p:sldId id="266" r:id="rId10"/>
    <p:sldId id="262" r:id="rId11"/>
    <p:sldId id="260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1FF09-3337-425E-8FA5-F4B772CF64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4434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B5BE1-C533-440B-87A4-C16CB64B111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3197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0ECB36-F4E5-48A2-8B90-B12343BFF7D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305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F31D3-257F-4CD1-9BEC-2B9BB0C127A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7933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87158-8B7A-4F92-A542-2DFA642FEC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5677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AFD7C-32DF-4AB1-B830-8E639D5CC38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9786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0DC359-3AE3-4A0F-A22F-FF465FF9B9E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0094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DC48EC-75D0-4FE9-AE37-EA4BA04D874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14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CFAFF-2C33-45B9-9C70-AD6AEA93730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4712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61FD2-014A-42AB-B1AF-451B80E7576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5017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CD7E03-A9EA-44AF-98EB-CCC591A8290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4256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D7371-4FC6-416D-8AEB-21EFD4C8AC9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6880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1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7888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7888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7888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536080-0270-4B66-BDD8-3020606C8DF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8839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2B5F8-4B57-4802-858F-27E8AAA73CA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811F8-5FF8-4626-BE61-6907541A5F5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285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1E5F4-8F91-48AD-9AD9-5FB01130996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FEB0-4DAB-41C9-856D-F10FCA443EE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9592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FB6D9-31F6-435E-ACB1-33EB18DF2FF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5364E-FD00-4076-92AA-0092E697216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5497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E6E57-95EF-408F-9777-AAD8A048BCC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613F3-20B5-4253-8744-C6374291821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2082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F4F10-423B-469B-A316-9B9634AB8DD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5BFF9-1473-4CFD-8C2D-6F6734162AE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188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B829A-5179-43D6-94A3-CE8FFFF3903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30132-48DD-46EA-B375-F066332FABD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959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43BBF-6067-4B86-B084-8676D7D5BC6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E4A5-D917-4A09-9BE8-48B8688E771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2161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D0485-31AF-4837-A1FF-3FBAA7357A4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0D3F7-3AA1-45A2-96F8-048EA698D40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9051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BB99C-DA65-4091-9BFE-0B11FE98A88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72BA4-5DFA-4A80-AC11-DE326551FF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8710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A882B-9029-47D4-9514-F856C734324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673F8-0026-481F-9ED4-1B098B3C97D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5816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5DB3B-BBEA-4FAA-A799-A4C2265EEFF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F9036-4F5B-4515-842D-04B46DF04D6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411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32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6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4591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4591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4591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64F826-46AB-403F-BDBC-CB2FABF2ADB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011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58E1FE7-79EA-47BB-BA74-A6F39A3D91A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471644-2082-4416-A929-F05C23C96B4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27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9792" y="692696"/>
            <a:ext cx="2950096" cy="144259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3501008"/>
            <a:ext cx="2624336" cy="13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iu_RuGL1H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7572" y="0"/>
            <a:ext cx="9221572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39552" y="1412776"/>
            <a:ext cx="784887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«Решение изобретательных задач </a:t>
            </a: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на</a:t>
            </a:r>
          </a:p>
          <a:p>
            <a:pPr algn="ctr"/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примере событий Первой мировой войны»</a:t>
            </a:r>
            <a:endParaRPr lang="ru-RU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339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23850"/>
            <a:ext cx="6858000" cy="6210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2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20569"/>
            <a:ext cx="1517154" cy="15171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4" descr="http://www.znaikaigraika.by/upload/iblock/1fe/1fef96d2b3334a8dce11badbb13dfeb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81146"/>
            <a:ext cx="1951889" cy="25608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7" descr="https://yt3.ggpht.com/a/AGF-l794x58HMpYUeXZ_OCYLt6h9ZfN5cP_1un9JsA=s900-c-k-c0xffffffff-no-rj-mo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176" y="4624458"/>
            <a:ext cx="1567061" cy="1567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Капля 4"/>
          <p:cNvSpPr/>
          <p:nvPr/>
        </p:nvSpPr>
        <p:spPr>
          <a:xfrm rot="3711597">
            <a:off x="137107" y="5070535"/>
            <a:ext cx="799257" cy="648072"/>
          </a:xfrm>
          <a:prstGeom prst="teardrop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78382" y="5121188"/>
            <a:ext cx="502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МЕ</a:t>
            </a:r>
            <a:endParaRPr lang="ru-RU" b="1" dirty="0"/>
          </a:p>
        </p:txBody>
      </p:sp>
      <p:sp>
        <p:nvSpPr>
          <p:cNvPr id="7" name="AutoShape 10" descr="https://st24.stpulscen.ru/images/product/218/470/316_big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329" y="2250846"/>
            <a:ext cx="2051203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582641" y="2250846"/>
            <a:ext cx="1235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«СИЛОВ»</a:t>
            </a:r>
            <a:endParaRPr lang="ru-RU" b="1" dirty="0"/>
          </a:p>
        </p:txBody>
      </p:sp>
      <p:sp>
        <p:nvSpPr>
          <p:cNvPr id="9" name="AutoShape 13" descr="http://makidon.com/image/cache/catalog/1234/sanki-tyani-tolkay-7-s-bolshim-kolesom4-900x90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7" descr="https://img2.freepng.ru/20180329/dfe/kisspng-goose-duck-clip-art-goose-5abcd7f60e1b99.3424128115223254940578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796" y="312738"/>
            <a:ext cx="1486472" cy="145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олилиния 10"/>
          <p:cNvSpPr/>
          <p:nvPr/>
        </p:nvSpPr>
        <p:spPr>
          <a:xfrm>
            <a:off x="4778088" y="446497"/>
            <a:ext cx="1816676" cy="578739"/>
          </a:xfrm>
          <a:custGeom>
            <a:avLst/>
            <a:gdLst>
              <a:gd name="connsiteX0" fmla="*/ 1553439 w 1816676"/>
              <a:gd name="connsiteY0" fmla="*/ 149248 h 578739"/>
              <a:gd name="connsiteX1" fmla="*/ 1730 w 1816676"/>
              <a:gd name="connsiteY1" fmla="*/ 24558 h 578739"/>
              <a:gd name="connsiteX2" fmla="*/ 1816676 w 1816676"/>
              <a:gd name="connsiteY2" fmla="*/ 578739 h 578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6676" h="578739">
                <a:moveTo>
                  <a:pt x="1553439" y="149248"/>
                </a:moveTo>
                <a:cubicBezTo>
                  <a:pt x="755648" y="51112"/>
                  <a:pt x="-42143" y="-47024"/>
                  <a:pt x="1730" y="24558"/>
                </a:cubicBezTo>
                <a:cubicBezTo>
                  <a:pt x="45603" y="96140"/>
                  <a:pt x="1516494" y="488685"/>
                  <a:pt x="1816676" y="57873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905400" y="228205"/>
            <a:ext cx="998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АПРЕЛЬ</a:t>
            </a:r>
            <a:endParaRPr lang="ru-RU" b="1" dirty="0"/>
          </a:p>
        </p:txBody>
      </p:sp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692" y="139844"/>
            <a:ext cx="1042952" cy="156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21" descr="https://ds03.infourok.ru/uploads/ex/016c/00051e03-e571776d/img35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70" name="Picture 2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3" t="5434" r="26196" b="24794"/>
          <a:stretch/>
        </p:blipFill>
        <p:spPr bwMode="auto">
          <a:xfrm>
            <a:off x="6757113" y="2898828"/>
            <a:ext cx="2386887" cy="20844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9" y="2500376"/>
            <a:ext cx="2525589" cy="1648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83" y="1873706"/>
            <a:ext cx="1272666" cy="12726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644" y="707922"/>
            <a:ext cx="1986685" cy="2483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172057" y="3184363"/>
            <a:ext cx="1577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СОЮЗ</a:t>
            </a:r>
            <a:endParaRPr lang="ru-RU" b="1" dirty="0"/>
          </a:p>
        </p:txBody>
      </p:sp>
      <p:pic>
        <p:nvPicPr>
          <p:cNvPr id="2076" name="Picture 28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8" t="6255" r="60493"/>
          <a:stretch/>
        </p:blipFill>
        <p:spPr bwMode="auto">
          <a:xfrm>
            <a:off x="2704549" y="3912286"/>
            <a:ext cx="1137803" cy="2600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642" y="4014446"/>
            <a:ext cx="2513788" cy="188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905400" y="4607159"/>
            <a:ext cx="1142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Франция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669936" y="4509947"/>
            <a:ext cx="1217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Германия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854220" y="4140615"/>
            <a:ext cx="1073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Бельгия</a:t>
            </a:r>
            <a:endParaRPr lang="ru-RU" b="1" dirty="0"/>
          </a:p>
        </p:txBody>
      </p:sp>
      <p:pic>
        <p:nvPicPr>
          <p:cNvPr id="2078" name="Picture 3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1501" y="4957116"/>
            <a:ext cx="1647221" cy="1648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9399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85" y="1124744"/>
            <a:ext cx="1656184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24744"/>
            <a:ext cx="1679187" cy="1539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4701" y="4509120"/>
            <a:ext cx="2078360" cy="207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767649"/>
            <a:ext cx="2860576" cy="2145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57497"/>
            <a:ext cx="1584176" cy="108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89" y="4083076"/>
            <a:ext cx="4074031" cy="2497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784" y="3987728"/>
            <a:ext cx="1230336" cy="98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609" y="3953877"/>
            <a:ext cx="2372092" cy="23720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003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6632"/>
            <a:ext cx="6732240" cy="6432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12160" y="116632"/>
            <a:ext cx="3131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1914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65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роцесс 3"/>
          <p:cNvSpPr/>
          <p:nvPr/>
        </p:nvSpPr>
        <p:spPr>
          <a:xfrm>
            <a:off x="0" y="0"/>
            <a:ext cx="9144000" cy="6858000"/>
          </a:xfrm>
          <a:prstGeom prst="flowChartProcess">
            <a:avLst/>
          </a:prstGeom>
          <a:solidFill>
            <a:schemeClr val="bg1"/>
          </a:solidFill>
          <a:ln w="63500" cmpd="thinThick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95400" y="152400"/>
            <a:ext cx="713644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000099"/>
                </a:solidFill>
                <a:latin typeface="+mn-lt"/>
              </a:rPr>
              <a:t>Соотношение сил противников</a:t>
            </a:r>
            <a:endParaRPr lang="ru-RU" sz="4000" b="1" spc="50" dirty="0">
              <a:ln w="11430"/>
              <a:solidFill>
                <a:srgbClr val="00009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5" name="Group 74"/>
          <p:cNvGraphicFramePr>
            <a:graphicFrameLocks/>
          </p:cNvGraphicFramePr>
          <p:nvPr/>
        </p:nvGraphicFramePr>
        <p:xfrm>
          <a:off x="381000" y="914400"/>
          <a:ext cx="8458200" cy="5459421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2963307"/>
                <a:gridCol w="2675493"/>
                <a:gridCol w="2819400"/>
              </a:tblGrid>
              <a:tr h="9448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Антанта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Тройственный союз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10363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Население(без колоний)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</a:rPr>
                        <a:t>250 млн.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</a:rPr>
                        <a:t>(Россия, Франция, Англия)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</a:rPr>
                        <a:t>120 млн.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</a:rPr>
                        <a:t> (Германия, Австро-Венгрия)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/>
                </a:tc>
              </a:tr>
              <a:tr h="14055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Вооружённые силы после мобилизации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lang="ru-RU" sz="2400" b="1" i="0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10 119 000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lang="ru-RU" sz="2400" b="1" i="0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6 122 000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/>
                </a:tc>
              </a:tr>
              <a:tr h="5181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Легкие орудия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lang="ru-RU" sz="2400" b="1" i="0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11 434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lang="ru-RU" sz="2400" b="1" i="0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7 944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/>
                </a:tc>
              </a:tr>
              <a:tr h="5181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Тяжелые орудия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lang="ru-RU" sz="2400" b="1" i="0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450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lang="ru-RU" sz="2400" b="1" i="0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1 856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/>
                </a:tc>
              </a:tr>
              <a:tr h="5181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Самолёты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</a:rPr>
                        <a:t>509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</a:rPr>
                        <a:t>297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/>
                </a:tc>
              </a:tr>
              <a:tr h="5181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Крейсеры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</a:rPr>
                        <a:t>316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</a:rPr>
                        <a:t>61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671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процесс 2"/>
          <p:cNvSpPr/>
          <p:nvPr/>
        </p:nvSpPr>
        <p:spPr>
          <a:xfrm>
            <a:off x="0" y="0"/>
            <a:ext cx="9144000" cy="6858000"/>
          </a:xfrm>
          <a:prstGeom prst="flowChartProcess">
            <a:avLst/>
          </a:prstGeom>
          <a:solidFill>
            <a:schemeClr val="bg1"/>
          </a:solidFill>
          <a:ln w="63500" cmpd="thinThick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6600" y="-152400"/>
            <a:ext cx="262693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Оружие</a:t>
            </a:r>
          </a:p>
        </p:txBody>
      </p:sp>
      <p:pic>
        <p:nvPicPr>
          <p:cNvPr id="35842" name="Picture 2" descr="изображение"/>
          <p:cNvPicPr>
            <a:picLocks noChangeAspect="1" noChangeArrowheads="1"/>
          </p:cNvPicPr>
          <p:nvPr/>
        </p:nvPicPr>
        <p:blipFill>
          <a:blip r:embed="rId2" cstate="print"/>
          <a:srcRect t="20513" r="5769" b="2148"/>
          <a:stretch>
            <a:fillRect/>
          </a:stretch>
        </p:blipFill>
        <p:spPr bwMode="auto">
          <a:xfrm>
            <a:off x="152400" y="2819400"/>
            <a:ext cx="6019800" cy="3705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52400" y="685800"/>
            <a:ext cx="5791200" cy="1862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3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3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Малыш Вилли</a:t>
            </a:r>
            <a:r>
              <a:rPr lang="ru-RU" sz="2300" b="1" dirty="0">
                <a:solidFill>
                  <a:srgbClr val="000099"/>
                </a:solidFill>
              </a:rPr>
              <a:t>» — первый в истории танк. </a:t>
            </a:r>
            <a:r>
              <a:rPr lang="ru-RU" sz="2300" b="1" dirty="0">
                <a:solidFill>
                  <a:srgbClr val="000099"/>
                </a:solidFill>
              </a:rPr>
              <a:t>Построен в 1915 г. в Великобритании. Цель – создать бронированный вездеход, обеспечивающий защиту от пулеметного огня.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248400" y="762000"/>
          <a:ext cx="2743200" cy="2035190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1295400"/>
                <a:gridCol w="1447800"/>
              </a:tblGrid>
              <a:tr h="393347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0099"/>
                          </a:solidFill>
                        </a:rPr>
                        <a:t>Длина</a:t>
                      </a:r>
                      <a:endParaRPr lang="ru-RU" sz="1800" b="1" dirty="0">
                        <a:solidFill>
                          <a:srgbClr val="000099"/>
                        </a:solidFill>
                        <a:latin typeface="Verdana"/>
                      </a:endParaRPr>
                    </a:p>
                  </a:txBody>
                  <a:tcPr marL="17762" marR="17762" marT="17761" marB="1776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0099"/>
                          </a:solidFill>
                        </a:rPr>
                        <a:t>8,1 м.</a:t>
                      </a:r>
                      <a:endParaRPr lang="ru-RU" sz="1800" b="1" dirty="0">
                        <a:solidFill>
                          <a:srgbClr val="000099"/>
                        </a:solidFill>
                        <a:latin typeface="Verdana"/>
                      </a:endParaRPr>
                    </a:p>
                  </a:txBody>
                  <a:tcPr marL="17762" marR="17762" marT="17761" marB="17761" anchor="ctr"/>
                </a:tc>
              </a:tr>
              <a:tr h="341018">
                <a:tc>
                  <a:txBody>
                    <a:bodyPr/>
                    <a:lstStyle/>
                    <a:p>
                      <a:pPr algn="ctr"/>
                      <a:r>
                        <a:rPr lang="ru-RU" sz="1800" b="1">
                          <a:solidFill>
                            <a:srgbClr val="000099"/>
                          </a:solidFill>
                        </a:rPr>
                        <a:t>Высота</a:t>
                      </a:r>
                      <a:endParaRPr lang="ru-RU" sz="1800" b="1">
                        <a:solidFill>
                          <a:srgbClr val="000099"/>
                        </a:solidFill>
                        <a:latin typeface="Verdana"/>
                      </a:endParaRPr>
                    </a:p>
                  </a:txBody>
                  <a:tcPr marL="17762" marR="17762" marT="17761" marB="1776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0099"/>
                          </a:solidFill>
                        </a:rPr>
                        <a:t>3,1 м.</a:t>
                      </a:r>
                      <a:endParaRPr lang="ru-RU" sz="1800" b="1" dirty="0">
                        <a:solidFill>
                          <a:srgbClr val="000099"/>
                        </a:solidFill>
                        <a:latin typeface="Verdana"/>
                      </a:endParaRPr>
                    </a:p>
                  </a:txBody>
                  <a:tcPr marL="17762" marR="17762" marT="17761" marB="17761" anchor="ctr"/>
                </a:tc>
              </a:tr>
              <a:tr h="341018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0099"/>
                          </a:solidFill>
                        </a:rPr>
                        <a:t>Б</a:t>
                      </a:r>
                      <a:r>
                        <a:rPr lang="ru-RU" sz="1800" b="1" dirty="0" smtClean="0">
                          <a:solidFill>
                            <a:srgbClr val="000099"/>
                          </a:solidFill>
                        </a:rPr>
                        <a:t>роня</a:t>
                      </a:r>
                      <a:endParaRPr lang="ru-RU" sz="1800" b="1" dirty="0">
                        <a:solidFill>
                          <a:srgbClr val="000099"/>
                        </a:solidFill>
                        <a:latin typeface="Verdana"/>
                      </a:endParaRPr>
                    </a:p>
                  </a:txBody>
                  <a:tcPr marL="17762" marR="17762" marT="17761" marB="1776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0099"/>
                          </a:solidFill>
                        </a:rPr>
                        <a:t>6-10 мм.</a:t>
                      </a:r>
                      <a:endParaRPr lang="ru-RU" sz="1800" b="1" dirty="0">
                        <a:solidFill>
                          <a:srgbClr val="000099"/>
                        </a:solidFill>
                        <a:latin typeface="Verdana"/>
                      </a:endParaRPr>
                    </a:p>
                  </a:txBody>
                  <a:tcPr marL="17762" marR="17762" marT="17761" marB="17761" anchor="ctr"/>
                </a:tc>
              </a:tr>
              <a:tr h="309828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0099"/>
                          </a:solidFill>
                        </a:rPr>
                        <a:t>Скорость</a:t>
                      </a:r>
                      <a:endParaRPr lang="ru-RU" sz="1800" b="1" dirty="0">
                        <a:solidFill>
                          <a:srgbClr val="000099"/>
                        </a:solidFill>
                        <a:latin typeface="Verdana"/>
                      </a:endParaRPr>
                    </a:p>
                  </a:txBody>
                  <a:tcPr marL="17762" marR="17762" marT="17761" marB="1776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0099"/>
                          </a:solidFill>
                        </a:rPr>
                        <a:t>5,6 км/ч</a:t>
                      </a:r>
                      <a:endParaRPr lang="ru-RU" sz="1800" b="1" dirty="0">
                        <a:solidFill>
                          <a:srgbClr val="000099"/>
                        </a:solidFill>
                        <a:latin typeface="Verdana"/>
                      </a:endParaRPr>
                    </a:p>
                  </a:txBody>
                  <a:tcPr marL="17762" marR="17762" marT="17761" marB="17761" anchor="ctr"/>
                </a:tc>
              </a:tr>
              <a:tr h="314272">
                <a:tc>
                  <a:txBody>
                    <a:bodyPr/>
                    <a:lstStyle/>
                    <a:p>
                      <a:pPr algn="ctr"/>
                      <a:r>
                        <a:rPr lang="ru-RU" sz="1800" b="1">
                          <a:solidFill>
                            <a:srgbClr val="000099"/>
                          </a:solidFill>
                        </a:rPr>
                        <a:t>Масса</a:t>
                      </a:r>
                      <a:endParaRPr lang="ru-RU" sz="1800" b="1">
                        <a:solidFill>
                          <a:srgbClr val="000099"/>
                        </a:solidFill>
                        <a:latin typeface="Verdana"/>
                      </a:endParaRPr>
                    </a:p>
                  </a:txBody>
                  <a:tcPr marL="17762" marR="17762" marT="17761" marB="1776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0099"/>
                          </a:solidFill>
                        </a:rPr>
                        <a:t>14,7 тонн.</a:t>
                      </a:r>
                      <a:endParaRPr lang="ru-RU" sz="1800" b="1" dirty="0">
                        <a:solidFill>
                          <a:srgbClr val="000099"/>
                        </a:solidFill>
                        <a:latin typeface="Verdana"/>
                      </a:endParaRPr>
                    </a:p>
                  </a:txBody>
                  <a:tcPr marL="17762" marR="17762" marT="17761" marB="17761" anchor="ctr"/>
                </a:tc>
              </a:tr>
              <a:tr h="335693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000099"/>
                          </a:solidFill>
                        </a:rPr>
                        <a:t>Экипаж</a:t>
                      </a:r>
                      <a:endParaRPr lang="ru-RU" sz="1800" b="1" dirty="0">
                        <a:solidFill>
                          <a:srgbClr val="000099"/>
                        </a:solidFill>
                        <a:latin typeface="Verdana"/>
                      </a:endParaRPr>
                    </a:p>
                  </a:txBody>
                  <a:tcPr marL="17762" marR="17762" marT="17761" marB="1776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0099"/>
                          </a:solidFill>
                        </a:rPr>
                        <a:t>4-6 человек</a:t>
                      </a:r>
                      <a:endParaRPr lang="ru-RU" sz="1800" b="1" dirty="0">
                        <a:solidFill>
                          <a:srgbClr val="000099"/>
                        </a:solidFill>
                        <a:latin typeface="Verdana"/>
                      </a:endParaRPr>
                    </a:p>
                  </a:txBody>
                  <a:tcPr marL="17762" marR="17762" marT="17761" marB="17761" anchor="ctr"/>
                </a:tc>
              </a:tr>
            </a:tbl>
          </a:graphicData>
        </a:graphic>
      </p:graphicFrame>
      <p:pic>
        <p:nvPicPr>
          <p:cNvPr id="14365" name="Picture 2" descr="http://pro-tank.ru/images/stories/pervaya-mirovaya/england/mark-1_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0"/>
          <a:stretch>
            <a:fillRect/>
          </a:stretch>
        </p:blipFill>
        <p:spPr bwMode="auto">
          <a:xfrm>
            <a:off x="6248400" y="2895600"/>
            <a:ext cx="2736850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6" name="Picture 4" descr="http://tanki.kruzzz.com/wp-content/uploads/2012/12/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1"/>
          <a:stretch>
            <a:fillRect/>
          </a:stretch>
        </p:blipFill>
        <p:spPr bwMode="auto">
          <a:xfrm>
            <a:off x="6280150" y="4876800"/>
            <a:ext cx="27114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442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0" y="0"/>
            <a:ext cx="9144000" cy="6858000"/>
          </a:xfrm>
          <a:prstGeom prst="flowChartProcess">
            <a:avLst/>
          </a:prstGeom>
          <a:solidFill>
            <a:schemeClr val="bg1"/>
          </a:solidFill>
          <a:ln w="63500" cmpd="thinThick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28800" y="228600"/>
            <a:ext cx="566539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Статистика войны</a:t>
            </a:r>
          </a:p>
        </p:txBody>
      </p:sp>
      <p:pic>
        <p:nvPicPr>
          <p:cNvPr id="25604" name="Picture 2" descr="http://kladovka.kg/uploads/posts/2010-10/1288028991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95" r="29935" b="52863"/>
          <a:stretch>
            <a:fillRect/>
          </a:stretch>
        </p:blipFill>
        <p:spPr bwMode="auto">
          <a:xfrm>
            <a:off x="228600" y="1219200"/>
            <a:ext cx="344488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TextBox 11"/>
          <p:cNvSpPr txBox="1">
            <a:spLocks noChangeArrowheads="1"/>
          </p:cNvSpPr>
          <p:nvPr/>
        </p:nvSpPr>
        <p:spPr bwMode="auto">
          <a:xfrm>
            <a:off x="609600" y="1295400"/>
            <a:ext cx="7924800" cy="275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 b="1">
                <a:solidFill>
                  <a:srgbClr val="000099"/>
                </a:solidFill>
                <a:latin typeface="Monotype Corsiva" pitchFamily="66" charset="0"/>
              </a:rPr>
              <a:t>Продолжительность: 28.07.1914 – 11.11.1918</a:t>
            </a:r>
          </a:p>
          <a:p>
            <a:pPr eaLnBrk="1" hangingPunct="1"/>
            <a:endParaRPr lang="ru-RU" sz="1500" b="1">
              <a:solidFill>
                <a:srgbClr val="000099"/>
              </a:solidFill>
              <a:latin typeface="Monotype Corsiva" pitchFamily="66" charset="0"/>
            </a:endParaRPr>
          </a:p>
          <a:p>
            <a:pPr eaLnBrk="1" hangingPunct="1"/>
            <a:r>
              <a:rPr lang="ru-RU" sz="3200" b="1">
                <a:solidFill>
                  <a:srgbClr val="000099"/>
                </a:solidFill>
                <a:latin typeface="Monotype Corsiva" pitchFamily="66" charset="0"/>
              </a:rPr>
              <a:t>Число стран-участниц : 38  </a:t>
            </a:r>
          </a:p>
          <a:p>
            <a:pPr eaLnBrk="1" hangingPunct="1"/>
            <a:endParaRPr lang="ru-RU" sz="1500" b="1">
              <a:solidFill>
                <a:srgbClr val="000099"/>
              </a:solidFill>
              <a:latin typeface="Monotype Corsiva" pitchFamily="66" charset="0"/>
            </a:endParaRPr>
          </a:p>
          <a:p>
            <a:pPr eaLnBrk="1" hangingPunct="1"/>
            <a:r>
              <a:rPr lang="ru-RU" sz="3200" b="1">
                <a:solidFill>
                  <a:srgbClr val="000099"/>
                </a:solidFill>
                <a:latin typeface="Monotype Corsiva" pitchFamily="66" charset="0"/>
              </a:rPr>
              <a:t>Численность мобилизованных: 74 млн. человек</a:t>
            </a:r>
          </a:p>
          <a:p>
            <a:pPr eaLnBrk="1" hangingPunct="1"/>
            <a:endParaRPr lang="ru-RU" sz="1500" b="1">
              <a:solidFill>
                <a:srgbClr val="000099"/>
              </a:solidFill>
              <a:latin typeface="Monotype Corsiva" pitchFamily="66" charset="0"/>
            </a:endParaRPr>
          </a:p>
          <a:p>
            <a:pPr eaLnBrk="1" hangingPunct="1"/>
            <a:r>
              <a:rPr lang="ru-RU" sz="3200" b="1">
                <a:solidFill>
                  <a:srgbClr val="000099"/>
                </a:solidFill>
                <a:latin typeface="Monotype Corsiva" pitchFamily="66" charset="0"/>
              </a:rPr>
              <a:t>Численность погибших: 10 млн. человек</a:t>
            </a:r>
          </a:p>
        </p:txBody>
      </p:sp>
      <p:pic>
        <p:nvPicPr>
          <p:cNvPr id="25606" name="Picture 2" descr="http://kladovka.kg/uploads/posts/2010-10/1288028991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95" r="29935" b="52863"/>
          <a:stretch>
            <a:fillRect/>
          </a:stretch>
        </p:blipFill>
        <p:spPr bwMode="auto">
          <a:xfrm>
            <a:off x="228600" y="1905000"/>
            <a:ext cx="344488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2" descr="http://kladovka.kg/uploads/posts/2010-10/1288028991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95" r="29935" b="52863"/>
          <a:stretch>
            <a:fillRect/>
          </a:stretch>
        </p:blipFill>
        <p:spPr bwMode="auto">
          <a:xfrm>
            <a:off x="228600" y="2590800"/>
            <a:ext cx="344488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2" descr="http://kladovka.kg/uploads/posts/2010-10/1288028991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95" r="29935" b="52863"/>
          <a:stretch>
            <a:fillRect/>
          </a:stretch>
        </p:blipFill>
        <p:spPr bwMode="auto">
          <a:xfrm>
            <a:off x="228600" y="3352800"/>
            <a:ext cx="344488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28600" y="4114800"/>
            <a:ext cx="3810000" cy="25542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99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Первую мировую войну называли: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000" b="1" dirty="0">
                <a:solidFill>
                  <a:srgbClr val="000099"/>
                </a:solidFill>
                <a:latin typeface="Monotype Corsiva" pitchFamily="66" charset="0"/>
              </a:rPr>
              <a:t>в межвоенный период - «Великая война»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000" b="1" dirty="0">
                <a:solidFill>
                  <a:srgbClr val="000099"/>
                </a:solidFill>
                <a:latin typeface="Monotype Corsiva" pitchFamily="66" charset="0"/>
              </a:rPr>
              <a:t>в Российской империи 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0099"/>
                </a:solidFill>
                <a:latin typeface="Monotype Corsiva" pitchFamily="66" charset="0"/>
              </a:rPr>
              <a:t>    1.«Вторая Отечественная»,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0099"/>
                </a:solidFill>
                <a:latin typeface="Monotype Corsiva" pitchFamily="66" charset="0"/>
              </a:rPr>
              <a:t>    2.«Германская»;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000" b="1" dirty="0">
                <a:solidFill>
                  <a:srgbClr val="000099"/>
                </a:solidFill>
                <a:latin typeface="Monotype Corsiva" pitchFamily="66" charset="0"/>
              </a:rPr>
              <a:t>в СССР — «империалистическая война».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7224" y="4038600"/>
            <a:ext cx="4984376" cy="2647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11" name="Picture 2" descr="http://lh6.ggpht.com/_FXOcvyhTZ7g/S7DdOe9IubI/AAAAAAAAEG4/K3CC4om6ZUA/statistika%20rechevyh%20narusheniy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52400"/>
            <a:ext cx="1366838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94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pbs.twimg.com/media/D6qeoQ1X4AAzveZ.jpg:lar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6"/>
            <a:ext cx="9144000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905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4043082" y="45720"/>
            <a:ext cx="4876800" cy="483209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accent5">
                <a:lumMod val="10000"/>
              </a:schemeClr>
            </a:solidFill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4400" b="1" dirty="0">
                <a:solidFill>
                  <a:srgbClr val="339933"/>
                </a:solidFill>
                <a:latin typeface="Arial Black" pitchFamily="34" charset="0"/>
              </a:rPr>
              <a:t>«Это не мир</a:t>
            </a:r>
            <a:r>
              <a:rPr lang="ru-RU" sz="4400" b="1" dirty="0" smtClean="0">
                <a:solidFill>
                  <a:srgbClr val="339933"/>
                </a:solidFill>
                <a:latin typeface="Arial Black" pitchFamily="34" charset="0"/>
              </a:rPr>
              <a:t>,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rgbClr val="339933"/>
                </a:solidFill>
                <a:latin typeface="Arial Black" pitchFamily="34" charset="0"/>
              </a:rPr>
              <a:t> </a:t>
            </a:r>
            <a:r>
              <a:rPr lang="ru-RU" sz="4400" b="1" dirty="0">
                <a:solidFill>
                  <a:srgbClr val="339933"/>
                </a:solidFill>
                <a:latin typeface="Arial Black" pitchFamily="34" charset="0"/>
              </a:rPr>
              <a:t>а перемирие на 20 лет.»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4400" b="1" dirty="0">
                <a:solidFill>
                  <a:srgbClr val="339933"/>
                </a:solidFill>
                <a:latin typeface="Arial Black" pitchFamily="34" charset="0"/>
              </a:rPr>
              <a:t>                                                                         </a:t>
            </a:r>
            <a:r>
              <a:rPr lang="ru-RU" sz="4400" b="1" dirty="0" smtClean="0">
                <a:solidFill>
                  <a:srgbClr val="339933"/>
                </a:solidFill>
                <a:latin typeface="Arial Black" pitchFamily="34" charset="0"/>
              </a:rPr>
              <a:t>Маршал </a:t>
            </a:r>
            <a:r>
              <a:rPr lang="ru-RU" sz="4400" b="1" dirty="0" err="1" smtClean="0">
                <a:solidFill>
                  <a:srgbClr val="339933"/>
                </a:solidFill>
                <a:latin typeface="Arial Black" pitchFamily="34" charset="0"/>
              </a:rPr>
              <a:t>Ф.Фош</a:t>
            </a:r>
            <a:endParaRPr lang="ru-RU" sz="4400" b="1" dirty="0">
              <a:solidFill>
                <a:srgbClr val="339933"/>
              </a:solidFill>
              <a:latin typeface="Arial Black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11479"/>
            <a:ext cx="3265098" cy="599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317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179</Words>
  <Application>Microsoft Office PowerPoint</Application>
  <PresentationFormat>Экран (4:3)</PresentationFormat>
  <Paragraphs>64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Тема Office</vt:lpstr>
      <vt:lpstr>Оформление по умолчанию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Диджей</dc:creator>
  <cp:lastModifiedBy>Наталья</cp:lastModifiedBy>
  <cp:revision>10</cp:revision>
  <dcterms:created xsi:type="dcterms:W3CDTF">2019-11-29T14:07:48Z</dcterms:created>
  <dcterms:modified xsi:type="dcterms:W3CDTF">2019-11-29T20:35:01Z</dcterms:modified>
</cp:coreProperties>
</file>