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5932" userDrawn="1">
          <p15:clr>
            <a:srgbClr val="A4A3A4"/>
          </p15:clr>
        </p15:guide>
        <p15:guide id="6" pos="3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598" y="221"/>
      </p:cViewPr>
      <p:guideLst>
        <p:guide orient="horz" pos="2160"/>
        <p:guide pos="3120"/>
        <p:guide orient="horz" pos="323"/>
        <p:guide orient="horz" pos="3997"/>
        <p:guide pos="5932"/>
        <p:guide pos="3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26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68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8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68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85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608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495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64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088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42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14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A3220-0487-424C-9C08-B6DD1003984E}" type="datetimeFigureOut">
              <a:rPr lang="ru-RU" smtClean="0"/>
              <a:t>24.01.2026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63B03-59E1-4303-AC92-EAFFEF456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06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Рисунок 147">
            <a:extLst>
              <a:ext uri="{FF2B5EF4-FFF2-40B4-BE49-F238E27FC236}">
                <a16:creationId xmlns:a16="http://schemas.microsoft.com/office/drawing/2014/main" id="{0171EABB-8D46-C5DF-71D1-E9C74A46A44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532519" y="1130266"/>
            <a:ext cx="4777593" cy="4671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8EEC1A-9CD4-5A85-EE43-775B71DA0555}"/>
              </a:ext>
            </a:extLst>
          </p:cNvPr>
          <p:cNvSpPr txBox="1"/>
          <p:nvPr/>
        </p:nvSpPr>
        <p:spPr>
          <a:xfrm>
            <a:off x="488950" y="512763"/>
            <a:ext cx="8928100" cy="640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500"/>
              </a:spcBef>
              <a:spcAft>
                <a:spcPts val="600"/>
              </a:spcAft>
            </a:pPr>
            <a:r>
              <a:rPr 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Инженер по разработке нефтяных и газовых месторождений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610656-913F-1A82-2188-D9F9FC74507F}"/>
              </a:ext>
            </a:extLst>
          </p:cNvPr>
          <p:cNvSpPr txBox="1"/>
          <p:nvPr/>
        </p:nvSpPr>
        <p:spPr>
          <a:xfrm>
            <a:off x="488950" y="2115151"/>
            <a:ext cx="3303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Перспективы:</a:t>
            </a:r>
            <a:b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Работа в нефтегазовых компаниях, инжиниринговых центрах, научно‑исследовательских институтах.</a:t>
            </a:r>
            <a:endParaRPr lang="ru-RU" sz="12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D90F04-2C88-B63D-36C0-7C6E4B3E8CC3}"/>
              </a:ext>
            </a:extLst>
          </p:cNvPr>
          <p:cNvSpPr txBox="1"/>
          <p:nvPr/>
        </p:nvSpPr>
        <p:spPr>
          <a:xfrm>
            <a:off x="498239" y="1071044"/>
            <a:ext cx="524914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Суть профессии: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Специалист, отвечающий за эффективное и безопасное освоение углеводородных месторождений — от проектирования системы разработки до контроля добычи.</a:t>
            </a:r>
            <a:endParaRPr lang="ru-RU" sz="12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683157-1FD7-6915-D6B9-0707F71BCB44}"/>
              </a:ext>
            </a:extLst>
          </p:cNvPr>
          <p:cNvSpPr txBox="1"/>
          <p:nvPr/>
        </p:nvSpPr>
        <p:spPr>
          <a:xfrm>
            <a:off x="6074774" y="1100505"/>
            <a:ext cx="3402708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Образование:</a:t>
            </a:r>
            <a:b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Высшее техническое </a:t>
            </a:r>
          </a:p>
          <a:p>
            <a:pPr algn="r">
              <a:buNone/>
            </a:pP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(нефтегазовое дело, </a:t>
            </a:r>
          </a:p>
          <a:p>
            <a:pPr algn="r">
              <a:buNone/>
            </a:pP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разработка месторождений).</a:t>
            </a:r>
          </a:p>
        </p:txBody>
      </p:sp>
      <p:pic>
        <p:nvPicPr>
          <p:cNvPr id="156" name="Рисунок 155">
            <a:extLst>
              <a:ext uri="{FF2B5EF4-FFF2-40B4-BE49-F238E27FC236}">
                <a16:creationId xmlns:a16="http://schemas.microsoft.com/office/drawing/2014/main" id="{E6A3CD2D-28D0-4891-6755-9301D635C3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703" b="7416"/>
          <a:stretch/>
        </p:blipFill>
        <p:spPr>
          <a:xfrm>
            <a:off x="4500102" y="3160251"/>
            <a:ext cx="1861382" cy="3384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Рисунок 167">
            <a:extLst>
              <a:ext uri="{FF2B5EF4-FFF2-40B4-BE49-F238E27FC236}">
                <a16:creationId xmlns:a16="http://schemas.microsoft.com/office/drawing/2014/main" id="{2424B244-69C3-22B9-55D2-9CC9B7329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097" y="3160251"/>
            <a:ext cx="1008000" cy="100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7071656-FC1D-658D-E3E0-1EAD03D34E03}"/>
              </a:ext>
            </a:extLst>
          </p:cNvPr>
          <p:cNvSpPr txBox="1"/>
          <p:nvPr/>
        </p:nvSpPr>
        <p:spPr>
          <a:xfrm>
            <a:off x="458682" y="4683367"/>
            <a:ext cx="4494318" cy="16312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Ключевые задачи: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проектирование систем разработки месторождений;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расчёт технологических режимов эксплуатации скважин;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мониторинг показателей добычи;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оптимизация процессов извлечения углеводородов;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планирование геолого‑технических мероприятий;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оценка запасов нефти и газа;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647700" sx="88000" sy="88000" algn="ctr" rotWithShape="0">
                    <a:schemeClr val="bg1"/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контроль соблюдения экологических норм.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AE7C9690-55C7-7E72-1E94-7D8C0F9F6BA2}"/>
              </a:ext>
            </a:extLst>
          </p:cNvPr>
          <p:cNvSpPr txBox="1"/>
          <p:nvPr/>
        </p:nvSpPr>
        <p:spPr>
          <a:xfrm>
            <a:off x="7394588" y="2415424"/>
            <a:ext cx="1823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u="sng" dirty="0">
                <a:latin typeface="Comic Sans MS" panose="030F0702030302020204" pitchFamily="66" charset="0"/>
                <a:cs typeface="Arial" panose="020B0604020202020204" pitchFamily="34" charset="0"/>
              </a:rPr>
              <a:t>Поступление:</a:t>
            </a:r>
            <a:endParaRPr lang="ru-RU" sz="1700" u="sng" dirty="0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4CB2929-6778-339E-DB35-3EB08A0324CF}"/>
              </a:ext>
            </a:extLst>
          </p:cNvPr>
          <p:cNvSpPr txBox="1"/>
          <p:nvPr/>
        </p:nvSpPr>
        <p:spPr>
          <a:xfrm>
            <a:off x="8326619" y="2866234"/>
            <a:ext cx="1418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Тюмени:</a:t>
            </a:r>
            <a:endParaRPr lang="ru-RU" sz="1600" dirty="0"/>
          </a:p>
        </p:txBody>
      </p:sp>
      <p:pic>
        <p:nvPicPr>
          <p:cNvPr id="174" name="Рисунок 173">
            <a:extLst>
              <a:ext uri="{FF2B5EF4-FFF2-40B4-BE49-F238E27FC236}">
                <a16:creationId xmlns:a16="http://schemas.microsoft.com/office/drawing/2014/main" id="{D2E12532-8D5E-C440-41F3-6CD0AFA68E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25" y="3175228"/>
            <a:ext cx="1008519" cy="1008519"/>
          </a:xfrm>
          <a:prstGeom prst="rect">
            <a:avLst/>
          </a:prstGeom>
        </p:spPr>
      </p:pic>
      <p:sp>
        <p:nvSpPr>
          <p:cNvPr id="175" name="TextBox 174">
            <a:extLst>
              <a:ext uri="{FF2B5EF4-FFF2-40B4-BE49-F238E27FC236}">
                <a16:creationId xmlns:a16="http://schemas.microsoft.com/office/drawing/2014/main" id="{9232B071-7A17-0176-70D6-A0AEFED44765}"/>
              </a:ext>
            </a:extLst>
          </p:cNvPr>
          <p:cNvSpPr txBox="1"/>
          <p:nvPr/>
        </p:nvSpPr>
        <p:spPr>
          <a:xfrm>
            <a:off x="6961040" y="2836674"/>
            <a:ext cx="1281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России:</a:t>
            </a:r>
            <a:endParaRPr lang="ru-RU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373F35-D203-C101-2FC4-4F11FEDDC9D7}"/>
              </a:ext>
            </a:extLst>
          </p:cNvPr>
          <p:cNvSpPr txBox="1"/>
          <p:nvPr/>
        </p:nvSpPr>
        <p:spPr>
          <a:xfrm>
            <a:off x="5145904" y="4556236"/>
            <a:ext cx="427114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Необходимые знания </a:t>
            </a:r>
          </a:p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и навыки: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геология и 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петрофизика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гидродинамика пластов;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технологии бурения и добычи;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программное обеспечение для моделирования месторождений (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Petrel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, Eclipse);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анализ данных скважинной добычи;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знание стандартов безопасности и экологии.</a:t>
            </a:r>
          </a:p>
        </p:txBody>
      </p:sp>
      <p:pic>
        <p:nvPicPr>
          <p:cNvPr id="179" name="Рисунок 178">
            <a:extLst>
              <a:ext uri="{FF2B5EF4-FFF2-40B4-BE49-F238E27FC236}">
                <a16:creationId xmlns:a16="http://schemas.microsoft.com/office/drawing/2014/main" id="{DF0BE3D8-A762-0E35-A0A0-AE152C8DD1C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</a:blip>
          <a:stretch>
            <a:fillRect/>
          </a:stretch>
        </p:blipFill>
        <p:spPr>
          <a:xfrm>
            <a:off x="1068631" y="3208007"/>
            <a:ext cx="1018120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80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E44AC-FA09-F2FC-D51E-39724F75F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160">
            <a:extLst>
              <a:ext uri="{FF2B5EF4-FFF2-40B4-BE49-F238E27FC236}">
                <a16:creationId xmlns:a16="http://schemas.microsoft.com/office/drawing/2014/main" id="{D36C45CA-53D8-A823-1B87-8CCA16D027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49051" y="933421"/>
            <a:ext cx="5185835" cy="50841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9732D7-AF1A-0A08-093A-555433D0B641}"/>
              </a:ext>
            </a:extLst>
          </p:cNvPr>
          <p:cNvSpPr txBox="1"/>
          <p:nvPr/>
        </p:nvSpPr>
        <p:spPr>
          <a:xfrm>
            <a:off x="1744980" y="512763"/>
            <a:ext cx="6738620" cy="371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500"/>
              </a:spcBef>
              <a:spcAft>
                <a:spcPts val="600"/>
              </a:spcAft>
            </a:pPr>
            <a:r>
              <a:rPr 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Геофизик‑интерпретатор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738414-102C-CED0-67C2-B05C1958B21D}"/>
              </a:ext>
            </a:extLst>
          </p:cNvPr>
          <p:cNvSpPr txBox="1"/>
          <p:nvPr/>
        </p:nvSpPr>
        <p:spPr>
          <a:xfrm>
            <a:off x="528810" y="2158522"/>
            <a:ext cx="337248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Перспективы: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Работа в геологоразведочных компаниях, нефтегазовых корпорациях, научных центрах.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4840EF-83BD-E5F3-B9CF-F704035EFC2C}"/>
              </a:ext>
            </a:extLst>
          </p:cNvPr>
          <p:cNvSpPr txBox="1"/>
          <p:nvPr/>
        </p:nvSpPr>
        <p:spPr>
          <a:xfrm>
            <a:off x="466887" y="910786"/>
            <a:ext cx="446405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Суть профессии:</a:t>
            </a:r>
            <a:b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Специалист по анализу геофизических данных для изучения строения земной коры и поиска полезных ископаемых.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864040-6C86-748D-3DAC-843A0D7B6DB6}"/>
              </a:ext>
            </a:extLst>
          </p:cNvPr>
          <p:cNvSpPr txBox="1"/>
          <p:nvPr/>
        </p:nvSpPr>
        <p:spPr>
          <a:xfrm>
            <a:off x="461669" y="4604256"/>
            <a:ext cx="42608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Ключевые задачи: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обработка сейсмических, гравиметрических, магнитных данных;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построение геологических моделей;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интерпретация результатов геофизических исследований скважин;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картирование нефтегазоносных структур;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оценка перспектив месторождений;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подготовка отчётов для геологов и инженеров.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A27E70-CFCB-0707-8AED-A095760502AD}"/>
              </a:ext>
            </a:extLst>
          </p:cNvPr>
          <p:cNvSpPr txBox="1"/>
          <p:nvPr/>
        </p:nvSpPr>
        <p:spPr>
          <a:xfrm>
            <a:off x="5487802" y="4467801"/>
            <a:ext cx="4041159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Необходимые знания </a:t>
            </a:r>
          </a:p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и навыки: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методы геофизических исследований;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программное обеспечение для интерпретации (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OpendTect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, 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Petrel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основы геологии и 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петрофизики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статистический анализ данных;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3D‑моделирование;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знание стандартов геофизической разведки.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8C1F62-94FE-874E-B55A-F0545F3F5664}"/>
              </a:ext>
            </a:extLst>
          </p:cNvPr>
          <p:cNvSpPr txBox="1"/>
          <p:nvPr/>
        </p:nvSpPr>
        <p:spPr>
          <a:xfrm>
            <a:off x="5727003" y="992176"/>
            <a:ext cx="37251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Образование: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Высшее геологическое или геофизическое.</a:t>
            </a:r>
          </a:p>
        </p:txBody>
      </p:sp>
      <p:pic>
        <p:nvPicPr>
          <p:cNvPr id="154" name="Рисунок 153">
            <a:extLst>
              <a:ext uri="{FF2B5EF4-FFF2-40B4-BE49-F238E27FC236}">
                <a16:creationId xmlns:a16="http://schemas.microsoft.com/office/drawing/2014/main" id="{FEBCD545-3643-9BF0-7E08-3064ADEDB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295" y="2474247"/>
            <a:ext cx="2425990" cy="367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Рисунок 157">
            <a:extLst>
              <a:ext uri="{FF2B5EF4-FFF2-40B4-BE49-F238E27FC236}">
                <a16:creationId xmlns:a16="http://schemas.microsoft.com/office/drawing/2014/main" id="{035538DA-DB49-D739-7FF8-F9EBB1F4489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699619" y="3176548"/>
            <a:ext cx="1728166" cy="1403168"/>
          </a:xfrm>
          <a:prstGeom prst="rect">
            <a:avLst/>
          </a:prstGeom>
        </p:spPr>
      </p:pic>
      <p:pic>
        <p:nvPicPr>
          <p:cNvPr id="160" name="Рисунок 159">
            <a:extLst>
              <a:ext uri="{FF2B5EF4-FFF2-40B4-BE49-F238E27FC236}">
                <a16:creationId xmlns:a16="http://schemas.microsoft.com/office/drawing/2014/main" id="{BD9921A6-2D4A-2BB8-0BAB-CB6A37F57F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391" y="2925000"/>
            <a:ext cx="1008000" cy="1008000"/>
          </a:xfrm>
          <a:prstGeom prst="rect">
            <a:avLst/>
          </a:prstGeom>
        </p:spPr>
      </p:pic>
      <p:sp>
        <p:nvSpPr>
          <p:cNvPr id="162" name="TextBox 161">
            <a:extLst>
              <a:ext uri="{FF2B5EF4-FFF2-40B4-BE49-F238E27FC236}">
                <a16:creationId xmlns:a16="http://schemas.microsoft.com/office/drawing/2014/main" id="{5AAF83F0-6802-0E9C-2EA3-F50620E99F95}"/>
              </a:ext>
            </a:extLst>
          </p:cNvPr>
          <p:cNvSpPr txBox="1"/>
          <p:nvPr/>
        </p:nvSpPr>
        <p:spPr>
          <a:xfrm>
            <a:off x="7442296" y="2158522"/>
            <a:ext cx="1823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u="sng" dirty="0">
                <a:latin typeface="Comic Sans MS" panose="030F0702030302020204" pitchFamily="66" charset="0"/>
                <a:cs typeface="Arial" panose="020B0604020202020204" pitchFamily="34" charset="0"/>
              </a:rPr>
              <a:t>Поступление:</a:t>
            </a:r>
            <a:endParaRPr lang="ru-RU" sz="1700" u="sng" dirty="0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785BF744-926E-518A-7CD8-8F72C89B25EB}"/>
              </a:ext>
            </a:extLst>
          </p:cNvPr>
          <p:cNvSpPr txBox="1"/>
          <p:nvPr/>
        </p:nvSpPr>
        <p:spPr>
          <a:xfrm>
            <a:off x="8374327" y="2609332"/>
            <a:ext cx="1418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Тюмени:</a:t>
            </a:r>
            <a:endParaRPr lang="ru-RU" sz="1600" dirty="0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17C04B73-B5F6-423C-B4BF-296900B4230C}"/>
              </a:ext>
            </a:extLst>
          </p:cNvPr>
          <p:cNvSpPr txBox="1"/>
          <p:nvPr/>
        </p:nvSpPr>
        <p:spPr>
          <a:xfrm>
            <a:off x="7008748" y="2579772"/>
            <a:ext cx="1281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России:</a:t>
            </a:r>
            <a:endParaRPr lang="ru-RU" sz="1600" dirty="0"/>
          </a:p>
        </p:txBody>
      </p:sp>
      <p:pic>
        <p:nvPicPr>
          <p:cNvPr id="166" name="Рисунок 165">
            <a:extLst>
              <a:ext uri="{FF2B5EF4-FFF2-40B4-BE49-F238E27FC236}">
                <a16:creationId xmlns:a16="http://schemas.microsoft.com/office/drawing/2014/main" id="{B724AAE5-8787-889E-202F-D4FA979C7C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692" y="2925000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24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00670-5533-AE0E-89D8-46777AA12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Рисунок 152">
            <a:extLst>
              <a:ext uri="{FF2B5EF4-FFF2-40B4-BE49-F238E27FC236}">
                <a16:creationId xmlns:a16="http://schemas.microsoft.com/office/drawing/2014/main" id="{86C9865E-E5F5-3317-A258-2066DC0BA37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710202" y="1257860"/>
            <a:ext cx="6545580" cy="4400206"/>
          </a:xfrm>
          <a:prstGeom prst="rect">
            <a:avLst/>
          </a:prstGeom>
        </p:spPr>
      </p:pic>
      <p:pic>
        <p:nvPicPr>
          <p:cNvPr id="150" name="Рисунок 149">
            <a:extLst>
              <a:ext uri="{FF2B5EF4-FFF2-40B4-BE49-F238E27FC236}">
                <a16:creationId xmlns:a16="http://schemas.microsoft.com/office/drawing/2014/main" id="{E9E3E442-B601-E8E9-539A-D297806837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8756083" y="255652"/>
            <a:ext cx="718386" cy="9848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6865B2-7ACB-F59E-54C6-5A82156BE146}"/>
              </a:ext>
            </a:extLst>
          </p:cNvPr>
          <p:cNvSpPr txBox="1"/>
          <p:nvPr/>
        </p:nvSpPr>
        <p:spPr>
          <a:xfrm>
            <a:off x="488950" y="512763"/>
            <a:ext cx="8928100" cy="371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500"/>
              </a:spcBef>
              <a:spcAft>
                <a:spcPts val="600"/>
              </a:spcAft>
            </a:pPr>
            <a:r>
              <a:rPr 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Специалист по анализу данных и ML‑инженер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CB3DB7-18FB-B464-BA55-32E19B77E694}"/>
              </a:ext>
            </a:extLst>
          </p:cNvPr>
          <p:cNvSpPr txBox="1"/>
          <p:nvPr/>
        </p:nvSpPr>
        <p:spPr>
          <a:xfrm>
            <a:off x="518043" y="3584627"/>
            <a:ext cx="32033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Перспективы: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Работа в IT‑компаниях, финансах, ритейле, промышленности, науке.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3F372A-E01C-D222-A870-2A009EEB2720}"/>
              </a:ext>
            </a:extLst>
          </p:cNvPr>
          <p:cNvSpPr txBox="1"/>
          <p:nvPr/>
        </p:nvSpPr>
        <p:spPr>
          <a:xfrm>
            <a:off x="488950" y="1053286"/>
            <a:ext cx="446405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Суть профессии:</a:t>
            </a:r>
            <a:b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Эксперт, который извлекает ценность из данных с помощью алгоритмов машинного обучения и аналитических методов.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3AEFFC-47E2-8CE2-9C42-5CABC2DD37A2}"/>
              </a:ext>
            </a:extLst>
          </p:cNvPr>
          <p:cNvSpPr txBox="1"/>
          <p:nvPr/>
        </p:nvSpPr>
        <p:spPr>
          <a:xfrm>
            <a:off x="488950" y="4738458"/>
            <a:ext cx="446405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Ключевые задачи: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сбор и очистка данных;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разработка и обучение ML‑моделей;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анализ больших данных (Big Data);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визуализация результатов;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внедрение моделей в производственные процессы;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оптимизация алгоритмов;</a:t>
            </a:r>
          </a:p>
          <a:p>
            <a:pPr marL="92075" indent="-92075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прогнозирование на основе данных.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8435A0-E75C-E99A-E722-925478FB44E0}"/>
              </a:ext>
            </a:extLst>
          </p:cNvPr>
          <p:cNvSpPr txBox="1"/>
          <p:nvPr/>
        </p:nvSpPr>
        <p:spPr>
          <a:xfrm>
            <a:off x="5547359" y="4709522"/>
            <a:ext cx="4118333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Необходимые знания </a:t>
            </a:r>
          </a:p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и навыки: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языки программирования (</a:t>
            </a:r>
            <a:r>
              <a:rPr lang="en-US" sz="1200" dirty="0">
                <a:latin typeface="Comic Sans MS" panose="030F0702030302020204" pitchFamily="66" charset="0"/>
                <a:cs typeface="Arial" panose="020B0604020202020204" pitchFamily="34" charset="0"/>
              </a:rPr>
              <a:t>Python, R, SQL);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фреймворки </a:t>
            </a:r>
            <a:r>
              <a:rPr lang="en-US" sz="1200" dirty="0">
                <a:latin typeface="Comic Sans MS" panose="030F0702030302020204" pitchFamily="66" charset="0"/>
                <a:cs typeface="Arial" panose="020B0604020202020204" pitchFamily="34" charset="0"/>
              </a:rPr>
              <a:t>ML (TensorFlow, </a:t>
            </a:r>
            <a:r>
              <a:rPr lang="en-US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PyTorch</a:t>
            </a:r>
            <a:r>
              <a:rPr lang="en-US" sz="1200" dirty="0">
                <a:latin typeface="Comic Sans MS" panose="030F0702030302020204" pitchFamily="66" charset="0"/>
                <a:cs typeface="Arial" panose="020B0604020202020204" pitchFamily="34" charset="0"/>
              </a:rPr>
              <a:t>, scikit‑learn);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статистика и теория вероятностей;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работа с </a:t>
            </a:r>
            <a:r>
              <a:rPr lang="en-US" sz="1200" dirty="0">
                <a:latin typeface="Comic Sans MS" panose="030F0702030302020204" pitchFamily="66" charset="0"/>
                <a:cs typeface="Arial" panose="020B0604020202020204" pitchFamily="34" charset="0"/>
              </a:rPr>
              <a:t>Big Data (Hadoop, Spark);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навыки визуализации (</a:t>
            </a:r>
            <a:r>
              <a:rPr lang="en-US" sz="1200" dirty="0">
                <a:latin typeface="Comic Sans MS" panose="030F0702030302020204" pitchFamily="66" charset="0"/>
                <a:cs typeface="Arial" panose="020B0604020202020204" pitchFamily="34" charset="0"/>
              </a:rPr>
              <a:t>Tableau, Matplotlib);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понимание бизнес‑процессов.</a:t>
            </a:r>
          </a:p>
          <a:p>
            <a:pPr algn="r">
              <a:buFont typeface="Arial" panose="020B0604020202020204" pitchFamily="34" charset="0"/>
              <a:buChar char="•"/>
            </a:pPr>
            <a:endParaRPr lang="ru-RU" sz="13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B75E6C-50B6-4BA9-6C40-94AA7FB59988}"/>
              </a:ext>
            </a:extLst>
          </p:cNvPr>
          <p:cNvSpPr txBox="1"/>
          <p:nvPr/>
        </p:nvSpPr>
        <p:spPr>
          <a:xfrm>
            <a:off x="5786224" y="1100497"/>
            <a:ext cx="37172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Образование: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Высшее в области прикладной математики, информатики, Data Science.</a:t>
            </a:r>
          </a:p>
        </p:txBody>
      </p:sp>
      <p:pic>
        <p:nvPicPr>
          <p:cNvPr id="146" name="Рисунок 145">
            <a:extLst>
              <a:ext uri="{FF2B5EF4-FFF2-40B4-BE49-F238E27FC236}">
                <a16:creationId xmlns:a16="http://schemas.microsoft.com/office/drawing/2014/main" id="{35639FE9-D603-4F41-3814-10ABB5F140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0894" y="2919579"/>
            <a:ext cx="2148632" cy="367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55478582-0D3D-2E80-BEFC-079FF4C992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364728" y="2305808"/>
            <a:ext cx="1346250" cy="1204540"/>
          </a:xfrm>
          <a:prstGeom prst="rect">
            <a:avLst/>
          </a:prstGeom>
        </p:spPr>
      </p:pic>
      <p:pic>
        <p:nvPicPr>
          <p:cNvPr id="152" name="Рисунок 151">
            <a:extLst>
              <a:ext uri="{FF2B5EF4-FFF2-40B4-BE49-F238E27FC236}">
                <a16:creationId xmlns:a16="http://schemas.microsoft.com/office/drawing/2014/main" id="{FC42B2F4-8D4F-2949-D707-2B72AA5C3F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258" y="2683294"/>
            <a:ext cx="1008000" cy="1008000"/>
          </a:xfrm>
          <a:prstGeom prst="rect">
            <a:avLst/>
          </a:prstGeom>
        </p:spPr>
      </p:pic>
      <p:sp>
        <p:nvSpPr>
          <p:cNvPr id="154" name="TextBox 153">
            <a:extLst>
              <a:ext uri="{FF2B5EF4-FFF2-40B4-BE49-F238E27FC236}">
                <a16:creationId xmlns:a16="http://schemas.microsoft.com/office/drawing/2014/main" id="{816CF219-B140-EFF6-A792-3286AD6188DA}"/>
              </a:ext>
            </a:extLst>
          </p:cNvPr>
          <p:cNvSpPr txBox="1"/>
          <p:nvPr/>
        </p:nvSpPr>
        <p:spPr>
          <a:xfrm>
            <a:off x="7695093" y="1955831"/>
            <a:ext cx="1823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u="sng" dirty="0">
                <a:latin typeface="Comic Sans MS" panose="030F0702030302020204" pitchFamily="66" charset="0"/>
                <a:cs typeface="Arial" panose="020B0604020202020204" pitchFamily="34" charset="0"/>
              </a:rPr>
              <a:t>Поступление:</a:t>
            </a:r>
            <a:endParaRPr lang="ru-RU" sz="1700" u="sng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600ABBC4-81F8-4F99-EAAD-7B1F93182E8A}"/>
              </a:ext>
            </a:extLst>
          </p:cNvPr>
          <p:cNvSpPr txBox="1"/>
          <p:nvPr/>
        </p:nvSpPr>
        <p:spPr>
          <a:xfrm>
            <a:off x="8419206" y="2365497"/>
            <a:ext cx="1418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Тюмени:</a:t>
            </a:r>
            <a:endParaRPr lang="ru-RU" sz="1600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B387293-CCED-92B3-BFF3-124352AF11B0}"/>
              </a:ext>
            </a:extLst>
          </p:cNvPr>
          <p:cNvSpPr txBox="1"/>
          <p:nvPr/>
        </p:nvSpPr>
        <p:spPr>
          <a:xfrm>
            <a:off x="7261545" y="2377081"/>
            <a:ext cx="1281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России:</a:t>
            </a:r>
            <a:endParaRPr lang="ru-RU" sz="1600" dirty="0"/>
          </a:p>
        </p:txBody>
      </p:sp>
      <p:pic>
        <p:nvPicPr>
          <p:cNvPr id="158" name="Рисунок 157">
            <a:extLst>
              <a:ext uri="{FF2B5EF4-FFF2-40B4-BE49-F238E27FC236}">
                <a16:creationId xmlns:a16="http://schemas.microsoft.com/office/drawing/2014/main" id="{8A16F2DD-A6E3-38E5-97A2-70E6CD8B80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165" y="2678214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59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B8D4C-E229-201B-CCD4-9372D6AAA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D100BE-20C6-A8E6-4A42-98BC846302C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744980" y="327645"/>
            <a:ext cx="6065281" cy="59344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B47BF7-B5FB-D3A8-E281-E7A65C5BB628}"/>
              </a:ext>
            </a:extLst>
          </p:cNvPr>
          <p:cNvSpPr txBox="1"/>
          <p:nvPr/>
        </p:nvSpPr>
        <p:spPr>
          <a:xfrm>
            <a:off x="488950" y="512763"/>
            <a:ext cx="8928100" cy="371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500"/>
              </a:spcBef>
              <a:spcAft>
                <a:spcPts val="600"/>
              </a:spcAft>
            </a:pPr>
            <a:r>
              <a:rPr 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Финансовый аналитик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715B39-83F4-6E48-DCB6-2D29B783149A}"/>
              </a:ext>
            </a:extLst>
          </p:cNvPr>
          <p:cNvSpPr txBox="1"/>
          <p:nvPr/>
        </p:nvSpPr>
        <p:spPr>
          <a:xfrm>
            <a:off x="502507" y="2060355"/>
            <a:ext cx="30587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Перспективы: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Банки, инвестиционные фонды, хедж‑фонды, </a:t>
            </a:r>
            <a:r>
              <a:rPr lang="ru-RU" sz="1400" dirty="0" err="1">
                <a:latin typeface="Comic Sans MS" panose="030F0702030302020204" pitchFamily="66" charset="0"/>
                <a:cs typeface="Arial" panose="020B0604020202020204" pitchFamily="34" charset="0"/>
              </a:rPr>
              <a:t>финтех</a:t>
            </a: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‑компании.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82DBE-FC11-EC45-11D9-769FFA8A535A}"/>
              </a:ext>
            </a:extLst>
          </p:cNvPr>
          <p:cNvSpPr txBox="1"/>
          <p:nvPr/>
        </p:nvSpPr>
        <p:spPr>
          <a:xfrm>
            <a:off x="488950" y="1011888"/>
            <a:ext cx="446405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Суть профессии:</a:t>
            </a:r>
            <a:b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Специалист по анализу финансовых рынков и разработке алгоритмических стратегий с использованием математических моделей.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058F4E-0B13-9B87-56D4-DEE6C52C913D}"/>
              </a:ext>
            </a:extLst>
          </p:cNvPr>
          <p:cNvSpPr txBox="1"/>
          <p:nvPr/>
        </p:nvSpPr>
        <p:spPr>
          <a:xfrm>
            <a:off x="502507" y="4877564"/>
            <a:ext cx="446405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Ключевые задачи: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анализ финансовой отчётности;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прогнозирование доходов и расходов;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оценка инвестиционных проектов;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составление бюджетов;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мониторинг рыночных трендов.</a:t>
            </a:r>
            <a:endParaRPr lang="ru-RU" sz="13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D042D-DCB4-6C64-A79F-CAC2E5DBD8C1}"/>
              </a:ext>
            </a:extLst>
          </p:cNvPr>
          <p:cNvSpPr txBox="1"/>
          <p:nvPr/>
        </p:nvSpPr>
        <p:spPr>
          <a:xfrm>
            <a:off x="6209030" y="1069458"/>
            <a:ext cx="31444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Образование: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Высшее экономическое, математическое или финансовое.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F7A291-CA19-6DAD-C068-DD0BDDD685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255" b="7814"/>
          <a:stretch/>
        </p:blipFill>
        <p:spPr>
          <a:xfrm>
            <a:off x="3685341" y="2590107"/>
            <a:ext cx="2184557" cy="367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1BE20AF8-5996-3E32-63DD-42AEDAEB9E8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773937" y="3073324"/>
            <a:ext cx="1146147" cy="15607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9D7314D-6E87-76CB-D694-118939F16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895" y="2726802"/>
            <a:ext cx="1008000" cy="100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F042724-817D-FF07-9F07-F2CCE073845A}"/>
              </a:ext>
            </a:extLst>
          </p:cNvPr>
          <p:cNvSpPr txBox="1"/>
          <p:nvPr/>
        </p:nvSpPr>
        <p:spPr>
          <a:xfrm>
            <a:off x="4953000" y="4569788"/>
            <a:ext cx="4464050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Необходимые знания </a:t>
            </a:r>
          </a:p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и навыки: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финансовый анализ и бухгалтерский учёт;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эконометрика и статистика;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программирование (Python, C++, R);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работа с торговыми платформами;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знание финансовых инструментов (акции, опционы, фьючерсы);</a:t>
            </a:r>
          </a:p>
          <a:p>
            <a:pPr marL="92075" indent="-92075"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математическое моделирование.</a:t>
            </a:r>
            <a:endParaRPr lang="ru-RU" sz="13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960D0F-BBFF-A19B-F04D-3F0F34082F9D}"/>
              </a:ext>
            </a:extLst>
          </p:cNvPr>
          <p:cNvSpPr txBox="1"/>
          <p:nvPr/>
        </p:nvSpPr>
        <p:spPr>
          <a:xfrm>
            <a:off x="7484117" y="2024017"/>
            <a:ext cx="1823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u="sng" dirty="0">
                <a:latin typeface="Comic Sans MS" panose="030F0702030302020204" pitchFamily="66" charset="0"/>
                <a:cs typeface="Arial" panose="020B0604020202020204" pitchFamily="34" charset="0"/>
              </a:rPr>
              <a:t>Поступление:</a:t>
            </a:r>
            <a:endParaRPr lang="ru-RU" sz="17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F9AB7F-9279-085C-EBF6-A48A0C54B05F}"/>
              </a:ext>
            </a:extLst>
          </p:cNvPr>
          <p:cNvSpPr txBox="1"/>
          <p:nvPr/>
        </p:nvSpPr>
        <p:spPr>
          <a:xfrm>
            <a:off x="8208230" y="2433683"/>
            <a:ext cx="1418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Тюмени:</a:t>
            </a:r>
            <a:endParaRPr lang="ru-RU" sz="1600" dirty="0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7F8724CC-34D1-8F10-D0DA-8162244A0580}"/>
              </a:ext>
            </a:extLst>
          </p:cNvPr>
          <p:cNvSpPr txBox="1"/>
          <p:nvPr/>
        </p:nvSpPr>
        <p:spPr>
          <a:xfrm>
            <a:off x="7050569" y="2445267"/>
            <a:ext cx="1281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России:</a:t>
            </a:r>
            <a:endParaRPr lang="ru-RU" sz="1600" dirty="0"/>
          </a:p>
        </p:txBody>
      </p:sp>
      <p:pic>
        <p:nvPicPr>
          <p:cNvPr id="147" name="Рисунок 146">
            <a:extLst>
              <a:ext uri="{FF2B5EF4-FFF2-40B4-BE49-F238E27FC236}">
                <a16:creationId xmlns:a16="http://schemas.microsoft.com/office/drawing/2014/main" id="{F4A3EC34-8953-614E-2BAB-48A56F93D5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316" y="2700343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5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46527-B3E8-FA49-8B85-E0354C1BA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Рисунок 162">
            <a:extLst>
              <a:ext uri="{FF2B5EF4-FFF2-40B4-BE49-F238E27FC236}">
                <a16:creationId xmlns:a16="http://schemas.microsoft.com/office/drawing/2014/main" id="{2D0BFFD3-8415-4C6F-A43E-947B5634F5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152063" y="2019529"/>
            <a:ext cx="1115665" cy="125588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9B480F5-6BF2-0576-60D5-D627E0DD10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2707290" y="-409003"/>
            <a:ext cx="4847813" cy="6608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D820C4-7F77-81B9-0F9C-CE7ED3892F9F}"/>
              </a:ext>
            </a:extLst>
          </p:cNvPr>
          <p:cNvSpPr txBox="1"/>
          <p:nvPr/>
        </p:nvSpPr>
        <p:spPr>
          <a:xfrm>
            <a:off x="488950" y="512763"/>
            <a:ext cx="8900730" cy="371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500"/>
              </a:spcBef>
              <a:spcAft>
                <a:spcPts val="600"/>
              </a:spcAft>
            </a:pPr>
            <a:r>
              <a:rPr 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Инженер‑проектировщик трубопроводных систем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078E13-ACBD-7A08-7E0A-B4EEB2803F24}"/>
              </a:ext>
            </a:extLst>
          </p:cNvPr>
          <p:cNvSpPr txBox="1"/>
          <p:nvPr/>
        </p:nvSpPr>
        <p:spPr>
          <a:xfrm>
            <a:off x="475265" y="1050921"/>
            <a:ext cx="446405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Суть профессии:</a:t>
            </a:r>
            <a:b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Специалист по проектированию и расчёту трубопроводных сетей для транспортировки жидкостей и газов.</a:t>
            </a:r>
          </a:p>
        </p:txBody>
      </p:sp>
      <p:pic>
        <p:nvPicPr>
          <p:cNvPr id="153" name="Рисунок 152">
            <a:extLst>
              <a:ext uri="{FF2B5EF4-FFF2-40B4-BE49-F238E27FC236}">
                <a16:creationId xmlns:a16="http://schemas.microsoft.com/office/drawing/2014/main" id="{35FC99BD-D160-2D8A-3E3F-33D374768D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414" y="2895094"/>
            <a:ext cx="2901633" cy="360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4F1D96D-08D0-0569-1721-92227B27B4B9}"/>
              </a:ext>
            </a:extLst>
          </p:cNvPr>
          <p:cNvSpPr txBox="1"/>
          <p:nvPr/>
        </p:nvSpPr>
        <p:spPr>
          <a:xfrm>
            <a:off x="516319" y="4529356"/>
            <a:ext cx="41287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Ключевые задачи: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разработка проектной документации;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гидравлический и прочностной расчёт трубопроводов;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выбор материалов и оборудования;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согласование проектов с нормативами;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контроль строительства;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оптимизация маршрутов трасс;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анализ рисков и аварийности.</a:t>
            </a:r>
            <a:endParaRPr lang="ru-RU" sz="13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DF4BB7-DA98-03B2-0A84-2CE13E7E4C1B}"/>
              </a:ext>
            </a:extLst>
          </p:cNvPr>
          <p:cNvSpPr txBox="1"/>
          <p:nvPr/>
        </p:nvSpPr>
        <p:spPr>
          <a:xfrm>
            <a:off x="516320" y="3259137"/>
            <a:ext cx="328254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Перспективы:</a:t>
            </a:r>
            <a:br>
              <a:rPr lang="ru-RU" sz="14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Проектные институты, строительные компании, нефтегазовые предприятия.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6182C9-2DAB-54C7-540A-9DD7496A7E97}"/>
              </a:ext>
            </a:extLst>
          </p:cNvPr>
          <p:cNvSpPr txBox="1"/>
          <p:nvPr/>
        </p:nvSpPr>
        <p:spPr>
          <a:xfrm>
            <a:off x="6488047" y="1017365"/>
            <a:ext cx="2901633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Образование:</a:t>
            </a:r>
            <a:b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Высшее инженерное </a:t>
            </a:r>
          </a:p>
          <a:p>
            <a:pPr algn="r">
              <a:buNone/>
            </a:pPr>
            <a:r>
              <a:rPr lang="ru-RU" sz="1400" dirty="0">
                <a:latin typeface="Comic Sans MS" panose="030F0702030302020204" pitchFamily="66" charset="0"/>
                <a:cs typeface="Arial" panose="020B0604020202020204" pitchFamily="34" charset="0"/>
              </a:rPr>
              <a:t>(теплогазоснабжение, нефтегазовое дело).</a:t>
            </a:r>
          </a:p>
        </p:txBody>
      </p:sp>
      <p:pic>
        <p:nvPicPr>
          <p:cNvPr id="154" name="Рисунок 153">
            <a:extLst>
              <a:ext uri="{FF2B5EF4-FFF2-40B4-BE49-F238E27FC236}">
                <a16:creationId xmlns:a16="http://schemas.microsoft.com/office/drawing/2014/main" id="{B8EAF195-425B-DA3B-7167-BB72CAFF5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565" y="3289476"/>
            <a:ext cx="1008000" cy="100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B629DC-4F25-A216-0926-622218AB3946}"/>
              </a:ext>
            </a:extLst>
          </p:cNvPr>
          <p:cNvSpPr txBox="1"/>
          <p:nvPr/>
        </p:nvSpPr>
        <p:spPr>
          <a:xfrm>
            <a:off x="6120820" y="4467800"/>
            <a:ext cx="3282545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Необходимые знания </a:t>
            </a:r>
          </a:p>
          <a:p>
            <a:pPr algn="r">
              <a:buNone/>
            </a:pPr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и навыки: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сопромат и гидравлика;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стандарты проектирования (ГОСТ, СП);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ПО для проектирования (AutoCAD, </a:t>
            </a:r>
            <a:r>
              <a:rPr lang="ru-RU" sz="1200" dirty="0" err="1">
                <a:latin typeface="Comic Sans MS" panose="030F0702030302020204" pitchFamily="66" charset="0"/>
                <a:cs typeface="Arial" panose="020B0604020202020204" pitchFamily="34" charset="0"/>
              </a:rPr>
              <a:t>Plant</a:t>
            </a: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 3D, CAESAR II);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знание материалов (стали, полимеры);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основы строительства и монтажа;</a:t>
            </a:r>
          </a:p>
          <a:p>
            <a:pPr algn="r">
              <a:buFont typeface="Arial" panose="020B0604020202020204" pitchFamily="34" charset="0"/>
              <a:buChar char="•"/>
            </a:pPr>
            <a:r>
              <a:rPr lang="ru-RU" sz="1200" dirty="0">
                <a:latin typeface="Comic Sans MS" panose="030F0702030302020204" pitchFamily="66" charset="0"/>
                <a:cs typeface="Arial" panose="020B0604020202020204" pitchFamily="34" charset="0"/>
              </a:rPr>
              <a:t>экологическая безопасность.</a:t>
            </a:r>
            <a:endParaRPr lang="ru-RU" sz="13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429723A9-B194-3BE6-0281-2BEA6A0468B8}"/>
              </a:ext>
            </a:extLst>
          </p:cNvPr>
          <p:cNvSpPr txBox="1"/>
          <p:nvPr/>
        </p:nvSpPr>
        <p:spPr>
          <a:xfrm>
            <a:off x="7517562" y="2518088"/>
            <a:ext cx="1823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b="1" u="sng" dirty="0">
                <a:latin typeface="Comic Sans MS" panose="030F0702030302020204" pitchFamily="66" charset="0"/>
                <a:cs typeface="Arial" panose="020B0604020202020204" pitchFamily="34" charset="0"/>
              </a:rPr>
              <a:t>Поступление:</a:t>
            </a:r>
            <a:endParaRPr lang="ru-RU" sz="1700" u="sng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16AE32D-B299-0248-309F-9C09C74067AA}"/>
              </a:ext>
            </a:extLst>
          </p:cNvPr>
          <p:cNvSpPr txBox="1"/>
          <p:nvPr/>
        </p:nvSpPr>
        <p:spPr>
          <a:xfrm>
            <a:off x="8241675" y="2927754"/>
            <a:ext cx="14187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Тюмени:</a:t>
            </a:r>
            <a:endParaRPr lang="ru-RU" sz="1600" dirty="0"/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5B1071D6-A832-9B22-C760-AEB5A9F34175}"/>
              </a:ext>
            </a:extLst>
          </p:cNvPr>
          <p:cNvSpPr txBox="1"/>
          <p:nvPr/>
        </p:nvSpPr>
        <p:spPr>
          <a:xfrm>
            <a:off x="7084014" y="2939338"/>
            <a:ext cx="1281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  <a:cs typeface="Arial" panose="020B0604020202020204" pitchFamily="34" charset="0"/>
              </a:rPr>
              <a:t>В России:</a:t>
            </a:r>
            <a:endParaRPr lang="ru-RU" sz="1600" dirty="0"/>
          </a:p>
        </p:txBody>
      </p:sp>
      <p:pic>
        <p:nvPicPr>
          <p:cNvPr id="159" name="Рисунок 158">
            <a:extLst>
              <a:ext uri="{FF2B5EF4-FFF2-40B4-BE49-F238E27FC236}">
                <a16:creationId xmlns:a16="http://schemas.microsoft.com/office/drawing/2014/main" id="{4700AB9C-22EE-1AB7-D1D6-9AB1A7A733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050" y="3289214"/>
            <a:ext cx="1008000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98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164</TotalTime>
  <Words>674</Words>
  <Application>Microsoft Office PowerPoint</Application>
  <PresentationFormat>Лист A4 (210x297 мм)</PresentationFormat>
  <Paragraphs>115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Джульетта Рувинская</dc:creator>
  <cp:lastModifiedBy>Джульетта Рувинская</cp:lastModifiedBy>
  <cp:revision>1</cp:revision>
  <dcterms:created xsi:type="dcterms:W3CDTF">2026-01-24T14:53:22Z</dcterms:created>
  <dcterms:modified xsi:type="dcterms:W3CDTF">2026-01-24T17:38:05Z</dcterms:modified>
</cp:coreProperties>
</file>