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61" r:id="rId5"/>
    <p:sldId id="262" r:id="rId6"/>
    <p:sldId id="263" r:id="rId7"/>
    <p:sldId id="267" r:id="rId8"/>
    <p:sldId id="266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t="5123" b="2464"/>
          <a:stretch>
            <a:fillRect/>
          </a:stretch>
        </p:blipFill>
        <p:spPr bwMode="auto">
          <a:xfrm>
            <a:off x="1571603" y="0"/>
            <a:ext cx="55081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85786" y="1500174"/>
            <a:ext cx="85010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Здравствуйте, я говорю вам, здравствуйте!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родным, знакомым и друзьям.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счастливы, и просто, здравствуйте,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Мира, радости и процветанья вам!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smtClean="0"/>
              <a:t>www.gosuslugi.ru/edu-content/lesson/7722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sp>
        <p:nvSpPr>
          <p:cNvPr id="4" name="Google Shape;177;g30c28acd91a_0_10"/>
          <p:cNvSpPr txBox="1"/>
          <p:nvPr/>
        </p:nvSpPr>
        <p:spPr>
          <a:xfrm>
            <a:off x="819272" y="924900"/>
            <a:ext cx="8324728" cy="6555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  <a:buClr>
                <a:srgbClr val="000000"/>
              </a:buClr>
              <a:buSzPts val="2300"/>
            </a:pPr>
            <a:r>
              <a:rPr lang="ru-RU" sz="3200" dirty="0" smtClean="0"/>
              <a:t>    Все </a:t>
            </a:r>
            <a:r>
              <a:rPr lang="ru-RU" sz="3200" dirty="0"/>
              <a:t>леса хороши с их грибным воздухом и шелестом листьев. Но особенно хороши горные леса около моря. В них слышен шум прибоя. С моря постоянно наносит туман, и от обилия влаги буйно разрастается мох. Он свешивается с веток зелёными прядями до самой </a:t>
            </a:r>
            <a:r>
              <a:rPr lang="ru-RU" sz="3200" dirty="0" smtClean="0"/>
              <a:t>земли.</a:t>
            </a:r>
            <a:endParaRPr lang="ru-RU" sz="32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3200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32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" name="Google Shape;178;g30c28acd91a_0_10"/>
          <p:cNvSpPr/>
          <p:nvPr/>
        </p:nvSpPr>
        <p:spPr>
          <a:xfrm>
            <a:off x="2071670" y="1214422"/>
            <a:ext cx="261600" cy="4743890"/>
          </a:xfrm>
          <a:prstGeom prst="roundRect">
            <a:avLst>
              <a:gd name="adj" fmla="val 16667"/>
            </a:avLst>
          </a:prstGeom>
          <a:solidFill>
            <a:srgbClr val="FFAB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78;g30c28acd91a_0_10"/>
          <p:cNvSpPr/>
          <p:nvPr/>
        </p:nvSpPr>
        <p:spPr>
          <a:xfrm>
            <a:off x="4078566" y="1197893"/>
            <a:ext cx="261600" cy="4743890"/>
          </a:xfrm>
          <a:prstGeom prst="roundRect">
            <a:avLst>
              <a:gd name="adj" fmla="val 16667"/>
            </a:avLst>
          </a:prstGeom>
          <a:solidFill>
            <a:srgbClr val="FFAB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78;g30c28acd91a_0_10"/>
          <p:cNvSpPr/>
          <p:nvPr/>
        </p:nvSpPr>
        <p:spPr>
          <a:xfrm>
            <a:off x="5806270" y="1201886"/>
            <a:ext cx="261600" cy="4743890"/>
          </a:xfrm>
          <a:prstGeom prst="roundRect">
            <a:avLst>
              <a:gd name="adj" fmla="val 16667"/>
            </a:avLst>
          </a:prstGeom>
          <a:solidFill>
            <a:srgbClr val="FFAB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78;g30c28acd91a_0_10"/>
          <p:cNvSpPr/>
          <p:nvPr/>
        </p:nvSpPr>
        <p:spPr>
          <a:xfrm>
            <a:off x="7740352" y="1196752"/>
            <a:ext cx="261600" cy="4743890"/>
          </a:xfrm>
          <a:prstGeom prst="roundRect">
            <a:avLst>
              <a:gd name="adj" fmla="val 16667"/>
            </a:avLst>
          </a:prstGeom>
          <a:solidFill>
            <a:srgbClr val="FFAB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t="5123" b="2464"/>
          <a:stretch>
            <a:fillRect/>
          </a:stretch>
        </p:blipFill>
        <p:spPr bwMode="auto">
          <a:xfrm>
            <a:off x="785786" y="500042"/>
            <a:ext cx="4312926" cy="5307394"/>
          </a:xfrm>
          <a:prstGeom prst="rect">
            <a:avLst/>
          </a:prstGeom>
          <a:noFill/>
        </p:spPr>
      </p:pic>
      <p:sp>
        <p:nvSpPr>
          <p:cNvPr id="5" name="Google Shape;205;g3020382756e_0_29"/>
          <p:cNvSpPr/>
          <p:nvPr/>
        </p:nvSpPr>
        <p:spPr>
          <a:xfrm>
            <a:off x="5786446" y="642918"/>
            <a:ext cx="2676000" cy="813300"/>
          </a:xfrm>
          <a:prstGeom prst="roundRect">
            <a:avLst>
              <a:gd name="adj" fmla="val 16667"/>
            </a:avLst>
          </a:prstGeom>
          <a:solidFill>
            <a:srgbClr val="FFB8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Пейзаж</a:t>
            </a:r>
            <a:endParaRPr sz="36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" name="Google Shape;205;g3020382756e_0_29"/>
          <p:cNvSpPr/>
          <p:nvPr/>
        </p:nvSpPr>
        <p:spPr>
          <a:xfrm>
            <a:off x="5786446" y="2500306"/>
            <a:ext cx="2676000" cy="813300"/>
          </a:xfrm>
          <a:prstGeom prst="roundRect">
            <a:avLst>
              <a:gd name="adj" fmla="val 16667"/>
            </a:avLst>
          </a:prstGeom>
          <a:solidFill>
            <a:srgbClr val="FFB8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sz="3600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Портрет</a:t>
            </a:r>
            <a:endParaRPr sz="36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" name="Google Shape;205;g3020382756e_0_29"/>
          <p:cNvSpPr/>
          <p:nvPr/>
        </p:nvSpPr>
        <p:spPr>
          <a:xfrm>
            <a:off x="5786446" y="4500570"/>
            <a:ext cx="2676000" cy="813300"/>
          </a:xfrm>
          <a:prstGeom prst="roundRect">
            <a:avLst>
              <a:gd name="adj" fmla="val 16667"/>
            </a:avLst>
          </a:prstGeom>
          <a:solidFill>
            <a:srgbClr val="FFB8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sz="3600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Интерьер</a:t>
            </a:r>
            <a:endParaRPr sz="36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753600" cy="71247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571480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Особенности</a:t>
            </a:r>
            <a:r>
              <a:rPr lang="en-US" sz="4000" b="1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художественного</a:t>
            </a:r>
            <a:r>
              <a:rPr lang="en-US" sz="4000" b="1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текста-описания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Google Shape;215;g211bfeccb06_2_0"/>
          <p:cNvSpPr/>
          <p:nvPr/>
        </p:nvSpPr>
        <p:spPr>
          <a:xfrm>
            <a:off x="785786" y="2928934"/>
            <a:ext cx="8143932" cy="24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Wingdings" pitchFamily="2" charset="2"/>
              <a:buChar char="v"/>
            </a:pPr>
            <a:r>
              <a:rPr lang="ru-RU" sz="24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 </a:t>
            </a:r>
            <a:r>
              <a:rPr lang="en-US" sz="2800" b="0" i="0" u="none" strike="noStrike" cap="none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Знать</a:t>
            </a:r>
            <a:r>
              <a:rPr lang="en-US" sz="28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основные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элементы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художественного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текста-описания</a:t>
            </a:r>
            <a:endParaRPr sz="2800" b="0" i="0" u="none" strike="noStrike" cap="none">
              <a:solidFill>
                <a:srgbClr val="2F2F45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Wingdings" pitchFamily="2" charset="2"/>
              <a:buChar char="v"/>
            </a:pPr>
            <a:endParaRPr sz="2800" b="0" i="0" u="none" strike="noStrike" cap="none">
              <a:solidFill>
                <a:srgbClr val="2F2F45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Wingdings" pitchFamily="2" charset="2"/>
              <a:buChar char="v"/>
            </a:pPr>
            <a:r>
              <a:rPr lang="ru-RU" sz="28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     </a:t>
            </a:r>
            <a:r>
              <a:rPr lang="en-US" sz="2800" b="0" i="0" u="none" strike="noStrike" cap="none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Выделять</a:t>
            </a:r>
            <a:r>
              <a:rPr lang="en-US" sz="28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художественные</a:t>
            </a:r>
            <a:r>
              <a:rPr lang="en-US" sz="28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описания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в </a:t>
            </a:r>
            <a:r>
              <a:rPr lang="en-US" sz="2800" b="0" i="0" u="none" strike="noStrike" cap="none" dirty="0" err="1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рассказе</a:t>
            </a:r>
            <a:endParaRPr lang="ru-RU" sz="2800" b="0" i="0" u="none" strike="noStrike" cap="none" dirty="0" smtClean="0">
              <a:solidFill>
                <a:srgbClr val="2F2F45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</a:pPr>
            <a:r>
              <a:rPr lang="en-US" sz="2800" b="0" i="0" u="none" strike="noStrike" cap="none" dirty="0" smtClean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«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Корзина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с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еловыми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2800" b="0" i="0" u="none" strike="noStrike" cap="none" dirty="0" err="1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шишками</a:t>
            </a:r>
            <a:r>
              <a:rPr lang="en-US" sz="2800" b="0" i="0" u="none" strike="noStrike" cap="none" dirty="0">
                <a:solidFill>
                  <a:srgbClr val="2F2F45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»</a:t>
            </a:r>
            <a:endParaRPr sz="2800" b="0" i="0" u="none" strike="noStrike" cap="none">
              <a:solidFill>
                <a:srgbClr val="2F2F45"/>
              </a:solidFill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428604"/>
            <a:ext cx="792961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Clr>
                <a:srgbClr val="000000"/>
              </a:buClr>
              <a:buSzPts val="2000"/>
            </a:pPr>
            <a:r>
              <a:rPr lang="ru-RU" b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Художественный текст-описание </a:t>
            </a:r>
            <a:r>
              <a:rPr lang="ru-RU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— это особый вид текста, в котором автор подробно рассказывает о каком-то предмете, месте или человеке. </a:t>
            </a:r>
            <a:endParaRPr lang="ru-RU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357430"/>
            <a:ext cx="771530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Clr>
                <a:srgbClr val="000000"/>
              </a:buClr>
              <a:buSzPts val="2100"/>
            </a:pPr>
            <a:r>
              <a:rPr lang="ru-RU" b="1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Элементы художественного текста-описания</a:t>
            </a:r>
            <a:endParaRPr lang="ru-RU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" name="Google Shape;227;g3020382756e_0_41"/>
          <p:cNvSpPr/>
          <p:nvPr/>
        </p:nvSpPr>
        <p:spPr>
          <a:xfrm>
            <a:off x="1285852" y="3357562"/>
            <a:ext cx="2286300" cy="2152668"/>
          </a:xfrm>
          <a:prstGeom prst="roundRect">
            <a:avLst>
              <a:gd name="adj" fmla="val 16667"/>
            </a:avLst>
          </a:prstGeom>
          <a:solidFill>
            <a:srgbClr val="FFE2A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Пейзаж</a:t>
            </a:r>
            <a:endParaRPr lang="ru-RU" sz="18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sz="1800" b="0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 algn="ctr">
              <a:buClr>
                <a:schemeClr val="dk1"/>
              </a:buClr>
              <a:buSzPts val="1100"/>
            </a:pPr>
            <a:r>
              <a:rPr lang="ru-RU" dirty="0" smtClean="0"/>
              <a:t>это описание природы в рассказе.</a:t>
            </a: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" name="Google Shape;228;g3020382756e_0_41"/>
          <p:cNvSpPr/>
          <p:nvPr/>
        </p:nvSpPr>
        <p:spPr>
          <a:xfrm>
            <a:off x="3786042" y="3276596"/>
            <a:ext cx="2286300" cy="2224106"/>
          </a:xfrm>
          <a:prstGeom prst="roundRect">
            <a:avLst>
              <a:gd name="adj" fmla="val 16667"/>
            </a:avLst>
          </a:prstGeom>
          <a:solidFill>
            <a:srgbClr val="FFE2A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1800" b="1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Портрет</a:t>
            </a:r>
            <a:endParaRPr lang="ru-RU" sz="18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lang="ru-RU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 algn="ctr">
              <a:buClr>
                <a:srgbClr val="000000"/>
              </a:buClr>
              <a:buSzPts val="3000"/>
            </a:pPr>
            <a:r>
              <a:rPr lang="ru-RU" dirty="0" smtClean="0"/>
              <a:t>это описание внешности человека</a:t>
            </a: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" name="Google Shape;229;g3020382756e_0_41"/>
          <p:cNvSpPr/>
          <p:nvPr/>
        </p:nvSpPr>
        <p:spPr>
          <a:xfrm>
            <a:off x="6288743" y="3276596"/>
            <a:ext cx="2286300" cy="2224106"/>
          </a:xfrm>
          <a:prstGeom prst="roundRect">
            <a:avLst>
              <a:gd name="adj" fmla="val 16667"/>
            </a:avLst>
          </a:prstGeom>
          <a:solidFill>
            <a:srgbClr val="FFE2A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1800" b="1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Интерьер</a:t>
            </a:r>
            <a:endParaRPr lang="ru-RU" sz="18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lang="ru-RU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 algn="ctr">
              <a:buClr>
                <a:srgbClr val="000000"/>
              </a:buClr>
              <a:buSzPts val="3000"/>
            </a:pPr>
            <a:r>
              <a:rPr lang="ru-RU" dirty="0" smtClean="0"/>
              <a:t>это описания предметов, которые окружают героев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8" name="Google Shape;230;g3020382756e_0_41"/>
          <p:cNvCxnSpPr/>
          <p:nvPr/>
        </p:nvCxnSpPr>
        <p:spPr>
          <a:xfrm rot="10800000" flipV="1">
            <a:off x="2428860" y="2857496"/>
            <a:ext cx="2502700" cy="419100"/>
          </a:xfrm>
          <a:prstGeom prst="straightConnector1">
            <a:avLst/>
          </a:prstGeom>
          <a:noFill/>
          <a:ln w="28575" cap="flat" cmpd="sng">
            <a:solidFill>
              <a:srgbClr val="2F2F4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" name="Google Shape;231;g3020382756e_0_41"/>
          <p:cNvCxnSpPr>
            <a:endCxn id="6" idx="0"/>
          </p:cNvCxnSpPr>
          <p:nvPr/>
        </p:nvCxnSpPr>
        <p:spPr>
          <a:xfrm rot="16200000" flipH="1">
            <a:off x="4719641" y="3067045"/>
            <a:ext cx="419100" cy="2"/>
          </a:xfrm>
          <a:prstGeom prst="straightConnector1">
            <a:avLst/>
          </a:prstGeom>
          <a:noFill/>
          <a:ln w="28575" cap="flat" cmpd="sng">
            <a:solidFill>
              <a:srgbClr val="2F2F4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" name="Google Shape;232;g3020382756e_0_41"/>
          <p:cNvCxnSpPr>
            <a:endCxn id="7" idx="0"/>
          </p:cNvCxnSpPr>
          <p:nvPr/>
        </p:nvCxnSpPr>
        <p:spPr>
          <a:xfrm>
            <a:off x="4929190" y="2857496"/>
            <a:ext cx="2502703" cy="419100"/>
          </a:xfrm>
          <a:prstGeom prst="straightConnector1">
            <a:avLst/>
          </a:prstGeom>
          <a:noFill/>
          <a:ln w="28575" cap="flat" cmpd="sng">
            <a:solidFill>
              <a:srgbClr val="2F2F45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9" y="642917"/>
          <a:ext cx="8001050" cy="4286283"/>
        </p:xfrm>
        <a:graphic>
          <a:graphicData uri="http://schemas.openxmlformats.org/drawingml/2006/table">
            <a:tbl>
              <a:tblPr/>
              <a:tblGrid>
                <a:gridCol w="737376"/>
                <a:gridCol w="556374"/>
                <a:gridCol w="401968"/>
                <a:gridCol w="200984"/>
                <a:gridCol w="537444"/>
                <a:gridCol w="556374"/>
                <a:gridCol w="560582"/>
                <a:gridCol w="555324"/>
                <a:gridCol w="555324"/>
                <a:gridCol w="555324"/>
                <a:gridCol w="555324"/>
                <a:gridCol w="556374"/>
                <a:gridCol w="556374"/>
                <a:gridCol w="556374"/>
                <a:gridCol w="559530"/>
              </a:tblGrid>
              <a:tr h="617191"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7191"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191"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3137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й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91"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2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1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2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1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9825" algn="l"/>
                        </a:tabLst>
                      </a:pPr>
                      <a:r>
                        <a:rPr lang="ru-RU" sz="2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785786" y="428604"/>
            <a:ext cx="3000396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7224" y="642918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Олицетворение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57686" y="428604"/>
            <a:ext cx="4786314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48" y="1928802"/>
            <a:ext cx="3000396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00562" y="1928802"/>
            <a:ext cx="4643438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72066" y="714356"/>
            <a:ext cx="37862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«грибной воздух»</a:t>
            </a:r>
            <a:endParaRPr lang="ru-RU" sz="3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2143116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2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Сравнение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928802"/>
            <a:ext cx="3357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«туман закутал город по горло»</a:t>
            </a:r>
            <a:endParaRPr lang="ru-RU" sz="3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3429000"/>
            <a:ext cx="3000396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3643314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2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Эпитеты</a:t>
            </a:r>
            <a:endParaRPr lang="ru-RU" sz="32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00562" y="3429000"/>
            <a:ext cx="4643438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86380" y="3571876"/>
            <a:ext cx="3071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«рояль мог петь     </a:t>
            </a:r>
          </a:p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      обо всём»</a:t>
            </a:r>
            <a:endParaRPr lang="ru-RU" sz="3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57224" y="4857760"/>
            <a:ext cx="3000396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71538" y="5072074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2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Метафоры</a:t>
            </a:r>
            <a:endParaRPr lang="ru-RU" sz="32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500562" y="4857760"/>
            <a:ext cx="4643438" cy="11430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0562" y="4714884"/>
            <a:ext cx="46434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«ещё долго звучала одна струна, будто это плакала    </a:t>
            </a:r>
          </a:p>
          <a:p>
            <a:r>
              <a:rPr lang="ru-RU" altLang="zh-CN" sz="3000" dirty="0" smtClean="0">
                <a:solidFill>
                  <a:srgbClr val="3A3A3A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               Золушка</a:t>
            </a:r>
            <a:endParaRPr lang="ru-RU" sz="3000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 rot="16200000" flipH="1">
            <a:off x="2750331" y="2107397"/>
            <a:ext cx="271464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2750331" y="3679033"/>
            <a:ext cx="271464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2678893" y="2464587"/>
            <a:ext cx="271464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2750331" y="3821909"/>
            <a:ext cx="285752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"/>
            <a:ext cx="9753600" cy="71247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85786" y="1500174"/>
            <a:ext cx="85010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/>
              <a:t>Коричневую</a:t>
            </a:r>
            <a:r>
              <a:rPr lang="ru-RU" sz="3200" dirty="0" smtClean="0"/>
              <a:t> - урок прошел  интересно, вы  хорошо работали</a:t>
            </a:r>
          </a:p>
          <a:p>
            <a:endParaRPr lang="ru-RU" sz="3200" dirty="0" smtClean="0"/>
          </a:p>
          <a:p>
            <a:r>
              <a:rPr lang="ru-RU" sz="3200" dirty="0" smtClean="0"/>
              <a:t> </a:t>
            </a:r>
            <a:r>
              <a:rPr lang="ru-RU" sz="3200" b="1" dirty="0" smtClean="0"/>
              <a:t>Желтую - </a:t>
            </a:r>
            <a:r>
              <a:rPr lang="ru-RU" sz="3200" dirty="0" smtClean="0"/>
              <a:t> пока не все  удалось, есть проблемы, что-то не получилось </a:t>
            </a:r>
          </a:p>
          <a:p>
            <a:endParaRPr lang="ru-RU" sz="3200" dirty="0" smtClean="0"/>
          </a:p>
          <a:p>
            <a:r>
              <a:rPr lang="ru-RU" sz="3200" b="1" smtClean="0"/>
              <a:t>Зеленую </a:t>
            </a:r>
            <a:r>
              <a:rPr lang="ru-RU" sz="3200" b="1" dirty="0" smtClean="0"/>
              <a:t>- </a:t>
            </a:r>
            <a:r>
              <a:rPr lang="ru-RU" sz="3200" dirty="0" smtClean="0"/>
              <a:t>было сложно, есть трудности, надо немного созреть.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266</Words>
  <Application>Microsoft Office PowerPoint</Application>
  <PresentationFormat>Экран 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30</cp:revision>
  <dcterms:created xsi:type="dcterms:W3CDTF">2025-02-27T15:15:21Z</dcterms:created>
  <dcterms:modified xsi:type="dcterms:W3CDTF">2025-10-30T09:37:24Z</dcterms:modified>
</cp:coreProperties>
</file>