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notesMasterIdLst>
    <p:notesMasterId r:id="rId12"/>
  </p:notesMasterIdLst>
  <p:sldIdLst>
    <p:sldId id="256" r:id="rId2"/>
    <p:sldId id="284" r:id="rId3"/>
    <p:sldId id="283" r:id="rId4"/>
    <p:sldId id="258" r:id="rId5"/>
    <p:sldId id="259" r:id="rId6"/>
    <p:sldId id="262" r:id="rId7"/>
    <p:sldId id="263" r:id="rId8"/>
    <p:sldId id="280" r:id="rId9"/>
    <p:sldId id="266" r:id="rId10"/>
    <p:sldId id="282" r:id="rId11"/>
  </p:sldIdLst>
  <p:sldSz cx="9906000" cy="6858000" type="A4"/>
  <p:notesSz cx="7100888" cy="102330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kiosk/>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862A18"/>
    <a:srgbClr val="390EB2"/>
    <a:srgbClr val="68423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1194" y="-108"/>
      </p:cViewPr>
      <p:guideLst>
        <p:guide orient="horz" pos="2160"/>
        <p:guide pos="312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4022725" y="0"/>
            <a:ext cx="3076575" cy="511175"/>
          </a:xfrm>
          <a:prstGeom prst="rect">
            <a:avLst/>
          </a:prstGeom>
        </p:spPr>
        <p:txBody>
          <a:bodyPr vert="horz" lIns="91440" tIns="45720" rIns="91440" bIns="45720" rtlCol="0"/>
          <a:lstStyle>
            <a:lvl1pPr algn="r">
              <a:defRPr sz="1200"/>
            </a:lvl1pPr>
          </a:lstStyle>
          <a:p>
            <a:fld id="{FFDAD3C1-EB56-48DD-8389-8F078B6C4FF7}" type="datetimeFigureOut">
              <a:rPr lang="ru-RU" smtClean="0"/>
              <a:pPr/>
              <a:t>22.03.2022</a:t>
            </a:fld>
            <a:endParaRPr lang="ru-RU"/>
          </a:p>
        </p:txBody>
      </p:sp>
      <p:sp>
        <p:nvSpPr>
          <p:cNvPr id="4" name="Образ слайда 3"/>
          <p:cNvSpPr>
            <a:spLocks noGrp="1" noRot="1" noChangeAspect="1"/>
          </p:cNvSpPr>
          <p:nvPr>
            <p:ph type="sldImg" idx="2"/>
          </p:nvPr>
        </p:nvSpPr>
        <p:spPr>
          <a:xfrm>
            <a:off x="779463" y="766763"/>
            <a:ext cx="5543550" cy="3838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709613" y="4860925"/>
            <a:ext cx="5681662" cy="4605338"/>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720263"/>
            <a:ext cx="3076575" cy="51117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4022725" y="9720263"/>
            <a:ext cx="3076575" cy="511175"/>
          </a:xfrm>
          <a:prstGeom prst="rect">
            <a:avLst/>
          </a:prstGeom>
        </p:spPr>
        <p:txBody>
          <a:bodyPr vert="horz" lIns="91440" tIns="45720" rIns="91440" bIns="45720" rtlCol="0" anchor="b"/>
          <a:lstStyle>
            <a:lvl1pPr algn="r">
              <a:defRPr sz="1200"/>
            </a:lvl1pPr>
          </a:lstStyle>
          <a:p>
            <a:fld id="{321BC75B-D6C4-43E3-95CA-F0D49A57BFEC}" type="slidenum">
              <a:rPr lang="ru-RU" smtClean="0"/>
              <a:pPr/>
              <a:t>‹#›</a:t>
            </a:fld>
            <a:endParaRPr lang="ru-RU"/>
          </a:p>
        </p:txBody>
      </p:sp>
    </p:spTree>
    <p:extLst>
      <p:ext uri="{BB962C8B-B14F-4D97-AF65-F5344CB8AC3E}">
        <p14:creationId xmlns:p14="http://schemas.microsoft.com/office/powerpoint/2010/main" xmlns="" val="1442260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79463" y="766763"/>
            <a:ext cx="5543550" cy="383857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21BC75B-D6C4-43E3-95CA-F0D49A57BFEC}" type="slidenum">
              <a:rPr lang="ru-RU" smtClean="0"/>
              <a:pPr/>
              <a:t>1</a:t>
            </a:fld>
            <a:endParaRPr lang="ru-RU"/>
          </a:p>
        </p:txBody>
      </p:sp>
    </p:spTree>
    <p:extLst>
      <p:ext uri="{BB962C8B-B14F-4D97-AF65-F5344CB8AC3E}">
        <p14:creationId xmlns:p14="http://schemas.microsoft.com/office/powerpoint/2010/main" xmlns="" val="1895357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57212" y="5349903"/>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412750" y="4853412"/>
            <a:ext cx="916305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12750" y="3886200"/>
            <a:ext cx="916305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915400" y="6473952"/>
            <a:ext cx="822198" cy="246888"/>
          </a:xfrm>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29500" y="549277"/>
            <a:ext cx="19812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95300" y="549277"/>
            <a:ext cx="67691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19" name="Нижний колонтитул 18"/>
          <p:cNvSpPr>
            <a:spLocks noGrp="1"/>
          </p:cNvSpPr>
          <p:nvPr>
            <p:ph type="ftr" sz="quarter" idx="11"/>
          </p:nvPr>
        </p:nvSpPr>
        <p:spPr>
          <a:xfrm>
            <a:off x="3879850" y="76201"/>
            <a:ext cx="3136900" cy="288925"/>
          </a:xfrm>
        </p:spPr>
        <p:txBody>
          <a:bodyPr/>
          <a:lstStyle/>
          <a:p>
            <a:endParaRPr lang="ru-RU"/>
          </a:p>
        </p:txBody>
      </p:sp>
      <p:sp>
        <p:nvSpPr>
          <p:cNvPr id="16" name="Номер слайда 15"/>
          <p:cNvSpPr>
            <a:spLocks noGrp="1"/>
          </p:cNvSpPr>
          <p:nvPr>
            <p:ph type="sldNum" sz="quarter" idx="12"/>
          </p:nvPr>
        </p:nvSpPr>
        <p:spPr>
          <a:xfrm>
            <a:off x="8915400" y="6473952"/>
            <a:ext cx="822198" cy="246888"/>
          </a:xfrm>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57212" y="3444903"/>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412750" y="1676400"/>
            <a:ext cx="916305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B19B0651-EE4F-4900-A07F-96A6BFA9D0F0}" type="slidenum">
              <a:rPr lang="ru-RU" smtClean="0"/>
              <a:pPr/>
              <a:t>‹#›</a:t>
            </a:fld>
            <a:endParaRPr lang="ru-RU"/>
          </a:p>
        </p:txBody>
      </p:sp>
      <p:sp>
        <p:nvSpPr>
          <p:cNvPr id="8" name="Заголовок 7"/>
          <p:cNvSpPr>
            <a:spLocks noGrp="1"/>
          </p:cNvSpPr>
          <p:nvPr>
            <p:ph type="title"/>
          </p:nvPr>
        </p:nvSpPr>
        <p:spPr>
          <a:xfrm>
            <a:off x="195515" y="2947086"/>
            <a:ext cx="94107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26898" y="457200"/>
            <a:ext cx="94107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30200" y="1600200"/>
            <a:ext cx="454025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5035550" y="1600200"/>
            <a:ext cx="470535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30200" y="5410200"/>
            <a:ext cx="932815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304898" y="666750"/>
            <a:ext cx="4648102"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5032111" y="666750"/>
            <a:ext cx="464992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304898" y="1316038"/>
            <a:ext cx="4648102"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5036124" y="1316038"/>
            <a:ext cx="4645914"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915400" y="6477000"/>
            <a:ext cx="825500" cy="246888"/>
          </a:xfrm>
        </p:spPr>
        <p:txBody>
          <a:bodyPr/>
          <a:lstStyle/>
          <a:p>
            <a:fld id="{B19B0651-EE4F-4900-A07F-96A6BFA9D0F0}" type="slidenum">
              <a:rPr lang="ru-RU" smtClean="0"/>
              <a:pPr/>
              <a:t>‹#›</a:t>
            </a:fld>
            <a:endParaRPr lang="ru-RU"/>
          </a:p>
        </p:txBody>
      </p:sp>
      <p:sp>
        <p:nvSpPr>
          <p:cNvPr id="11" name="Прямая соединительная линия 10"/>
          <p:cNvSpPr>
            <a:spLocks noChangeShapeType="1"/>
          </p:cNvSpPr>
          <p:nvPr/>
        </p:nvSpPr>
        <p:spPr bwMode="auto">
          <a:xfrm>
            <a:off x="557212" y="6019801"/>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26898" y="457200"/>
            <a:ext cx="94107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57212" y="5849118"/>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95300" y="5486400"/>
            <a:ext cx="916305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95300" y="609600"/>
            <a:ext cx="3259006"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872971" y="609600"/>
            <a:ext cx="5785379"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797300" y="616634"/>
            <a:ext cx="54483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B4C71EC6-210F-42DE-9C53-41977AD35B3D}" type="datetimeFigureOut">
              <a:rPr lang="ru-RU" smtClean="0"/>
              <a:pPr/>
              <a:t>22.03.2022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B19B0651-EE4F-4900-A07F-96A6BFA9D0F0}" type="slidenum">
              <a:rPr lang="ru-RU" smtClean="0"/>
              <a:pPr/>
              <a:t>‹#›</a:t>
            </a:fld>
            <a:endParaRPr lang="ru-RU"/>
          </a:p>
        </p:txBody>
      </p:sp>
      <p:sp>
        <p:nvSpPr>
          <p:cNvPr id="17" name="Заголовок 16"/>
          <p:cNvSpPr>
            <a:spLocks noGrp="1"/>
          </p:cNvSpPr>
          <p:nvPr>
            <p:ph type="title"/>
          </p:nvPr>
        </p:nvSpPr>
        <p:spPr>
          <a:xfrm>
            <a:off x="412750" y="4993760"/>
            <a:ext cx="635635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412750" y="5533218"/>
            <a:ext cx="635635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57212" y="1050899"/>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30200" y="1554163"/>
            <a:ext cx="94107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7016750" y="76201"/>
            <a:ext cx="2724150" cy="288925"/>
          </a:xfrm>
          <a:prstGeom prst="rect">
            <a:avLst/>
          </a:prstGeom>
        </p:spPr>
        <p:txBody>
          <a:bodyPr vert="horz"/>
          <a:lstStyle>
            <a:lvl1pPr algn="l" eaLnBrk="1" latinLnBrk="0" hangingPunct="1">
              <a:defRPr kumimoji="0" sz="1200">
                <a:solidFill>
                  <a:schemeClr val="accent1">
                    <a:shade val="75000"/>
                  </a:schemeClr>
                </a:solidFill>
              </a:defRPr>
            </a:lvl1pPr>
          </a:lstStyle>
          <a:p>
            <a:fld id="{B4C71EC6-210F-42DE-9C53-41977AD35B3D}" type="datetimeFigureOut">
              <a:rPr lang="ru-RU" smtClean="0"/>
              <a:pPr/>
              <a:t>22.03.2022</a:t>
            </a:fld>
            <a:endParaRPr lang="ru-RU"/>
          </a:p>
        </p:txBody>
      </p:sp>
      <p:sp>
        <p:nvSpPr>
          <p:cNvPr id="28" name="Нижний колонтитул 27"/>
          <p:cNvSpPr>
            <a:spLocks noGrp="1"/>
          </p:cNvSpPr>
          <p:nvPr>
            <p:ph type="ftr" sz="quarter" idx="3"/>
          </p:nvPr>
        </p:nvSpPr>
        <p:spPr>
          <a:xfrm>
            <a:off x="3384550" y="76201"/>
            <a:ext cx="36322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915400" y="6477001"/>
            <a:ext cx="8255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9B0651-EE4F-4900-A07F-96A6BFA9D0F0}" type="slidenum">
              <a:rPr lang="ru-RU" smtClean="0"/>
              <a:pPr/>
              <a:t>‹#›</a:t>
            </a:fld>
            <a:endParaRPr lang="ru-RU"/>
          </a:p>
        </p:txBody>
      </p:sp>
      <p:sp>
        <p:nvSpPr>
          <p:cNvPr id="10" name="Заголовок 9"/>
          <p:cNvSpPr>
            <a:spLocks noGrp="1"/>
          </p:cNvSpPr>
          <p:nvPr>
            <p:ph type="title"/>
          </p:nvPr>
        </p:nvSpPr>
        <p:spPr>
          <a:xfrm>
            <a:off x="330200" y="457200"/>
            <a:ext cx="94107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57212" y="1050899"/>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57212" y="1057987"/>
            <a:ext cx="9348788"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file:///E:\marina\Desktop\&#1083;&#1077;&#1075;&#1082;&#1072;&#1103;%20&#1084;&#1091;&#1079;&#1099;&#1082;&#1072;%20&#1040;&#1088;&#1072;&#1096;.mp3" TargetMode="External"/><Relationship Id="rId1" Type="http://schemas.openxmlformats.org/officeDocument/2006/relationships/tags" Target="../tags/tag1.xml"/><Relationship Id="rId6" Type="http://schemas.microsoft.com/office/2007/relationships/media" Target="file:///F:\&#1061;&#1072;&#1085;&#1072;&#1073;&#1077;&#1077;&#1074;&#1072;%20&#1044;&#1072;&#1088;&#1100;&#1103;\&#1083;&#1077;&#1075;&#1082;&#1072;&#1103;%20&#1084;&#1091;&#1079;&#1099;&#1082;&#1072;%20&#1040;&#1088;&#1072;&#1096;.mp3" TargetMode="External"/><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9.pn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906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9" name="TextBox 18"/>
          <p:cNvSpPr txBox="1"/>
          <p:nvPr/>
        </p:nvSpPr>
        <p:spPr>
          <a:xfrm>
            <a:off x="-43094" y="188640"/>
            <a:ext cx="9906000" cy="923330"/>
          </a:xfrm>
          <a:prstGeom prst="rect">
            <a:avLst/>
          </a:prstGeom>
          <a:noFill/>
        </p:spPr>
        <p:txBody>
          <a:bodyPr wrap="square" rtlCol="0">
            <a:spAutoFit/>
          </a:bodyPr>
          <a:lstStyle/>
          <a:p>
            <a:pPr algn="ctr"/>
            <a:r>
              <a:rPr lang="ru-RU" dirty="0" smtClean="0">
                <a:solidFill>
                  <a:schemeClr val="bg1"/>
                </a:solidFill>
              </a:rPr>
              <a:t>Муниципальное  автономное учреждение дополнительного образования </a:t>
            </a:r>
          </a:p>
          <a:p>
            <a:pPr algn="ctr"/>
            <a:r>
              <a:rPr lang="ru-RU" dirty="0" smtClean="0">
                <a:solidFill>
                  <a:schemeClr val="bg1"/>
                </a:solidFill>
              </a:rPr>
              <a:t>Центр творчества «Пирамида»</a:t>
            </a:r>
          </a:p>
          <a:p>
            <a:pPr algn="ctr"/>
            <a:r>
              <a:rPr lang="ru-RU" dirty="0" smtClean="0">
                <a:solidFill>
                  <a:schemeClr val="bg1"/>
                </a:solidFill>
              </a:rPr>
              <a:t>муниципального образования </a:t>
            </a:r>
            <a:r>
              <a:rPr lang="ru-RU" dirty="0" err="1" smtClean="0">
                <a:solidFill>
                  <a:schemeClr val="bg1"/>
                </a:solidFill>
              </a:rPr>
              <a:t>Тимашевский</a:t>
            </a:r>
            <a:r>
              <a:rPr lang="ru-RU" dirty="0" smtClean="0">
                <a:solidFill>
                  <a:schemeClr val="bg1"/>
                </a:solidFill>
              </a:rPr>
              <a:t> район</a:t>
            </a:r>
            <a:endParaRPr lang="ru-RU" dirty="0">
              <a:solidFill>
                <a:schemeClr val="bg1"/>
              </a:solidFill>
            </a:endParaRPr>
          </a:p>
        </p:txBody>
      </p:sp>
      <p:pic>
        <p:nvPicPr>
          <p:cNvPr id="7" name="легкая музыка Араш.mp3">
            <a:hlinkClick r:id="" action="ppaction://media"/>
          </p:cNvPr>
          <p:cNvPicPr>
            <a:picLocks noChangeAspect="1"/>
          </p:cNvPicPr>
          <p:nvPr>
            <a:audioFile r:link="rId2"/>
            <p:extLst>
              <p:ext uri="{DAA4B4D4-6D71-4841-9C94-3DE7FCFB9230}">
                <p14:media xmlns:p14="http://schemas.microsoft.com/office/powerpoint/2010/main" xmlns="" r:link="rId6"/>
              </p:ext>
            </p:extLst>
          </p:nvPr>
        </p:nvPicPr>
        <p:blipFill>
          <a:blip r:embed="rId7" cstate="print"/>
          <a:stretch>
            <a:fillRect/>
          </a:stretch>
        </p:blipFill>
        <p:spPr>
          <a:xfrm>
            <a:off x="200472" y="6381328"/>
            <a:ext cx="304800" cy="304800"/>
          </a:xfrm>
          <a:prstGeom prst="rect">
            <a:avLst/>
          </a:prstGeom>
        </p:spPr>
      </p:pic>
      <p:sp>
        <p:nvSpPr>
          <p:cNvPr id="3" name="Прямоугольник 2"/>
          <p:cNvSpPr/>
          <p:nvPr/>
        </p:nvSpPr>
        <p:spPr>
          <a:xfrm>
            <a:off x="1136576" y="1772816"/>
            <a:ext cx="7734232" cy="2003625"/>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spcAft>
                <a:spcPts val="0"/>
              </a:spcAft>
            </a:pPr>
            <a:r>
              <a:rPr lang="ru-RU" sz="5400" b="1" spc="50" dirty="0">
                <a:gradFill>
                  <a:gsLst>
                    <a:gs pos="25000">
                      <a:srgbClr val="E0322D"/>
                    </a:gs>
                    <a:gs pos="100000">
                      <a:srgbClr val="A01C18"/>
                    </a:gs>
                  </a:gsLst>
                  <a:lin ang="5400000" scaled="0"/>
                </a:gradFill>
                <a:effectLst>
                  <a:outerShdw blurRad="76200" dist="50800" dir="5400000" algn="tl">
                    <a:srgbClr val="000000">
                      <a:alpha val="65000"/>
                    </a:srgbClr>
                  </a:outerShdw>
                </a:effectLst>
                <a:latin typeface="Times New Roman"/>
                <a:ea typeface="Calibri"/>
                <a:cs typeface="Times New Roman"/>
              </a:rPr>
              <a:t>«Мемориальный сквер</a:t>
            </a:r>
            <a:endParaRPr lang="ru-RU" sz="5400" dirty="0">
              <a:latin typeface="Calibri"/>
              <a:ea typeface="Calibri"/>
              <a:cs typeface="Times New Roman"/>
            </a:endParaRPr>
          </a:p>
          <a:p>
            <a:pPr algn="ctr">
              <a:lnSpc>
                <a:spcPct val="115000"/>
              </a:lnSpc>
              <a:spcAft>
                <a:spcPts val="0"/>
              </a:spcAft>
            </a:pPr>
            <a:r>
              <a:rPr lang="ru-RU" sz="5400" b="1" spc="50" dirty="0">
                <a:gradFill>
                  <a:gsLst>
                    <a:gs pos="25000">
                      <a:srgbClr val="E0322D"/>
                    </a:gs>
                    <a:gs pos="100000">
                      <a:srgbClr val="A01C18"/>
                    </a:gs>
                  </a:gsLst>
                  <a:lin ang="5400000" scaled="0"/>
                </a:gradFill>
                <a:effectLst>
                  <a:outerShdw blurRad="76200" dist="50800" dir="5400000" algn="tl">
                    <a:srgbClr val="000000">
                      <a:alpha val="65000"/>
                    </a:srgbClr>
                  </a:outerShdw>
                </a:effectLst>
                <a:latin typeface="Times New Roman"/>
                <a:ea typeface="Calibri"/>
                <a:cs typeface="Times New Roman"/>
              </a:rPr>
              <a:t>и</a:t>
            </a:r>
            <a:r>
              <a:rPr lang="ru-RU" sz="5400" b="1" spc="50" dirty="0" smtClean="0">
                <a:gradFill>
                  <a:gsLst>
                    <a:gs pos="25000">
                      <a:srgbClr val="E0322D"/>
                    </a:gs>
                    <a:gs pos="100000">
                      <a:srgbClr val="A01C18"/>
                    </a:gs>
                  </a:gsLst>
                  <a:lin ang="5400000" scaled="0"/>
                </a:gradFill>
                <a:effectLst>
                  <a:outerShdw blurRad="76200" dist="50800" dir="5400000" algn="tl">
                    <a:srgbClr val="000000">
                      <a:alpha val="65000"/>
                    </a:srgbClr>
                  </a:outerShdw>
                </a:effectLst>
                <a:latin typeface="Times New Roman"/>
                <a:ea typeface="Calibri"/>
                <a:cs typeface="Times New Roman"/>
              </a:rPr>
              <a:t>м. </a:t>
            </a:r>
            <a:r>
              <a:rPr lang="ru-RU" sz="5400" b="1" spc="50" dirty="0">
                <a:gradFill>
                  <a:gsLst>
                    <a:gs pos="25000">
                      <a:srgbClr val="E0322D"/>
                    </a:gs>
                    <a:gs pos="100000">
                      <a:srgbClr val="A01C18"/>
                    </a:gs>
                  </a:gsLst>
                  <a:lin ang="5400000" scaled="0"/>
                </a:gradFill>
                <a:effectLst>
                  <a:outerShdw blurRad="76200" dist="50800" dir="5400000" algn="tl">
                    <a:srgbClr val="000000">
                      <a:alpha val="65000"/>
                    </a:srgbClr>
                  </a:outerShdw>
                </a:effectLst>
                <a:latin typeface="Times New Roman"/>
                <a:ea typeface="Calibri"/>
                <a:cs typeface="Times New Roman"/>
              </a:rPr>
              <a:t>40-летия Победы»</a:t>
            </a:r>
            <a:endParaRPr lang="ru-RU" sz="5400" dirty="0">
              <a:effectLst/>
              <a:latin typeface="Calibri"/>
              <a:ea typeface="Calibri"/>
              <a:cs typeface="Times New Roman"/>
            </a:endParaRPr>
          </a:p>
        </p:txBody>
      </p:sp>
      <p:pic>
        <p:nvPicPr>
          <p:cNvPr id="7171" name="Picture 3"/>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20674005">
            <a:off x="291345" y="5125191"/>
            <a:ext cx="2121405" cy="14694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2144688" y="4660357"/>
            <a:ext cx="1584176" cy="2044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rot="595388">
            <a:off x="3617738" y="5067650"/>
            <a:ext cx="2164259" cy="1405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5801544" y="5013176"/>
            <a:ext cx="4104456" cy="1200329"/>
          </a:xfrm>
          <a:prstGeom prst="rect">
            <a:avLst/>
          </a:prstGeom>
          <a:noFill/>
        </p:spPr>
        <p:txBody>
          <a:bodyPr wrap="square" rtlCol="0">
            <a:spAutoFit/>
          </a:bodyPr>
          <a:lstStyle/>
          <a:p>
            <a:r>
              <a:rPr lang="ru-RU" dirty="0" smtClean="0"/>
              <a:t>Работу </a:t>
            </a:r>
            <a:r>
              <a:rPr lang="ru-RU" dirty="0"/>
              <a:t>подготовила:</a:t>
            </a:r>
          </a:p>
          <a:p>
            <a:r>
              <a:rPr lang="ru-RU" dirty="0" smtClean="0"/>
              <a:t>Жукова </a:t>
            </a:r>
            <a:r>
              <a:rPr lang="ru-RU" dirty="0"/>
              <a:t>Наталья </a:t>
            </a:r>
            <a:r>
              <a:rPr lang="ru-RU" dirty="0" err="1"/>
              <a:t>Гурезовна</a:t>
            </a:r>
            <a:r>
              <a:rPr lang="ru-RU" dirty="0" smtClean="0"/>
              <a:t>,                                                                               </a:t>
            </a:r>
            <a:r>
              <a:rPr lang="ru-RU" dirty="0"/>
              <a:t>педагог дополнительного </a:t>
            </a:r>
            <a:r>
              <a:rPr lang="ru-RU" dirty="0" smtClean="0"/>
              <a:t>образования                                                                             </a:t>
            </a:r>
            <a:r>
              <a:rPr lang="ru-RU" dirty="0"/>
              <a:t>МАУ ДО ЦТ «Пирамида»</a:t>
            </a:r>
          </a:p>
        </p:txBody>
      </p:sp>
    </p:spTree>
    <p:custDataLst>
      <p:tags r:id="rId1"/>
    </p:custDataLst>
    <p:extLst>
      <p:ext uri="{BB962C8B-B14F-4D97-AF65-F5344CB8AC3E}">
        <p14:creationId xmlns:p14="http://schemas.microsoft.com/office/powerpoint/2010/main" xmlns="" val="333243834"/>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extLst mod="1">
    <p:ext uri="{E180D4A7-C9FB-4DFB-919C-405C955672EB}">
      <p14:showEvtLst xmlns:p14="http://schemas.microsoft.com/office/powerpoint/2010/main" xmlns="">
        <p14:playEvt time="0" objId="4"/>
        <p14:seekEvt time="0" objId="4" seek="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Users\ddt\Desktop\картинки музей\муз6.jpg"/>
          <p:cNvPicPr>
            <a:picLocks noGrp="1" noChangeAspect="1" noChangeArrowheads="1"/>
          </p:cNvPicPr>
          <p:nvPr>
            <p:ph idx="1"/>
          </p:nvPr>
        </p:nvPicPr>
        <p:blipFill>
          <a:blip r:embed="rId2" cstate="print"/>
          <a:srcRect/>
          <a:stretch>
            <a:fillRect/>
          </a:stretch>
        </p:blipFill>
        <p:spPr bwMode="auto">
          <a:xfrm>
            <a:off x="0" y="0"/>
            <a:ext cx="9905999" cy="6858000"/>
          </a:xfrm>
          <a:prstGeom prst="rect">
            <a:avLst/>
          </a:prstGeom>
          <a:noFill/>
        </p:spPr>
      </p:pic>
      <p:sp>
        <p:nvSpPr>
          <p:cNvPr id="5" name="TextBox 4"/>
          <p:cNvSpPr txBox="1"/>
          <p:nvPr/>
        </p:nvSpPr>
        <p:spPr>
          <a:xfrm>
            <a:off x="1568624" y="1700808"/>
            <a:ext cx="7776864" cy="4381712"/>
          </a:xfrm>
          <a:prstGeom prst="rect">
            <a:avLst/>
          </a:prstGeom>
          <a:noFill/>
        </p:spPr>
        <p:txBody>
          <a:bodyPr wrap="square" rtlCol="0">
            <a:spAutoFit/>
          </a:bodyPr>
          <a:lstStyle/>
          <a:p>
            <a:pPr algn="ctr">
              <a:lnSpc>
                <a:spcPct val="115000"/>
              </a:lnSpc>
              <a:spcAft>
                <a:spcPts val="1000"/>
              </a:spcAft>
            </a:pPr>
            <a:r>
              <a:rPr lang="ru-RU" sz="1600" dirty="0">
                <a:latin typeface="Times New Roman"/>
                <a:ea typeface="Calibri"/>
                <a:cs typeface="Times New Roman"/>
              </a:rPr>
              <a:t>СПИСОК ИСПОЛЬЗУЕМОЙ ЛИТЕРАТУРЫ:</a:t>
            </a:r>
            <a:endParaRPr lang="ru-RU" sz="1200" dirty="0">
              <a:latin typeface="Calibri"/>
              <a:ea typeface="Calibri"/>
              <a:cs typeface="Times New Roman"/>
            </a:endParaRPr>
          </a:p>
          <a:p>
            <a:pPr marL="342900" lvl="0" indent="-342900">
              <a:spcAft>
                <a:spcPts val="0"/>
              </a:spcAft>
              <a:buFont typeface="+mj-lt"/>
              <a:buAutoNum type="arabicPeriod"/>
            </a:pPr>
            <a:r>
              <a:rPr lang="ru-RU" sz="2000" dirty="0">
                <a:latin typeface="Times New Roman"/>
                <a:ea typeface="Calibri"/>
              </a:rPr>
              <a:t>Лебедев, В. Тимашевск: между прошлым и будущим [Текст] / В. Лебедев. – Ростов на Дону : Книга, 2011. – 504 с.</a:t>
            </a:r>
            <a:endParaRPr lang="ru-RU" sz="2000" dirty="0"/>
          </a:p>
          <a:p>
            <a:pPr marL="342900" lvl="0" indent="-342900">
              <a:lnSpc>
                <a:spcPct val="115000"/>
              </a:lnSpc>
              <a:spcAft>
                <a:spcPts val="0"/>
              </a:spcAft>
              <a:buFont typeface="+mj-lt"/>
              <a:buAutoNum type="arabicPeriod"/>
            </a:pPr>
            <a:r>
              <a:rPr lang="ru-RU" sz="2000" dirty="0">
                <a:latin typeface="Times New Roman"/>
                <a:ea typeface="Calibri"/>
                <a:cs typeface="Times New Roman"/>
              </a:rPr>
              <a:t>Ершов, А. Материнская слава / А. Ершов // Комсомолец Кубани. – 1985. – 10 мая.</a:t>
            </a:r>
            <a:endParaRPr lang="ru-RU" sz="2000" dirty="0">
              <a:latin typeface="Calibri"/>
              <a:ea typeface="Calibri"/>
              <a:cs typeface="Times New Roman"/>
            </a:endParaRPr>
          </a:p>
          <a:p>
            <a:pPr marL="342900" lvl="0" indent="-342900">
              <a:spcAft>
                <a:spcPts val="0"/>
              </a:spcAft>
              <a:buFont typeface="+mj-lt"/>
              <a:buAutoNum type="arabicPeriod"/>
            </a:pPr>
            <a:r>
              <a:rPr lang="ru-RU" sz="2000" dirty="0">
                <a:latin typeface="Times New Roman"/>
                <a:ea typeface="Calibri"/>
              </a:rPr>
              <a:t>Краснова, В. Аллея Нашей славы / В. Краснова // Знамя труда. – 1999. – 15 апреля. – С.4</a:t>
            </a:r>
            <a:endParaRPr lang="ru-RU" sz="2000" dirty="0"/>
          </a:p>
          <a:p>
            <a:pPr marL="342900" lvl="0" indent="-342900">
              <a:spcAft>
                <a:spcPts val="0"/>
              </a:spcAft>
              <a:buFont typeface="+mj-lt"/>
              <a:buAutoNum type="arabicPeriod"/>
            </a:pPr>
            <a:r>
              <a:rPr lang="ru-RU" sz="2000" dirty="0" err="1">
                <a:latin typeface="Times New Roman"/>
                <a:ea typeface="Calibri"/>
              </a:rPr>
              <a:t>Басманова</a:t>
            </a:r>
            <a:r>
              <a:rPr lang="ru-RU" sz="2000" dirty="0">
                <a:latin typeface="Times New Roman"/>
                <a:ea typeface="Calibri"/>
              </a:rPr>
              <a:t>, Н. Вечный огонь / Н. </a:t>
            </a:r>
            <a:r>
              <a:rPr lang="ru-RU" sz="2000" dirty="0" err="1">
                <a:latin typeface="Times New Roman"/>
                <a:ea typeface="Calibri"/>
              </a:rPr>
              <a:t>Басманова</a:t>
            </a:r>
            <a:r>
              <a:rPr lang="ru-RU" sz="2000" dirty="0">
                <a:latin typeface="Times New Roman"/>
                <a:ea typeface="Calibri"/>
              </a:rPr>
              <a:t> // Знамя труда. -2000. – 27 апреля. – С. 2</a:t>
            </a:r>
            <a:endParaRPr lang="ru-RU" sz="2000" dirty="0"/>
          </a:p>
          <a:p>
            <a:pPr marL="342900" lvl="0" indent="-342900">
              <a:spcAft>
                <a:spcPts val="0"/>
              </a:spcAft>
              <a:buFont typeface="+mj-lt"/>
              <a:buAutoNum type="arabicPeriod"/>
            </a:pPr>
            <a:r>
              <a:rPr lang="ru-RU" sz="2000" dirty="0" err="1">
                <a:latin typeface="Times New Roman"/>
                <a:ea typeface="Calibri"/>
              </a:rPr>
              <a:t>Дробот</a:t>
            </a:r>
            <a:r>
              <a:rPr lang="ru-RU" sz="2000" dirty="0">
                <a:latin typeface="Times New Roman"/>
                <a:ea typeface="Calibri"/>
              </a:rPr>
              <a:t>, Ю. Что посмотреть в Тимашевском районе / Ю. </a:t>
            </a:r>
            <a:r>
              <a:rPr lang="ru-RU" sz="2000" dirty="0" err="1">
                <a:latin typeface="Times New Roman"/>
                <a:ea typeface="Calibri"/>
              </a:rPr>
              <a:t>Дробот</a:t>
            </a:r>
            <a:r>
              <a:rPr lang="ru-RU" sz="2000" dirty="0">
                <a:latin typeface="Times New Roman"/>
                <a:ea typeface="Calibri"/>
              </a:rPr>
              <a:t> // Комсомольская Правда (Кубань). – 2011. – 30 августа. – С. 14</a:t>
            </a:r>
            <a:endParaRPr lang="ru-RU" sz="2000" dirty="0"/>
          </a:p>
          <a:p>
            <a:pPr marL="514350" indent="-514350">
              <a:buAutoNum type="arabicPeriod"/>
            </a:pPr>
            <a:endParaRPr lang="ru-RU" sz="2800" dirty="0" smtClean="0">
              <a:solidFill>
                <a:srgbClr val="862A18"/>
              </a:solidFill>
            </a:endParaRPr>
          </a:p>
          <a:p>
            <a:endParaRPr lang="ru-RU" dirty="0"/>
          </a:p>
        </p:txBody>
      </p:sp>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dt\Desktop\картинки музей\муз6.jpg"/>
          <p:cNvPicPr>
            <a:picLocks noChangeAspect="1" noChangeArrowheads="1"/>
          </p:cNvPicPr>
          <p:nvPr/>
        </p:nvPicPr>
        <p:blipFill>
          <a:blip r:embed="rId2" cstate="print"/>
          <a:srcRect/>
          <a:stretch>
            <a:fillRect/>
          </a:stretch>
        </p:blipFill>
        <p:spPr bwMode="auto">
          <a:xfrm>
            <a:off x="-35542" y="-1"/>
            <a:ext cx="9941542" cy="6858000"/>
          </a:xfrm>
          <a:prstGeom prst="rect">
            <a:avLst/>
          </a:prstGeom>
          <a:noFill/>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95188" y="3933056"/>
            <a:ext cx="4167894" cy="27929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Прямоугольник 2"/>
          <p:cNvSpPr/>
          <p:nvPr/>
        </p:nvSpPr>
        <p:spPr>
          <a:xfrm>
            <a:off x="160129" y="5270312"/>
            <a:ext cx="4953000" cy="1323439"/>
          </a:xfrm>
          <a:prstGeom prst="rect">
            <a:avLst/>
          </a:prstGeom>
        </p:spPr>
        <p:txBody>
          <a:bodyPr>
            <a:spAutoFit/>
          </a:bodyPr>
          <a:lstStyle/>
          <a:p>
            <a:r>
              <a:rPr lang="ru-RU" dirty="0">
                <a:latin typeface="Times New Roman"/>
                <a:ea typeface="Times New Roman"/>
                <a:cs typeface="Times New Roman"/>
              </a:rPr>
              <a:t> </a:t>
            </a:r>
            <a:r>
              <a:rPr lang="ru-RU" dirty="0" smtClean="0">
                <a:latin typeface="Times New Roman"/>
                <a:ea typeface="Times New Roman"/>
                <a:cs typeface="Times New Roman"/>
              </a:rPr>
              <a:t>   </a:t>
            </a:r>
            <a:r>
              <a:rPr lang="ru-RU" sz="2000" dirty="0" smtClean="0">
                <a:latin typeface="Times New Roman" panose="02020603050405020304" pitchFamily="18" charset="0"/>
                <a:ea typeface="Times New Roman"/>
                <a:cs typeface="Times New Roman" panose="02020603050405020304" pitchFamily="18" charset="0"/>
              </a:rPr>
              <a:t>Центральное </a:t>
            </a:r>
            <a:r>
              <a:rPr lang="ru-RU" sz="2000" dirty="0">
                <a:latin typeface="Times New Roman" panose="02020603050405020304" pitchFamily="18" charset="0"/>
                <a:ea typeface="Times New Roman"/>
                <a:cs typeface="Times New Roman" panose="02020603050405020304" pitchFamily="18" charset="0"/>
              </a:rPr>
              <a:t>место </a:t>
            </a:r>
            <a:r>
              <a:rPr lang="ru-RU" sz="2000" dirty="0" smtClean="0">
                <a:latin typeface="Times New Roman" panose="02020603050405020304" pitchFamily="18" charset="0"/>
                <a:ea typeface="Times New Roman"/>
                <a:cs typeface="Times New Roman" panose="02020603050405020304" pitchFamily="18" charset="0"/>
              </a:rPr>
              <a:t>в сквере </a:t>
            </a:r>
            <a:r>
              <a:rPr lang="ru-RU" sz="2000" dirty="0">
                <a:latin typeface="Times New Roman" panose="02020603050405020304" pitchFamily="18" charset="0"/>
                <a:ea typeface="Times New Roman"/>
                <a:cs typeface="Times New Roman" panose="02020603050405020304" pitchFamily="18" charset="0"/>
              </a:rPr>
              <a:t>заняли:</a:t>
            </a:r>
            <a:br>
              <a:rPr lang="ru-RU" sz="2000" dirty="0">
                <a:latin typeface="Times New Roman" panose="02020603050405020304" pitchFamily="18" charset="0"/>
                <a:ea typeface="Times New Roman"/>
                <a:cs typeface="Times New Roman" panose="02020603050405020304" pitchFamily="18" charset="0"/>
              </a:rPr>
            </a:br>
            <a:r>
              <a:rPr lang="ru-RU" sz="2000" dirty="0">
                <a:latin typeface="Times New Roman" panose="02020603050405020304" pitchFamily="18" charset="0"/>
                <a:ea typeface="Times New Roman"/>
                <a:cs typeface="Times New Roman" panose="02020603050405020304" pitchFamily="18" charset="0"/>
              </a:rPr>
              <a:t>Мемориал землякам, погибшим в Гражданской и Великой Отечественной войнах с Вечным огнём и Стеной Памяти</a:t>
            </a:r>
            <a:r>
              <a:rPr lang="ru-RU" sz="2000" dirty="0">
                <a:latin typeface="Times New Roman"/>
                <a:ea typeface="Times New Roman"/>
                <a:cs typeface="Times New Roman"/>
              </a:rPr>
              <a:t>.</a:t>
            </a:r>
            <a:endParaRPr lang="ru-RU" sz="2000" dirty="0"/>
          </a:p>
        </p:txBody>
      </p:sp>
      <p:sp>
        <p:nvSpPr>
          <p:cNvPr id="4" name="TextBox 3"/>
          <p:cNvSpPr txBox="1"/>
          <p:nvPr/>
        </p:nvSpPr>
        <p:spPr>
          <a:xfrm>
            <a:off x="4905867" y="1052736"/>
            <a:ext cx="4845068" cy="2246769"/>
          </a:xfrm>
          <a:prstGeom prst="rect">
            <a:avLst/>
          </a:prstGeom>
          <a:noFill/>
        </p:spPr>
        <p:txBody>
          <a:bodyPr wrap="square" rtlCol="0">
            <a:spAutoFit/>
          </a:bodyPr>
          <a:lstStyle/>
          <a:p>
            <a:pPr algn="just">
              <a:spcAft>
                <a:spcPts val="0"/>
              </a:spcAft>
            </a:pPr>
            <a:r>
              <a:rPr lang="ru-RU" sz="2000" dirty="0">
                <a:latin typeface="Times New Roman" panose="02020603050405020304" pitchFamily="18" charset="0"/>
                <a:ea typeface="Calibri"/>
                <a:cs typeface="Times New Roman" panose="02020603050405020304" pitchFamily="18" charset="0"/>
              </a:rPr>
              <a:t> </a:t>
            </a:r>
            <a:r>
              <a:rPr lang="ru-RU" sz="2000" dirty="0" smtClean="0">
                <a:latin typeface="Times New Roman" panose="02020603050405020304" pitchFamily="18" charset="0"/>
                <a:ea typeface="Calibri"/>
                <a:cs typeface="Times New Roman" panose="02020603050405020304" pitchFamily="18" charset="0"/>
              </a:rPr>
              <a:t>  </a:t>
            </a:r>
            <a:r>
              <a:rPr lang="ru-RU" sz="2000" kern="1800" dirty="0" smtClean="0">
                <a:latin typeface="Times New Roman" panose="02020603050405020304" pitchFamily="18" charset="0"/>
                <a:ea typeface="Times New Roman"/>
                <a:cs typeface="Times New Roman" panose="02020603050405020304" pitchFamily="18" charset="0"/>
              </a:rPr>
              <a:t>История </a:t>
            </a:r>
            <a:r>
              <a:rPr lang="ru-RU" sz="2000" kern="1800" dirty="0">
                <a:latin typeface="Times New Roman" panose="02020603050405020304" pitchFamily="18" charset="0"/>
                <a:ea typeface="Times New Roman"/>
                <a:cs typeface="Times New Roman" panose="02020603050405020304" pitchFamily="18" charset="0"/>
              </a:rPr>
              <a:t>самого известного в Тимашевске монумента — памятника солдатской </a:t>
            </a:r>
            <a:r>
              <a:rPr lang="ru-RU" sz="2000" kern="1800" dirty="0" smtClean="0">
                <a:latin typeface="Times New Roman" panose="02020603050405020304" pitchFamily="18" charset="0"/>
                <a:ea typeface="Times New Roman"/>
                <a:cs typeface="Times New Roman" panose="02020603050405020304" pitchFamily="18" charset="0"/>
              </a:rPr>
              <a:t>Матери</a:t>
            </a:r>
            <a:endParaRPr lang="ru-RU" sz="2000" dirty="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ea typeface="Calibri"/>
                <a:cs typeface="Times New Roman" panose="02020603050405020304" pitchFamily="18" charset="0"/>
              </a:rPr>
              <a:t>Со дня открытия памятника солдатской матери </a:t>
            </a:r>
            <a:r>
              <a:rPr lang="ru-RU" sz="2000" dirty="0" err="1">
                <a:latin typeface="Times New Roman" panose="02020603050405020304" pitchFamily="18" charset="0"/>
                <a:ea typeface="Calibri"/>
                <a:cs typeface="Times New Roman" panose="02020603050405020304" pitchFamily="18" charset="0"/>
              </a:rPr>
              <a:t>Епистинии</a:t>
            </a:r>
            <a:r>
              <a:rPr lang="ru-RU" sz="2000" dirty="0">
                <a:latin typeface="Times New Roman" panose="02020603050405020304" pitchFamily="18" charset="0"/>
                <a:ea typeface="Calibri"/>
                <a:cs typeface="Times New Roman" panose="02020603050405020304" pitchFamily="18" charset="0"/>
              </a:rPr>
              <a:t> Федоровны Степановой в Мемориальном </a:t>
            </a:r>
            <a:r>
              <a:rPr lang="ru-RU" sz="2000" dirty="0" smtClean="0">
                <a:latin typeface="Times New Roman" panose="02020603050405020304" pitchFamily="18" charset="0"/>
                <a:ea typeface="Calibri"/>
                <a:cs typeface="Times New Roman" panose="02020603050405020304" pitchFamily="18" charset="0"/>
              </a:rPr>
              <a:t>сквере </a:t>
            </a:r>
            <a:r>
              <a:rPr lang="ru-RU" sz="2000" dirty="0">
                <a:latin typeface="Times New Roman" panose="02020603050405020304" pitchFamily="18" charset="0"/>
                <a:ea typeface="Calibri"/>
                <a:cs typeface="Times New Roman" panose="02020603050405020304" pitchFamily="18" charset="0"/>
              </a:rPr>
              <a:t>города Тимашевска прошло уже 37 лет. </a:t>
            </a:r>
            <a:endParaRPr lang="ru-RU" sz="2000" dirty="0">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0129" y="116632"/>
            <a:ext cx="3640743" cy="51536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47951985"/>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dt\Desktop\картинки музей\муз6.jpg"/>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Прямоугольник 1"/>
          <p:cNvSpPr/>
          <p:nvPr/>
        </p:nvSpPr>
        <p:spPr>
          <a:xfrm>
            <a:off x="4978674" y="764704"/>
            <a:ext cx="4953000" cy="1631216"/>
          </a:xfrm>
          <a:prstGeom prst="rect">
            <a:avLst/>
          </a:prstGeom>
        </p:spPr>
        <p:txBody>
          <a:bodyPr>
            <a:spAutoFit/>
          </a:bodyPr>
          <a:lstStyle/>
          <a:p>
            <a:r>
              <a:rPr lang="ru-RU" sz="2000" dirty="0" smtClean="0">
                <a:latin typeface="Times New Roman" panose="02020603050405020304" pitchFamily="18" charset="0"/>
                <a:ea typeface="Calibri"/>
                <a:cs typeface="Times New Roman" panose="02020603050405020304" pitchFamily="18" charset="0"/>
              </a:rPr>
              <a:t>В </a:t>
            </a:r>
            <a:r>
              <a:rPr lang="ru-RU" sz="2000" dirty="0">
                <a:latin typeface="Times New Roman" panose="02020603050405020304" pitchFamily="18" charset="0"/>
                <a:ea typeface="Calibri"/>
                <a:cs typeface="Times New Roman" panose="02020603050405020304" pitchFamily="18" charset="0"/>
              </a:rPr>
              <a:t>начале 80-х годов, когда происходила реконструкция здания музея семьи Степановых, автор модернизации санкт-петербургский архитектор Валентин Александрович Гаврилов </a:t>
            </a:r>
            <a:endParaRPr lang="ru-RU" sz="20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8504" y="260648"/>
            <a:ext cx="4490170" cy="31683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57056" y="2924944"/>
            <a:ext cx="4331096" cy="37593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Прямоугольник 2"/>
          <p:cNvSpPr/>
          <p:nvPr/>
        </p:nvSpPr>
        <p:spPr>
          <a:xfrm>
            <a:off x="669256" y="4293096"/>
            <a:ext cx="4586717" cy="2144177"/>
          </a:xfrm>
          <a:prstGeom prst="rect">
            <a:avLst/>
          </a:prstGeom>
        </p:spPr>
        <p:txBody>
          <a:bodyPr wrap="square">
            <a:spAutoFit/>
          </a:bodyPr>
          <a:lstStyle/>
          <a:p>
            <a:pPr>
              <a:lnSpc>
                <a:spcPts val="1950"/>
              </a:lnSpc>
              <a:spcAft>
                <a:spcPts val="1000"/>
              </a:spcAft>
            </a:pPr>
            <a:r>
              <a:rPr lang="ru-RU" sz="2000" dirty="0" smtClean="0">
                <a:latin typeface="Times New Roman" panose="02020603050405020304" pitchFamily="18" charset="0"/>
                <a:ea typeface="Times New Roman"/>
                <a:cs typeface="Times New Roman" panose="02020603050405020304" pitchFamily="18" charset="0"/>
              </a:rPr>
              <a:t>     Аллея </a:t>
            </a:r>
            <a:r>
              <a:rPr lang="ru-RU" sz="2000" dirty="0">
                <a:latin typeface="Times New Roman" panose="02020603050405020304" pitchFamily="18" charset="0"/>
                <a:ea typeface="Times New Roman"/>
                <a:cs typeface="Times New Roman" panose="02020603050405020304" pitchFamily="18" charset="0"/>
              </a:rPr>
              <a:t>Славы ( героев Советского Союза и Соц. </a:t>
            </a:r>
            <a:r>
              <a:rPr lang="ru-RU" sz="2000" dirty="0" smtClean="0">
                <a:latin typeface="Times New Roman" panose="02020603050405020304" pitchFamily="18" charset="0"/>
                <a:ea typeface="Times New Roman"/>
                <a:cs typeface="Times New Roman" panose="02020603050405020304" pitchFamily="18" charset="0"/>
              </a:rPr>
              <a:t>труда)</a:t>
            </a:r>
            <a:r>
              <a:rPr lang="ru-RU" sz="2000" dirty="0" err="1" smtClean="0">
                <a:latin typeface="Times New Roman" panose="02020603050405020304" pitchFamily="18" charset="0"/>
                <a:ea typeface="Calibri"/>
                <a:cs typeface="Times New Roman" panose="02020603050405020304" pitchFamily="18" charset="0"/>
              </a:rPr>
              <a:t>Тимашевцы</a:t>
            </a:r>
            <a:r>
              <a:rPr lang="ru-RU" sz="2000" dirty="0" smtClean="0">
                <a:latin typeface="Times New Roman" panose="02020603050405020304" pitchFamily="18" charset="0"/>
                <a:ea typeface="Calibri"/>
                <a:cs typeface="Times New Roman" panose="02020603050405020304" pitchFamily="18" charset="0"/>
              </a:rPr>
              <a:t> </a:t>
            </a:r>
            <a:r>
              <a:rPr lang="ru-RU" sz="2000" dirty="0">
                <a:latin typeface="Times New Roman" panose="02020603050405020304" pitchFamily="18" charset="0"/>
                <a:ea typeface="Calibri"/>
                <a:cs typeface="Times New Roman" panose="02020603050405020304" pitchFamily="18" charset="0"/>
              </a:rPr>
              <a:t>свято чтут память о подвигах, делах и судьбах своих земляков. Попав в мемориальный сквер, чувствуешь себя частицей истории. </a:t>
            </a:r>
            <a:r>
              <a:rPr lang="ru-RU" sz="2000" dirty="0" smtClean="0">
                <a:latin typeface="Times New Roman" panose="02020603050405020304" pitchFamily="18" charset="0"/>
                <a:ea typeface="Calibri"/>
                <a:cs typeface="Times New Roman" panose="02020603050405020304" pitchFamily="18" charset="0"/>
              </a:rPr>
              <a:t>На </a:t>
            </a:r>
            <a:r>
              <a:rPr lang="ru-RU" sz="2000" dirty="0">
                <a:latin typeface="Times New Roman" panose="02020603050405020304" pitchFamily="18" charset="0"/>
                <a:ea typeface="Calibri"/>
                <a:cs typeface="Times New Roman" panose="02020603050405020304" pitchFamily="18" charset="0"/>
              </a:rPr>
              <a:t>центральной аллее установлены бюсты десяти Героев Советского Союза – наших </a:t>
            </a:r>
            <a:r>
              <a:rPr lang="ru-RU" sz="2000" dirty="0" smtClean="0">
                <a:latin typeface="Times New Roman" panose="02020603050405020304" pitchFamily="18" charset="0"/>
                <a:ea typeface="Calibri"/>
                <a:cs typeface="Times New Roman" panose="02020603050405020304" pitchFamily="18" charset="0"/>
              </a:rPr>
              <a:t>земляков.</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047951985"/>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dt\Desktop\картинки музей\муз6.jpg"/>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0472" y="228600"/>
            <a:ext cx="4567248" cy="34316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4"/>
          <p:cNvSpPr>
            <a:spLocks noChangeArrowheads="1"/>
          </p:cNvSpPr>
          <p:nvPr/>
        </p:nvSpPr>
        <p:spPr bwMode="auto">
          <a:xfrm>
            <a:off x="0" y="0"/>
            <a:ext cx="9906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TextBox 3"/>
          <p:cNvSpPr txBox="1"/>
          <p:nvPr/>
        </p:nvSpPr>
        <p:spPr>
          <a:xfrm>
            <a:off x="4953000" y="116632"/>
            <a:ext cx="5040560" cy="3477875"/>
          </a:xfrm>
          <a:prstGeom prst="rect">
            <a:avLst/>
          </a:prstGeom>
          <a:noFill/>
        </p:spPr>
        <p:txBody>
          <a:bodyPr wrap="square" rtlCol="0">
            <a:spAutoFit/>
          </a:bodyPr>
          <a:lstStyle/>
          <a:p>
            <a:pPr lvl="0" fontAlgn="base">
              <a:spcBef>
                <a:spcPct val="0"/>
              </a:spcBef>
              <a:spcAft>
                <a:spcPct val="0"/>
              </a:spcAft>
            </a:pPr>
            <a:r>
              <a:rPr lang="ru-RU" altLang="ru-RU" sz="20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Памятник </a:t>
            </a:r>
            <a:r>
              <a:rPr lang="ru-RU" altLang="ru-RU" sz="2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Афганцам.</a:t>
            </a:r>
            <a:endParaRPr lang="ru-RU" altLang="ru-RU" sz="2000" dirty="0">
              <a:solidFill>
                <a:prstClr val="black"/>
              </a:solidFill>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altLang="ru-RU" sz="2000" dirty="0">
                <a:solidFill>
                  <a:prstClr val="black"/>
                </a:solidFill>
                <a:latin typeface="Times New Roman" panose="02020603050405020304" pitchFamily="18" charset="0"/>
                <a:ea typeface="Times New Roman" pitchFamily="18" charset="0"/>
                <a:cs typeface="Times New Roman" panose="02020603050405020304" pitchFamily="18" charset="0"/>
              </a:rPr>
              <a:t>Наша боль будет болью всегда</a:t>
            </a:r>
            <a:endParaRPr lang="ru-RU" altLang="ru-RU" sz="2000" dirty="0">
              <a:solidFill>
                <a:prstClr val="black"/>
              </a:solidFill>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altLang="ru-RU" sz="2000" dirty="0">
                <a:solidFill>
                  <a:prstClr val="black"/>
                </a:solidFill>
                <a:latin typeface="Times New Roman" panose="02020603050405020304" pitchFamily="18" charset="0"/>
                <a:ea typeface="Times New Roman" pitchFamily="18" charset="0"/>
                <a:cs typeface="Times New Roman" panose="02020603050405020304" pitchFamily="18" charset="0"/>
              </a:rPr>
              <a:t>Есть такая профессия – Родину защищать.  15 февраля – день вывода советских войск с республики Афганистан</a:t>
            </a:r>
            <a:endParaRPr lang="ru-RU" altLang="ru-RU" sz="2000" dirty="0">
              <a:solidFill>
                <a:prstClr val="black"/>
              </a:solidFill>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ru-RU" altLang="ru-RU" sz="2000" dirty="0">
                <a:solidFill>
                  <a:prstClr val="black"/>
                </a:solidFill>
                <a:latin typeface="Times New Roman" panose="02020603050405020304" pitchFamily="18" charset="0"/>
                <a:ea typeface="Times New Roman" pitchFamily="18" charset="0"/>
                <a:cs typeface="Times New Roman" panose="02020603050405020304" pitchFamily="18" charset="0"/>
              </a:rPr>
              <a:t>А на каменных глыбах одной из аллей сквера можно прикоснуться к впечатанным в гранит фамилиям не вернувшихся живыми домой советских воинов, исполнявших свой интернациональный долг в Афганистане.</a:t>
            </a:r>
            <a:endParaRPr lang="ru-RU" altLang="ru-RU" sz="2000" dirty="0">
              <a:solidFill>
                <a:prstClr val="black"/>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064568" y="4504386"/>
            <a:ext cx="3888432" cy="2015936"/>
          </a:xfrm>
          <a:prstGeom prst="rect">
            <a:avLst/>
          </a:prstGeom>
          <a:noFill/>
        </p:spPr>
        <p:txBody>
          <a:bodyPr wrap="square" rtlCol="0">
            <a:spAutoFit/>
          </a:bodyPr>
          <a:lstStyle/>
          <a:p>
            <a:pPr algn="ctr">
              <a:lnSpc>
                <a:spcPts val="1500"/>
              </a:lnSpc>
              <a:spcAft>
                <a:spcPts val="0"/>
              </a:spcAft>
            </a:pPr>
            <a:r>
              <a:rPr lang="ru-RU" sz="2000" dirty="0" smtClean="0">
                <a:latin typeface="Times New Roman" panose="02020603050405020304" pitchFamily="18" charset="0"/>
                <a:ea typeface="Times New Roman"/>
                <a:cs typeface="Times New Roman" panose="02020603050405020304" pitchFamily="18" charset="0"/>
              </a:rPr>
              <a:t>Памятник </a:t>
            </a:r>
            <a:r>
              <a:rPr lang="ru-RU" sz="2000" dirty="0">
                <a:latin typeface="Times New Roman" panose="02020603050405020304" pitchFamily="18" charset="0"/>
                <a:ea typeface="Times New Roman"/>
                <a:cs typeface="Times New Roman" panose="02020603050405020304" pitchFamily="18" charset="0"/>
              </a:rPr>
              <a:t>участникам </a:t>
            </a:r>
            <a:r>
              <a:rPr lang="ru-RU" sz="2000" dirty="0" smtClean="0">
                <a:latin typeface="Times New Roman" panose="02020603050405020304" pitchFamily="18" charset="0"/>
                <a:ea typeface="Times New Roman"/>
                <a:cs typeface="Times New Roman" panose="02020603050405020304" pitchFamily="18" charset="0"/>
              </a:rPr>
              <a:t>Чеченских</a:t>
            </a:r>
          </a:p>
          <a:p>
            <a:pPr algn="ctr">
              <a:lnSpc>
                <a:spcPts val="1500"/>
              </a:lnSpc>
              <a:spcAft>
                <a:spcPts val="0"/>
              </a:spcAft>
            </a:pPr>
            <a:r>
              <a:rPr lang="ru-RU" sz="2000" dirty="0" smtClean="0">
                <a:latin typeface="Times New Roman" panose="02020603050405020304" pitchFamily="18" charset="0"/>
                <a:ea typeface="Times New Roman"/>
                <a:cs typeface="Times New Roman" panose="02020603050405020304" pitchFamily="18" charset="0"/>
              </a:rPr>
              <a:t>войн</a:t>
            </a:r>
            <a:r>
              <a:rPr lang="ru-RU" sz="2000" dirty="0">
                <a:latin typeface="Times New Roman" panose="02020603050405020304" pitchFamily="18" charset="0"/>
                <a:ea typeface="Times New Roman"/>
                <a:cs typeface="Times New Roman" panose="02020603050405020304" pitchFamily="18" charset="0"/>
              </a:rPr>
              <a:t>.</a:t>
            </a:r>
            <a:endParaRPr lang="ru-RU" sz="2000" dirty="0">
              <a:latin typeface="Times New Roman" panose="02020603050405020304" pitchFamily="18" charset="0"/>
              <a:ea typeface="Calibri"/>
              <a:cs typeface="Times New Roman" panose="02020603050405020304" pitchFamily="18" charset="0"/>
            </a:endParaRPr>
          </a:p>
          <a:p>
            <a:r>
              <a:rPr lang="ru-RU" sz="2000" dirty="0" smtClean="0">
                <a:latin typeface="Times New Roman" panose="02020603050405020304" pitchFamily="18" charset="0"/>
                <a:ea typeface="Calibri"/>
                <a:cs typeface="Times New Roman" panose="02020603050405020304" pitchFamily="18" charset="0"/>
              </a:rPr>
              <a:t>Антитеррористическая </a:t>
            </a:r>
            <a:r>
              <a:rPr lang="ru-RU" sz="2000" dirty="0">
                <a:latin typeface="Times New Roman" panose="02020603050405020304" pitchFamily="18" charset="0"/>
                <a:ea typeface="Calibri"/>
                <a:cs typeface="Times New Roman" panose="02020603050405020304" pitchFamily="18" charset="0"/>
              </a:rPr>
              <a:t>операция на Северном Кавказе, в боевых действиях которых побывало немало наших земляков- </a:t>
            </a:r>
            <a:r>
              <a:rPr lang="ru-RU" sz="2000" dirty="0" err="1">
                <a:latin typeface="Times New Roman" panose="02020603050405020304" pitchFamily="18" charset="0"/>
                <a:ea typeface="Calibri"/>
                <a:cs typeface="Times New Roman" panose="02020603050405020304" pitchFamily="18" charset="0"/>
              </a:rPr>
              <a:t>Тимашевцев</a:t>
            </a:r>
            <a:r>
              <a:rPr lang="ru-RU" sz="2000" dirty="0">
                <a:latin typeface="Times New Roman" panose="02020603050405020304" pitchFamily="18" charset="0"/>
                <a:ea typeface="Calibri"/>
                <a:cs typeface="Times New Roman" panose="02020603050405020304" pitchFamily="18" charset="0"/>
              </a:rPr>
              <a:t>. </a:t>
            </a:r>
            <a:endParaRPr lang="ru-RU" sz="2000" dirty="0">
              <a:latin typeface="Times New Roman" panose="02020603050405020304" pitchFamily="18" charset="0"/>
              <a:cs typeface="Times New Roman" panose="02020603050405020304" pitchFamily="18" charset="0"/>
            </a:endParaRPr>
          </a:p>
        </p:txBody>
      </p:sp>
      <p:pic>
        <p:nvPicPr>
          <p:cNvPr id="4102"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01072" y="3594507"/>
            <a:ext cx="4140881" cy="3112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05565170"/>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ddt\Desktop\картинки музей\муз6.jpg"/>
          <p:cNvPicPr>
            <a:picLocks noChangeAspect="1" noChangeArrowheads="1"/>
          </p:cNvPicPr>
          <p:nvPr/>
        </p:nvPicPr>
        <p:blipFill>
          <a:blip r:embed="rId2" cstate="print"/>
          <a:srcRect/>
          <a:stretch>
            <a:fillRect/>
          </a:stretch>
        </p:blipFill>
        <p:spPr bwMode="auto">
          <a:xfrm>
            <a:off x="-15708" y="16439"/>
            <a:ext cx="9906000" cy="6858000"/>
          </a:xfrm>
          <a:prstGeom prst="rect">
            <a:avLst/>
          </a:prstGeom>
          <a:noFill/>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170" y="224291"/>
            <a:ext cx="4488830" cy="31749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5236069" y="16439"/>
            <a:ext cx="4663418" cy="3221395"/>
          </a:xfrm>
          <a:prstGeom prst="rect">
            <a:avLst/>
          </a:prstGeom>
          <a:noFill/>
        </p:spPr>
        <p:txBody>
          <a:bodyPr wrap="square" rtlCol="0">
            <a:spAutoFit/>
          </a:bodyPr>
          <a:lstStyle/>
          <a:p>
            <a:pPr>
              <a:lnSpc>
                <a:spcPct val="115000"/>
              </a:lnSpc>
              <a:spcAft>
                <a:spcPts val="1000"/>
              </a:spcAft>
            </a:pPr>
            <a:r>
              <a:rPr lang="ru-RU" sz="2000" dirty="0">
                <a:latin typeface="Times New Roman" panose="02020603050405020304" pitchFamily="18" charset="0"/>
                <a:ea typeface="Times New Roman"/>
                <a:cs typeface="Times New Roman" panose="02020603050405020304" pitchFamily="18" charset="0"/>
              </a:rPr>
              <a:t>Памятник жертвам Чернобыля.</a:t>
            </a:r>
            <a:endParaRPr lang="ru-RU" sz="2000" dirty="0">
              <a:latin typeface="Times New Roman" panose="02020603050405020304" pitchFamily="18" charset="0"/>
              <a:ea typeface="Calibri"/>
              <a:cs typeface="Times New Roman" panose="02020603050405020304" pitchFamily="18" charset="0"/>
            </a:endParaRPr>
          </a:p>
          <a:p>
            <a:pPr>
              <a:lnSpc>
                <a:spcPct val="115000"/>
              </a:lnSpc>
              <a:spcAft>
                <a:spcPts val="0"/>
              </a:spcAft>
            </a:pPr>
            <a:r>
              <a:rPr lang="ru-RU" sz="2000" dirty="0" smtClean="0">
                <a:latin typeface="Times New Roman" panose="02020603050405020304" pitchFamily="18" charset="0"/>
                <a:ea typeface="Calibri"/>
                <a:cs typeface="Times New Roman" panose="02020603050405020304" pitchFamily="18" charset="0"/>
              </a:rPr>
              <a:t>    Памятник</a:t>
            </a:r>
            <a:r>
              <a:rPr lang="ru-RU" sz="2000" dirty="0">
                <a:latin typeface="Times New Roman" panose="02020603050405020304" pitchFamily="18" charset="0"/>
                <a:ea typeface="Calibri"/>
                <a:cs typeface="Times New Roman" panose="02020603050405020304" pitchFamily="18" charset="0"/>
              </a:rPr>
              <a:t> погибшим ликвидаторам Чернобыльской аварии, бессмертные подвиги навсегда застыли в камне и останутся в памяти потомков.</a:t>
            </a:r>
          </a:p>
          <a:p>
            <a:r>
              <a:rPr lang="ru-RU" sz="2000" dirty="0">
                <a:latin typeface="Times New Roman" panose="02020603050405020304" pitchFamily="18" charset="0"/>
                <a:ea typeface="Calibri"/>
                <a:cs typeface="Times New Roman" panose="02020603050405020304" pitchFamily="18" charset="0"/>
              </a:rPr>
              <a:t>В год десятилетия аварии на Чернобыльской АЭС (1996 год) установлен Памятник жертвам Чернобыля. </a:t>
            </a:r>
            <a:endParaRPr lang="ru-RU" sz="2000" dirty="0">
              <a:latin typeface="Times New Roman" panose="02020603050405020304" pitchFamily="18" charset="0"/>
              <a:cs typeface="Times New Roman" panose="02020603050405020304" pitchFamily="18" charset="0"/>
            </a:endParaRPr>
          </a:p>
        </p:txBody>
      </p:sp>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85049" y="3513094"/>
            <a:ext cx="4349264" cy="31917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169773" y="3796866"/>
            <a:ext cx="5328593" cy="2923877"/>
          </a:xfrm>
          <a:prstGeom prst="rect">
            <a:avLst/>
          </a:prstGeom>
          <a:noFill/>
        </p:spPr>
        <p:txBody>
          <a:bodyPr wrap="square" rtlCol="0">
            <a:spAutoFit/>
          </a:bodyPr>
          <a:lstStyle/>
          <a:p>
            <a:pPr>
              <a:lnSpc>
                <a:spcPct val="115000"/>
              </a:lnSpc>
              <a:spcAft>
                <a:spcPts val="0"/>
              </a:spcAft>
            </a:pPr>
            <a:r>
              <a:rPr lang="ru-RU" sz="2000" dirty="0">
                <a:latin typeface="Times New Roman" panose="02020603050405020304" pitchFamily="18" charset="0"/>
                <a:ea typeface="Times New Roman"/>
                <a:cs typeface="Times New Roman" panose="02020603050405020304" pitchFamily="18" charset="0"/>
              </a:rPr>
              <a:t> </a:t>
            </a:r>
            <a:r>
              <a:rPr lang="ru-RU" sz="2000" dirty="0" smtClean="0">
                <a:latin typeface="Times New Roman" panose="02020603050405020304" pitchFamily="18" charset="0"/>
                <a:ea typeface="Times New Roman"/>
                <a:cs typeface="Times New Roman" panose="02020603050405020304" pitchFamily="18" charset="0"/>
              </a:rPr>
              <a:t>        Памятник пограничникам.</a:t>
            </a:r>
            <a:endParaRPr lang="ru-RU" sz="2000" dirty="0">
              <a:latin typeface="Times New Roman" panose="02020603050405020304" pitchFamily="18" charset="0"/>
              <a:ea typeface="Calibri"/>
              <a:cs typeface="Times New Roman" panose="02020603050405020304" pitchFamily="18" charset="0"/>
            </a:endParaRPr>
          </a:p>
          <a:p>
            <a:pPr>
              <a:lnSpc>
                <a:spcPct val="115000"/>
              </a:lnSpc>
              <a:spcAft>
                <a:spcPts val="0"/>
              </a:spcAft>
            </a:pPr>
            <a:r>
              <a:rPr lang="ru-RU" sz="2000" dirty="0">
                <a:latin typeface="Times New Roman" panose="02020603050405020304" pitchFamily="18" charset="0"/>
                <a:ea typeface="Times New Roman"/>
                <a:cs typeface="Times New Roman" panose="02020603050405020304" pitchFamily="18" charset="0"/>
              </a:rPr>
              <a:t>       </a:t>
            </a:r>
            <a:r>
              <a:rPr lang="ru-RU" sz="2000" dirty="0" smtClean="0">
                <a:latin typeface="Times New Roman" panose="02020603050405020304" pitchFamily="18" charset="0"/>
                <a:ea typeface="Times New Roman"/>
                <a:cs typeface="Times New Roman" panose="02020603050405020304" pitchFamily="18" charset="0"/>
              </a:rPr>
              <a:t>Во </a:t>
            </a:r>
            <a:r>
              <a:rPr lang="ru-RU" sz="2000" dirty="0">
                <a:latin typeface="Times New Roman" panose="02020603050405020304" pitchFamily="18" charset="0"/>
                <a:ea typeface="Times New Roman"/>
                <a:cs typeface="Times New Roman" panose="02020603050405020304" pitchFamily="18" charset="0"/>
              </a:rPr>
              <a:t>все времена защищать границы своей Отчизны, стоять на страже ее рубежей было делом опасным, но очень почетным. История знает немало примеров, когда именно пограничники принимали на себя первые, самые тяжелые удары врага, спасая родную страну».   </a:t>
            </a:r>
            <a:r>
              <a:rPr lang="ru-RU" dirty="0">
                <a:latin typeface="Times New Roman"/>
                <a:ea typeface="Times New Roman"/>
                <a:cs typeface="Times New Roman"/>
              </a:rPr>
              <a:t>                              </a:t>
            </a:r>
            <a:endParaRPr lang="ru-RU" dirty="0"/>
          </a:p>
        </p:txBody>
      </p:sp>
    </p:spTree>
    <p:extLst>
      <p:ext uri="{BB962C8B-B14F-4D97-AF65-F5344CB8AC3E}">
        <p14:creationId xmlns:p14="http://schemas.microsoft.com/office/powerpoint/2010/main" xmlns="" val="1569689668"/>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dt\Desktop\картинки музей\муз6.jpg"/>
          <p:cNvPicPr>
            <a:picLocks noChangeAspect="1" noChangeArrowheads="1"/>
          </p:cNvPicPr>
          <p:nvPr/>
        </p:nvPicPr>
        <p:blipFill>
          <a:blip r:embed="rId2" cstate="print"/>
          <a:srcRect/>
          <a:stretch>
            <a:fillRect/>
          </a:stretch>
        </p:blipFill>
        <p:spPr bwMode="auto">
          <a:xfrm>
            <a:off x="0" y="-19067"/>
            <a:ext cx="9931064" cy="6858000"/>
          </a:xfrm>
          <a:prstGeom prst="rect">
            <a:avLst/>
          </a:prstGeom>
          <a:noFill/>
        </p:spPr>
      </p:pic>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04999" y="188640"/>
            <a:ext cx="6045472" cy="43589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344489" y="4547549"/>
            <a:ext cx="9289032" cy="2805896"/>
          </a:xfrm>
          <a:prstGeom prst="rect">
            <a:avLst/>
          </a:prstGeom>
          <a:noFill/>
        </p:spPr>
        <p:txBody>
          <a:bodyPr wrap="square" rtlCol="0">
            <a:spAutoFit/>
          </a:bodyPr>
          <a:lstStyle/>
          <a:p>
            <a:pPr algn="ctr">
              <a:lnSpc>
                <a:spcPct val="115000"/>
              </a:lnSpc>
              <a:spcAft>
                <a:spcPts val="1000"/>
              </a:spcAft>
            </a:pPr>
            <a:r>
              <a:rPr lang="ru-RU" sz="2000" dirty="0">
                <a:latin typeface="Times New Roman" panose="02020603050405020304" pitchFamily="18" charset="0"/>
                <a:ea typeface="Calibri"/>
                <a:cs typeface="Times New Roman" panose="02020603050405020304" pitchFamily="18" charset="0"/>
              </a:rPr>
              <a:t>Памятник комсомолу.</a:t>
            </a:r>
          </a:p>
          <a:p>
            <a:r>
              <a:rPr lang="ru-RU" sz="2000" dirty="0">
                <a:latin typeface="Times New Roman" panose="02020603050405020304" pitchFamily="18" charset="0"/>
                <a:ea typeface="Calibri"/>
                <a:cs typeface="Times New Roman" panose="02020603050405020304" pitchFamily="18" charset="0"/>
              </a:rPr>
              <a:t>Первая  комсомольская ячейка в станице Тимашевской появилась 22 июня 1920 года. Располагалась она в здании Дома Учителя. </a:t>
            </a:r>
            <a:endParaRPr lang="ru-RU" sz="2000" dirty="0" smtClean="0">
              <a:latin typeface="Times New Roman" panose="02020603050405020304" pitchFamily="18" charset="0"/>
              <a:ea typeface="Calibri"/>
              <a:cs typeface="Times New Roman" panose="02020603050405020304" pitchFamily="18" charset="0"/>
            </a:endParaRPr>
          </a:p>
          <a:p>
            <a:pPr algn="just">
              <a:lnSpc>
                <a:spcPct val="115000"/>
              </a:lnSpc>
              <a:spcAft>
                <a:spcPts val="0"/>
              </a:spcAft>
            </a:pPr>
            <a:r>
              <a:rPr lang="ru-RU" sz="2000" dirty="0" smtClean="0">
                <a:latin typeface="Times New Roman" panose="02020603050405020304" pitchFamily="18" charset="0"/>
                <a:ea typeface="Calibri"/>
                <a:cs typeface="Times New Roman" panose="02020603050405020304" pitchFamily="18" charset="0"/>
              </a:rPr>
              <a:t>29 октября 2018 года, к 100-летнему юбилею организации состоялось торжественное открытие памятника. Он был построен на средства бывших комсомольцев района.</a:t>
            </a:r>
          </a:p>
          <a:p>
            <a:r>
              <a:rPr lang="ru-RU" dirty="0" smtClean="0">
                <a:latin typeface="Times New Roman"/>
                <a:ea typeface="Times New Roman"/>
              </a:rPr>
              <a:t/>
            </a:r>
            <a:br>
              <a:rPr lang="ru-RU" dirty="0" smtClean="0">
                <a:latin typeface="Times New Roman"/>
                <a:ea typeface="Times New Roman"/>
              </a:rPr>
            </a:br>
            <a:endParaRPr lang="ru-RU" dirty="0"/>
          </a:p>
        </p:txBody>
      </p:sp>
    </p:spTree>
    <p:extLst>
      <p:ext uri="{BB962C8B-B14F-4D97-AF65-F5344CB8AC3E}">
        <p14:creationId xmlns:p14="http://schemas.microsoft.com/office/powerpoint/2010/main" xmlns="" val="2974980643"/>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ddt\Desktop\картинки музей\муз6.jpg"/>
          <p:cNvPicPr>
            <a:picLocks noChangeAspect="1" noChangeArrowheads="1"/>
          </p:cNvPicPr>
          <p:nvPr/>
        </p:nvPicPr>
        <p:blipFill>
          <a:blip r:embed="rId3" cstate="print"/>
          <a:srcRect/>
          <a:stretch>
            <a:fillRect/>
          </a:stretch>
        </p:blipFill>
        <p:spPr bwMode="auto">
          <a:xfrm>
            <a:off x="-87560" y="0"/>
            <a:ext cx="10011568" cy="6858000"/>
          </a:xfrm>
          <a:prstGeom prst="rect">
            <a:avLst/>
          </a:prstGeom>
          <a:noFill/>
        </p:spPr>
      </p:pic>
      <p:sp>
        <p:nvSpPr>
          <p:cNvPr id="9217" name="Rectangle 1"/>
          <p:cNvSpPr>
            <a:spLocks noGrp="1" noChangeArrowheads="1"/>
          </p:cNvSpPr>
          <p:nvPr>
            <p:ph type="title"/>
          </p:nvPr>
        </p:nvSpPr>
        <p:spPr bwMode="auto">
          <a:xfrm>
            <a:off x="5601072" y="1691582"/>
            <a:ext cx="403244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539750" algn="just" fontAlgn="base">
              <a:spcAft>
                <a:spcPct val="0"/>
              </a:spcAft>
            </a:pPr>
            <a:r>
              <a:rPr kumimoji="0" lang="ru-RU" sz="2000" b="0"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
            </a:r>
            <a:br>
              <a:rPr kumimoji="0" lang="ru-RU" sz="2000" b="0"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br>
            <a:r>
              <a:rPr kumimoji="0" lang="ru-RU" sz="2000" b="0"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 </a:t>
            </a:r>
            <a:r>
              <a:rPr lang="ru-RU" sz="2000" dirty="0" smtClean="0">
                <a:solidFill>
                  <a:srgbClr val="C00000"/>
                </a:solidFill>
                <a:latin typeface="Times New Roman" pitchFamily="18" charset="0"/>
                <a:cs typeface="Times New Roman" pitchFamily="18" charset="0"/>
              </a:rPr>
              <a:t/>
            </a:r>
            <a:br>
              <a:rPr lang="ru-RU" sz="2000" dirty="0" smtClean="0">
                <a:solidFill>
                  <a:srgbClr val="C00000"/>
                </a:solidFill>
                <a:latin typeface="Times New Roman" pitchFamily="18" charset="0"/>
                <a:cs typeface="Times New Roman" pitchFamily="18" charset="0"/>
              </a:rPr>
            </a:br>
            <a:endParaRPr kumimoji="0" lang="ru-RU" sz="2000" b="0" i="0" u="none" strike="noStrike" cap="none" normalizeH="0" baseline="0" dirty="0" smtClean="0">
              <a:ln>
                <a:noFill/>
              </a:ln>
              <a:solidFill>
                <a:srgbClr val="C00000"/>
              </a:solidFill>
              <a:effectLst/>
              <a:latin typeface="Times New Roman" pitchFamily="18" charset="0"/>
              <a:cs typeface="Times New Roman" pitchFamily="18" charset="0"/>
            </a:endParaRPr>
          </a:p>
        </p:txBody>
      </p:sp>
      <p:pic>
        <p:nvPicPr>
          <p:cNvPr id="4" name="Рисунок 3" descr="C:\Users\Admin\Desktop\_39723_1_200.jpg"/>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01072" y="4266719"/>
            <a:ext cx="3886983" cy="2591281"/>
          </a:xfrm>
          <a:prstGeom prst="rect">
            <a:avLst/>
          </a:prstGeom>
          <a:noFill/>
          <a:ln>
            <a:noFill/>
          </a:ln>
        </p:spPr>
      </p:pic>
      <p:pic>
        <p:nvPicPr>
          <p:cNvPr id="7170"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23087" y="908720"/>
            <a:ext cx="4392488" cy="55446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5313040" y="1268760"/>
            <a:ext cx="3960440" cy="1631216"/>
          </a:xfrm>
          <a:prstGeom prst="rect">
            <a:avLst/>
          </a:prstGeom>
        </p:spPr>
        <p:txBody>
          <a:bodyPr wrap="square">
            <a:spAutoFit/>
          </a:bodyPr>
          <a:lstStyle/>
          <a:p>
            <a:r>
              <a:rPr lang="ru-RU" dirty="0">
                <a:latin typeface="Times New Roman"/>
                <a:ea typeface="Times New Roman"/>
                <a:cs typeface="Times New Roman"/>
              </a:rPr>
              <a:t> </a:t>
            </a:r>
            <a:r>
              <a:rPr lang="ru-RU" dirty="0" smtClean="0">
                <a:latin typeface="Times New Roman"/>
                <a:ea typeface="Times New Roman"/>
                <a:cs typeface="Times New Roman"/>
              </a:rPr>
              <a:t>     </a:t>
            </a:r>
            <a:r>
              <a:rPr lang="ru-RU" sz="2000" dirty="0" smtClean="0">
                <a:latin typeface="Times New Roman" panose="02020603050405020304" pitchFamily="18" charset="0"/>
                <a:ea typeface="Times New Roman"/>
                <a:cs typeface="Times New Roman" panose="02020603050405020304" pitchFamily="18" charset="0"/>
              </a:rPr>
              <a:t>Еще </a:t>
            </a:r>
            <a:r>
              <a:rPr lang="ru-RU" sz="2000" dirty="0">
                <a:latin typeface="Times New Roman" panose="02020603050405020304" pitchFamily="18" charset="0"/>
                <a:ea typeface="Times New Roman"/>
                <a:cs typeface="Times New Roman" panose="02020603050405020304" pitchFamily="18" charset="0"/>
              </a:rPr>
              <a:t>позже появилась </a:t>
            </a:r>
            <a:r>
              <a:rPr lang="ru-RU" sz="2000" dirty="0">
                <a:solidFill>
                  <a:srgbClr val="FF0000"/>
                </a:solidFill>
                <a:latin typeface="Times New Roman" panose="02020603050405020304" pitchFamily="18" charset="0"/>
                <a:ea typeface="Times New Roman"/>
                <a:cs typeface="Times New Roman" panose="02020603050405020304" pitchFamily="18" charset="0"/>
              </a:rPr>
              <a:t>часовня </a:t>
            </a:r>
            <a:r>
              <a:rPr lang="ru-RU" sz="2000" dirty="0">
                <a:latin typeface="Times New Roman" panose="02020603050405020304" pitchFamily="18" charset="0"/>
                <a:ea typeface="Times New Roman"/>
                <a:cs typeface="Times New Roman" panose="02020603050405020304" pitchFamily="18" charset="0"/>
              </a:rPr>
              <a:t>и памятный знак </a:t>
            </a:r>
            <a:r>
              <a:rPr lang="ru-RU" sz="2000" dirty="0">
                <a:solidFill>
                  <a:srgbClr val="FF0000"/>
                </a:solidFill>
                <a:latin typeface="Times New Roman" panose="02020603050405020304" pitchFamily="18" charset="0"/>
                <a:ea typeface="Times New Roman"/>
                <a:cs typeface="Times New Roman" panose="02020603050405020304" pitchFamily="18" charset="0"/>
              </a:rPr>
              <a:t>белоэмигрантам</a:t>
            </a:r>
            <a:r>
              <a:rPr lang="ru-RU" sz="2000" dirty="0">
                <a:latin typeface="Times New Roman" panose="02020603050405020304" pitchFamily="18" charset="0"/>
                <a:ea typeface="Times New Roman"/>
                <a:cs typeface="Times New Roman" panose="02020603050405020304" pitchFamily="18" charset="0"/>
              </a:rPr>
              <a:t>.</a:t>
            </a:r>
            <a:br>
              <a:rPr lang="ru-RU" sz="2000" dirty="0">
                <a:latin typeface="Times New Roman" panose="02020603050405020304" pitchFamily="18" charset="0"/>
                <a:ea typeface="Times New Roman"/>
                <a:cs typeface="Times New Roman" panose="02020603050405020304" pitchFamily="18" charset="0"/>
              </a:rPr>
            </a:br>
            <a:r>
              <a:rPr lang="ru-RU" sz="2000" dirty="0">
                <a:latin typeface="Times New Roman" panose="02020603050405020304" pitchFamily="18" charset="0"/>
                <a:ea typeface="Times New Roman"/>
                <a:cs typeface="Times New Roman" panose="02020603050405020304" pitchFamily="18" charset="0"/>
              </a:rPr>
              <a:t>Хорошо хоть, что эти объекты не были установлены в центре сквера как доминанты.</a:t>
            </a:r>
            <a:endParaRPr lang="ru-RU" sz="2000" dirty="0">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xmlns="" val="1566180501"/>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Users\ddt\Desktop\картинки музей\муз6.jpg"/>
          <p:cNvPicPr>
            <a:picLocks noGrp="1" noChangeAspect="1" noChangeArrowheads="1"/>
          </p:cNvPicPr>
          <p:nvPr>
            <p:ph idx="1"/>
          </p:nvPr>
        </p:nvPicPr>
        <p:blipFill>
          <a:blip r:embed="rId2" cstate="print"/>
          <a:srcRect/>
          <a:stretch>
            <a:fillRect/>
          </a:stretch>
        </p:blipFill>
        <p:spPr bwMode="auto">
          <a:xfrm>
            <a:off x="0" y="0"/>
            <a:ext cx="9905999" cy="6858000"/>
          </a:xfrm>
          <a:prstGeom prst="rect">
            <a:avLst/>
          </a:prstGeom>
          <a:noFill/>
        </p:spPr>
      </p:pic>
      <p:sp>
        <p:nvSpPr>
          <p:cNvPr id="3" name="Прямоугольник 2"/>
          <p:cNvSpPr/>
          <p:nvPr/>
        </p:nvSpPr>
        <p:spPr>
          <a:xfrm>
            <a:off x="2695915" y="4793347"/>
            <a:ext cx="4953000" cy="1823576"/>
          </a:xfrm>
          <a:prstGeom prst="rect">
            <a:avLst/>
          </a:prstGeom>
        </p:spPr>
        <p:txBody>
          <a:bodyPr>
            <a:spAutoFit/>
          </a:bodyPr>
          <a:lstStyle/>
          <a:p>
            <a:pPr lvl="0">
              <a:lnSpc>
                <a:spcPts val="1500"/>
              </a:lnSpc>
            </a:pPr>
            <a:r>
              <a:rPr lang="ru-RU" dirty="0">
                <a:solidFill>
                  <a:prstClr val="black"/>
                </a:solidFill>
                <a:latin typeface="Times New Roman" panose="02020603050405020304" pitchFamily="18" charset="0"/>
                <a:ea typeface="Times New Roman"/>
                <a:cs typeface="Times New Roman" panose="02020603050405020304" pitchFamily="18" charset="0"/>
              </a:rPr>
              <a:t> </a:t>
            </a:r>
            <a:r>
              <a:rPr lang="ru-RU" sz="2000" dirty="0">
                <a:solidFill>
                  <a:prstClr val="black"/>
                </a:solidFill>
                <a:latin typeface="Times New Roman" panose="02020603050405020304" pitchFamily="18" charset="0"/>
                <a:ea typeface="Times New Roman"/>
                <a:cs typeface="Times New Roman" panose="02020603050405020304" pitchFamily="18" charset="0"/>
              </a:rPr>
              <a:t>Наверно что-то еще говорить про этот сквер больше нет смысла.</a:t>
            </a:r>
            <a:br>
              <a:rPr lang="ru-RU" sz="2000" dirty="0">
                <a:solidFill>
                  <a:prstClr val="black"/>
                </a:solidFill>
                <a:latin typeface="Times New Roman" panose="02020603050405020304" pitchFamily="18" charset="0"/>
                <a:ea typeface="Times New Roman"/>
                <a:cs typeface="Times New Roman" panose="02020603050405020304" pitchFamily="18" charset="0"/>
              </a:rPr>
            </a:br>
            <a:r>
              <a:rPr lang="ru-RU" sz="2000" dirty="0">
                <a:solidFill>
                  <a:prstClr val="black"/>
                </a:solidFill>
                <a:latin typeface="Times New Roman" panose="02020603050405020304" pitchFamily="18" charset="0"/>
                <a:ea typeface="Times New Roman"/>
                <a:cs typeface="Times New Roman" panose="02020603050405020304" pitchFamily="18" charset="0"/>
              </a:rPr>
              <a:t>Столько фамилий на памятниках, столько сломанных судеб....</a:t>
            </a:r>
            <a:br>
              <a:rPr lang="ru-RU" sz="2000" dirty="0">
                <a:solidFill>
                  <a:prstClr val="black"/>
                </a:solidFill>
                <a:latin typeface="Times New Roman" panose="02020603050405020304" pitchFamily="18" charset="0"/>
                <a:ea typeface="Times New Roman"/>
                <a:cs typeface="Times New Roman" panose="02020603050405020304" pitchFamily="18" charset="0"/>
              </a:rPr>
            </a:br>
            <a:r>
              <a:rPr lang="ru-RU" sz="2000" dirty="0">
                <a:solidFill>
                  <a:prstClr val="black"/>
                </a:solidFill>
                <a:latin typeface="Times New Roman" panose="02020603050405020304" pitchFamily="18" charset="0"/>
                <a:ea typeface="Times New Roman"/>
                <a:cs typeface="Times New Roman" panose="02020603050405020304" pitchFamily="18" charset="0"/>
              </a:rPr>
              <a:t>Страшно представить чем мы им всем обязаны</a:t>
            </a:r>
            <a:r>
              <a:rPr lang="ru-RU" dirty="0">
                <a:solidFill>
                  <a:prstClr val="black"/>
                </a:solidFill>
                <a:latin typeface="Times New Roman" panose="02020603050405020304" pitchFamily="18" charset="0"/>
                <a:ea typeface="Times New Roman"/>
                <a:cs typeface="Times New Roman" panose="02020603050405020304" pitchFamily="18" charset="0"/>
              </a:rPr>
              <a:t>.</a:t>
            </a:r>
          </a:p>
          <a:p>
            <a:pPr lvl="0" algn="ctr">
              <a:lnSpc>
                <a:spcPts val="1500"/>
              </a:lnSpc>
            </a:pPr>
            <a:r>
              <a:rPr lang="ru-RU" dirty="0">
                <a:solidFill>
                  <a:prstClr val="black"/>
                </a:solidFill>
                <a:latin typeface="Times New Roman"/>
                <a:ea typeface="Times New Roman"/>
                <a:cs typeface="Times New Roman"/>
              </a:rPr>
              <a:t/>
            </a:r>
            <a:br>
              <a:rPr lang="ru-RU" dirty="0">
                <a:solidFill>
                  <a:prstClr val="black"/>
                </a:solidFill>
                <a:latin typeface="Times New Roman"/>
                <a:ea typeface="Times New Roman"/>
                <a:cs typeface="Times New Roman"/>
              </a:rPr>
            </a:br>
            <a:r>
              <a:rPr lang="ru-RU" sz="2800" i="1" dirty="0">
                <a:solidFill>
                  <a:srgbClr val="FF0000"/>
                </a:solidFill>
                <a:latin typeface="Times New Roman"/>
                <a:ea typeface="Times New Roman"/>
                <a:cs typeface="Times New Roman"/>
              </a:rPr>
              <a:t>Просто прийти сюда и помолчать.</a:t>
            </a:r>
            <a:endParaRPr lang="ru-RU" dirty="0"/>
          </a:p>
        </p:txBody>
      </p:sp>
      <p:pic>
        <p:nvPicPr>
          <p:cNvPr id="1026" name="Picture 2" descr="C:\Users\Admin\Desktop\конкурсы, проекты\конкурс Туризм\фото на конкурс\лера\DSC_012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72680" y="332656"/>
            <a:ext cx="6698271" cy="446551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ddt\Desktop\картинки музей\муз6.jpg"/>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37763" y="2132856"/>
            <a:ext cx="5892429" cy="35283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21439" y="1001452"/>
            <a:ext cx="6931025" cy="5791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2816305"/>
      </p:ext>
    </p:extLst>
  </p:cSld>
  <p:clrMapOvr>
    <a:masterClrMapping/>
  </p:clrMapOvr>
  <mc:AlternateContent xmlns:mc="http://schemas.openxmlformats.org/markup-compatibility/2006">
    <mc:Choice xmlns:p14="http://schemas.microsoft.com/office/powerpoint/2010/main" xmlns="" Requires="p14">
      <p:transition p14:dur="250" advClick="0" advTm="24089">
        <p:dissolve/>
      </p:transition>
    </mc:Choice>
    <mc:Fallback>
      <p:transition advClick="0" advTm="24089">
        <p:dissolv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3.8"/>
</p:tagLst>
</file>

<file path=ppt/tags/tag2.xml><?xml version="1.0" encoding="utf-8"?>
<p:tagLst xmlns:a="http://schemas.openxmlformats.org/drawingml/2006/main" xmlns:r="http://schemas.openxmlformats.org/officeDocument/2006/relationships" xmlns:p="http://schemas.openxmlformats.org/presentationml/2006/main">
  <p:tag name="TIMING" val="|20.5"/>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2584</TotalTime>
  <Words>435</Words>
  <Application>Microsoft Office PowerPoint</Application>
  <PresentationFormat>Лист A4 (210x297 мм)</PresentationFormat>
  <Paragraphs>39</Paragraphs>
  <Slides>10</Slides>
  <Notes>1</Notes>
  <HiddenSlides>0</HiddenSlides>
  <MMClips>1</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Трек</vt:lpstr>
      <vt:lpstr>Слайд 1</vt:lpstr>
      <vt:lpstr>Слайд 2</vt:lpstr>
      <vt:lpstr>Слайд 3</vt:lpstr>
      <vt:lpstr>Слайд 4</vt:lpstr>
      <vt:lpstr>Слайд 5</vt:lpstr>
      <vt:lpstr>Слайд 6</vt:lpstr>
      <vt:lpstr>   </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Краевой конкурс «Виртуальные экскурсии «Сторона родная»</dc:title>
  <dc:creator>Myst</dc:creator>
  <cp:lastModifiedBy>Windows User</cp:lastModifiedBy>
  <cp:revision>246</cp:revision>
  <cp:lastPrinted>2014-04-21T16:04:25Z</cp:lastPrinted>
  <dcterms:created xsi:type="dcterms:W3CDTF">2014-04-14T09:40:40Z</dcterms:created>
  <dcterms:modified xsi:type="dcterms:W3CDTF">2022-03-22T08:27:44Z</dcterms:modified>
</cp:coreProperties>
</file>