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16" r:id="rId1"/>
    <p:sldMasterId id="2147483792" r:id="rId2"/>
    <p:sldMasterId id="2147483806" r:id="rId3"/>
  </p:sldMasterIdLst>
  <p:notesMasterIdLst>
    <p:notesMasterId r:id="rId19"/>
  </p:notesMasterIdLst>
  <p:sldIdLst>
    <p:sldId id="285" r:id="rId4"/>
    <p:sldId id="287" r:id="rId5"/>
    <p:sldId id="271" r:id="rId6"/>
    <p:sldId id="259" r:id="rId7"/>
    <p:sldId id="268" r:id="rId8"/>
    <p:sldId id="260" r:id="rId9"/>
    <p:sldId id="286" r:id="rId10"/>
    <p:sldId id="277" r:id="rId11"/>
    <p:sldId id="257" r:id="rId12"/>
    <p:sldId id="278" r:id="rId13"/>
    <p:sldId id="279" r:id="rId14"/>
    <p:sldId id="281" r:id="rId15"/>
    <p:sldId id="288" r:id="rId16"/>
    <p:sldId id="283" r:id="rId17"/>
    <p:sldId id="289" r:id="rId18"/>
  </p:sldIdLst>
  <p:sldSz cx="18288000" cy="10287000"/>
  <p:notesSz cx="18288000" cy="10287000"/>
  <p:embeddedFontLst>
    <p:embeddedFont>
      <p:font typeface="GRUKMK+ArialNarrow-Bold" charset="0"/>
      <p:regular r:id="rId20"/>
    </p:embeddedFont>
    <p:embeddedFont>
      <p:font typeface="Calibri Light" pitchFamily="34" charset="0"/>
      <p:regular r:id="rId21"/>
      <p:italic r:id="rId22"/>
    </p:embeddedFont>
    <p:embeddedFont>
      <p:font typeface="MLTSAL+Arial Narrow Bold" charset="0"/>
      <p:regular r:id="rId23"/>
    </p:embeddedFont>
    <p:embeddedFont>
      <p:font typeface="ERVQCU+ArialNarrow" charset="0"/>
      <p:regular r:id="rId24"/>
    </p:embeddedFont>
    <p:embeddedFont>
      <p:font typeface="Calibri" pitchFamily="34" charset="0"/>
      <p:regular r:id="rId25"/>
      <p:bold r:id="rId26"/>
      <p:italic r:id="rId27"/>
      <p:boldItalic r:id="rId28"/>
    </p:embeddedFont>
    <p:embeddedFont>
      <p:font typeface="UIOVRK+Arial Narrow" charset="0"/>
      <p:regular r:id="rId29"/>
    </p:embeddedFont>
    <p:embeddedFont>
      <p:font typeface="Century Gothic" pitchFamily="34" charset="0"/>
      <p:regular r:id="rId30"/>
      <p:bold r:id="rId31"/>
      <p:italic r:id="rId32"/>
      <p:boldItalic r:id="rId33"/>
    </p:embeddedFont>
    <p:embeddedFont>
      <p:font typeface="CEHKQR+Arial Narrow" charset="0"/>
      <p:regular r:id="rId34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594" y="-114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7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10358438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5A42F2-038D-4F05-AB65-FD160B20EDAF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057900" y="1285875"/>
            <a:ext cx="6172200" cy="3471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828800" y="4951413"/>
            <a:ext cx="14630400" cy="40497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10358438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CA4B07-150C-4656-AE64-C85504991F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67698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/>
            <a:fld id="{A5CE3AC7-C3C5-4FC3-9C0E-034789D4DE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13.01.2025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/>
            <a:fld id="{9C84DB52-BA99-4B35-AD14-760C5CF13E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138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/>
            <a:fld id="{A5CE3AC7-C3C5-4FC3-9C0E-034789D4DE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13.01.2025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/>
            <a:fld id="{9C84DB52-BA99-4B35-AD14-760C5CF13E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389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3087351" y="547688"/>
            <a:ext cx="3943350" cy="871775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57301" y="547688"/>
            <a:ext cx="11601450" cy="871775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/>
            <a:fld id="{A5CE3AC7-C3C5-4FC3-9C0E-034789D4DE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13.01.2025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/>
            <a:fld id="{9C84DB52-BA99-4B35-AD14-760C5CF13E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7177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8128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/>
            <a:fld id="{A5CE3AC7-C3C5-4FC3-9C0E-034789D4DE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13.01.2025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/>
            <a:fld id="{9C84DB52-BA99-4B35-AD14-760C5CF13E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5942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/>
            <a:fld id="{A5CE3AC7-C3C5-4FC3-9C0E-034789D4DE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13.01.2025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/>
            <a:fld id="{9C84DB52-BA99-4B35-AD14-760C5CF13E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5786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7776" y="2564609"/>
            <a:ext cx="15773400" cy="4279106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47776" y="6884197"/>
            <a:ext cx="15773400" cy="2250281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/>
            <a:fld id="{A5CE3AC7-C3C5-4FC3-9C0E-034789D4DE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13.01.2025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/>
            <a:fld id="{9C84DB52-BA99-4B35-AD14-760C5CF13E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4566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772400" cy="65270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9258300" y="2738438"/>
            <a:ext cx="7772400" cy="65270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/>
            <a:fld id="{A5CE3AC7-C3C5-4FC3-9C0E-034789D4DE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13.01.2025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/>
            <a:fld id="{9C84DB52-BA99-4B35-AD14-760C5CF13E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8624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82" y="547690"/>
            <a:ext cx="15773400" cy="198834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59684" y="2521745"/>
            <a:ext cx="7736680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259684" y="3757613"/>
            <a:ext cx="7736680" cy="55268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9258301" y="2521745"/>
            <a:ext cx="7774782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9258301" y="3757613"/>
            <a:ext cx="7774782" cy="55268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/>
            <a:fld id="{A5CE3AC7-C3C5-4FC3-9C0E-034789D4DE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13.01.2025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/>
            <a:fld id="{9C84DB52-BA99-4B35-AD14-760C5CF13E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9547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/>
            <a:fld id="{A5CE3AC7-C3C5-4FC3-9C0E-034789D4DE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13.01.2025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/>
            <a:fld id="{9C84DB52-BA99-4B35-AD14-760C5CF13E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7953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/>
            <a:fld id="{A5CE3AC7-C3C5-4FC3-9C0E-034789D4DE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13.01.2025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/>
            <a:fld id="{9C84DB52-BA99-4B35-AD14-760C5CF13E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857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/>
            <a:fld id="{A5CE3AC7-C3C5-4FC3-9C0E-034789D4DE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13.01.2025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/>
            <a:fld id="{9C84DB52-BA99-4B35-AD14-760C5CF13E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1474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82" y="685800"/>
            <a:ext cx="5898356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74782" y="1481140"/>
            <a:ext cx="9258300" cy="7310438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59682" y="3086100"/>
            <a:ext cx="5898356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/>
            <a:fld id="{A5CE3AC7-C3C5-4FC3-9C0E-034789D4DE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13.01.2025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/>
            <a:fld id="{9C84DB52-BA99-4B35-AD14-760C5CF13E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764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82" y="685800"/>
            <a:ext cx="5898356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7774782" y="1481140"/>
            <a:ext cx="9258300" cy="7310438"/>
          </a:xfrm>
        </p:spPr>
        <p:txBody>
          <a:bodyPr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59682" y="3086100"/>
            <a:ext cx="5898356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/>
            <a:fld id="{A5CE3AC7-C3C5-4FC3-9C0E-034789D4DE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13.01.2025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/>
            <a:fld id="{9C84DB52-BA99-4B35-AD14-760C5CF13E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3392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/>
            <a:fld id="{A5CE3AC7-C3C5-4FC3-9C0E-034789D4DE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13.01.2025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/>
            <a:fld id="{9C84DB52-BA99-4B35-AD14-760C5CF13E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0781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3087351" y="547688"/>
            <a:ext cx="3943350" cy="871775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57301" y="547688"/>
            <a:ext cx="11601450" cy="871775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/>
            <a:fld id="{A5CE3AC7-C3C5-4FC3-9C0E-034789D4DE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13.01.2025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/>
            <a:fld id="{9C84DB52-BA99-4B35-AD14-760C5CF13E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2060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235451" y="0"/>
            <a:ext cx="13735050" cy="91178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8C0000"/>
              </a:solidFill>
            </a:endParaRPr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8C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  <a:defRPr/>
            </a:pPr>
            <a:fld id="{02D11A55-6F39-497F-85F2-F2BE43C86821}" type="slidenum">
              <a:rPr lang="ru-RU" altLang="ru-RU">
                <a:solidFill>
                  <a:srgbClr val="8C0000"/>
                </a:solidFill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8C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937631"/>
      </p:ext>
    </p:extLst>
  </p:cSld>
  <p:clrMapOvr>
    <a:masterClrMapping/>
  </p:clrMapOvr>
  <p:transition>
    <p:push dir="r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7902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/>
            <a:fld id="{A5CE3AC7-C3C5-4FC3-9C0E-034789D4DE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13.01.2025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/>
            <a:fld id="{9C84DB52-BA99-4B35-AD14-760C5CF13E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1787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/>
            <a:fld id="{A5CE3AC7-C3C5-4FC3-9C0E-034789D4DE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13.01.2025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/>
            <a:fld id="{9C84DB52-BA99-4B35-AD14-760C5CF13E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46742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7776" y="2564609"/>
            <a:ext cx="15773400" cy="4279106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47776" y="6884197"/>
            <a:ext cx="15773400" cy="2250281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/>
            <a:fld id="{A5CE3AC7-C3C5-4FC3-9C0E-034789D4DE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13.01.2025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/>
            <a:fld id="{9C84DB52-BA99-4B35-AD14-760C5CF13E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73470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772400" cy="65270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9258300" y="2738438"/>
            <a:ext cx="7772400" cy="65270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/>
            <a:fld id="{A5CE3AC7-C3C5-4FC3-9C0E-034789D4DE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13.01.2025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/>
            <a:fld id="{9C84DB52-BA99-4B35-AD14-760C5CF13E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313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7776" y="2564609"/>
            <a:ext cx="15773400" cy="4279106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47776" y="6884197"/>
            <a:ext cx="15773400" cy="2250281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/>
            <a:fld id="{A5CE3AC7-C3C5-4FC3-9C0E-034789D4DE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13.01.2025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/>
            <a:fld id="{9C84DB52-BA99-4B35-AD14-760C5CF13E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11819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82" y="547690"/>
            <a:ext cx="15773400" cy="198834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59684" y="2521745"/>
            <a:ext cx="7736680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259684" y="3757613"/>
            <a:ext cx="7736680" cy="55268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9258301" y="2521745"/>
            <a:ext cx="7774782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9258301" y="3757613"/>
            <a:ext cx="7774782" cy="55268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/>
            <a:fld id="{A5CE3AC7-C3C5-4FC3-9C0E-034789D4DE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13.01.2025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/>
            <a:fld id="{9C84DB52-BA99-4B35-AD14-760C5CF13E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14255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/>
            <a:fld id="{A5CE3AC7-C3C5-4FC3-9C0E-034789D4DE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13.01.2025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/>
            <a:fld id="{9C84DB52-BA99-4B35-AD14-760C5CF13E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20867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/>
            <a:fld id="{A5CE3AC7-C3C5-4FC3-9C0E-034789D4DE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13.01.2025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/>
            <a:fld id="{9C84DB52-BA99-4B35-AD14-760C5CF13E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189928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82" y="685800"/>
            <a:ext cx="5898356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74782" y="1481140"/>
            <a:ext cx="9258300" cy="7310438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59682" y="3086100"/>
            <a:ext cx="5898356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/>
            <a:fld id="{A5CE3AC7-C3C5-4FC3-9C0E-034789D4DE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13.01.2025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/>
            <a:fld id="{9C84DB52-BA99-4B35-AD14-760C5CF13E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91605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82" y="685800"/>
            <a:ext cx="5898356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7774782" y="1481140"/>
            <a:ext cx="9258300" cy="7310438"/>
          </a:xfrm>
        </p:spPr>
        <p:txBody>
          <a:bodyPr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59682" y="3086100"/>
            <a:ext cx="5898356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/>
            <a:fld id="{A5CE3AC7-C3C5-4FC3-9C0E-034789D4DE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13.01.2025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/>
            <a:fld id="{9C84DB52-BA99-4B35-AD14-760C5CF13E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49258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/>
            <a:fld id="{A5CE3AC7-C3C5-4FC3-9C0E-034789D4DE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13.01.2025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/>
            <a:fld id="{9C84DB52-BA99-4B35-AD14-760C5CF13E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59126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3087351" y="547688"/>
            <a:ext cx="3943350" cy="871775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57301" y="547688"/>
            <a:ext cx="11601450" cy="871775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/>
            <a:fld id="{A5CE3AC7-C3C5-4FC3-9C0E-034789D4DE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13.01.2025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/>
            <a:fld id="{9C84DB52-BA99-4B35-AD14-760C5CF13E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06619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235451" y="0"/>
            <a:ext cx="13735050" cy="91178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8C0000"/>
              </a:solidFill>
            </a:endParaRPr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8C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 defTabSz="1371600" fontAlgn="base">
              <a:spcBef>
                <a:spcPct val="0"/>
              </a:spcBef>
              <a:spcAft>
                <a:spcPct val="0"/>
              </a:spcAft>
              <a:defRPr/>
            </a:pPr>
            <a:fld id="{02D11A55-6F39-497F-85F2-F2BE43C86821}" type="slidenum">
              <a:rPr lang="ru-RU" altLang="ru-RU">
                <a:solidFill>
                  <a:srgbClr val="8C0000"/>
                </a:solidFill>
              </a:rPr>
              <a:pPr defTabSz="13716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8C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987577"/>
      </p:ext>
    </p:extLst>
  </p:cSld>
  <p:clrMapOvr>
    <a:masterClrMapping/>
  </p:clrMapOvr>
  <p:transition>
    <p:push dir="r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150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772400" cy="65270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9258300" y="2738438"/>
            <a:ext cx="7772400" cy="65270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/>
            <a:fld id="{A5CE3AC7-C3C5-4FC3-9C0E-034789D4DE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13.01.2025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/>
            <a:fld id="{9C84DB52-BA99-4B35-AD14-760C5CF13E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653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82" y="547690"/>
            <a:ext cx="15773400" cy="198834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59684" y="2521745"/>
            <a:ext cx="7736680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259684" y="3757613"/>
            <a:ext cx="7736680" cy="55268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9258301" y="2521745"/>
            <a:ext cx="7774782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9258301" y="3757613"/>
            <a:ext cx="7774782" cy="55268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/>
            <a:fld id="{A5CE3AC7-C3C5-4FC3-9C0E-034789D4DE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13.01.2025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/>
            <a:fld id="{9C84DB52-BA99-4B35-AD14-760C5CF13E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67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/>
            <a:fld id="{A5CE3AC7-C3C5-4FC3-9C0E-034789D4DE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13.01.2025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/>
            <a:fld id="{9C84DB52-BA99-4B35-AD14-760C5CF13E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242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/>
            <a:fld id="{A5CE3AC7-C3C5-4FC3-9C0E-034789D4DE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13.01.2025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/>
            <a:fld id="{9C84DB52-BA99-4B35-AD14-760C5CF13E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832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82" y="685800"/>
            <a:ext cx="5898356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74782" y="1481140"/>
            <a:ext cx="9258300" cy="7310438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59682" y="3086100"/>
            <a:ext cx="5898356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/>
            <a:fld id="{A5CE3AC7-C3C5-4FC3-9C0E-034789D4DE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13.01.2025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/>
            <a:fld id="{9C84DB52-BA99-4B35-AD14-760C5CF13E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438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82" y="685800"/>
            <a:ext cx="5898356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7774782" y="1481140"/>
            <a:ext cx="9258300" cy="7310438"/>
          </a:xfrm>
        </p:spPr>
        <p:txBody>
          <a:bodyPr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59682" y="3086100"/>
            <a:ext cx="5898356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600"/>
            <a:fld id="{A5CE3AC7-C3C5-4FC3-9C0E-034789D4DE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13.01.2025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6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600"/>
            <a:fld id="{9C84DB52-BA99-4B35-AD14-760C5CF13E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4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9000">
              <a:srgbClr val="0AE6E6"/>
            </a:gs>
            <a:gs pos="94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7300" y="547690"/>
            <a:ext cx="15773400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257300" y="9534527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71600"/>
            <a:fld id="{A5CE3AC7-C3C5-4FC3-9C0E-034789D4DE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13.01.2025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6057900" y="9534527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716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2915900" y="9534527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71600"/>
            <a:fld id="{9C84DB52-BA99-4B35-AD14-760C5CF13E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1404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91" r:id="rId12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9000">
              <a:srgbClr val="0AE6E6"/>
            </a:gs>
            <a:gs pos="94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7300" y="547690"/>
            <a:ext cx="15773400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257300" y="9534527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71600"/>
            <a:fld id="{A5CE3AC7-C3C5-4FC3-9C0E-034789D4DE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13.01.2025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6057900" y="9534527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716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2915900" y="9534527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71600"/>
            <a:fld id="{9C84DB52-BA99-4B35-AD14-760C5CF13E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988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  <p:sldLayoutId id="2147483804" r:id="rId12"/>
    <p:sldLayoutId id="2147483805" r:id="rId13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9000">
              <a:srgbClr val="0AE6E6"/>
            </a:gs>
            <a:gs pos="94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7300" y="547690"/>
            <a:ext cx="15773400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257300" y="9534527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71600"/>
            <a:fld id="{A5CE3AC7-C3C5-4FC3-9C0E-034789D4DE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13.01.2025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6057900" y="9534527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71600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2915900" y="9534527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71600"/>
            <a:fld id="{9C84DB52-BA99-4B35-AD14-760C5CF13E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600"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146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  <p:sldLayoutId id="2147483818" r:id="rId12"/>
    <p:sldLayoutId id="2147483819" r:id="rId13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microsoft.com/office/2007/relationships/hdphoto" Target="../media/hdphoto5.wdp"/><Relationship Id="rId3" Type="http://schemas.openxmlformats.org/officeDocument/2006/relationships/image" Target="../media/image18.jpeg"/><Relationship Id="rId7" Type="http://schemas.microsoft.com/office/2007/relationships/hdphoto" Target="../media/hdphoto2.wdp"/><Relationship Id="rId12" Type="http://schemas.openxmlformats.org/officeDocument/2006/relationships/image" Target="../media/image23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0" Type="http://schemas.openxmlformats.org/officeDocument/2006/relationships/image" Target="../media/image22.png"/><Relationship Id="rId4" Type="http://schemas.openxmlformats.org/officeDocument/2006/relationships/image" Target="../media/image19.png"/><Relationship Id="rId9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7296" y="990286"/>
            <a:ext cx="10873208" cy="8600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31964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Номер слайда 3"/>
          <p:cNvSpPr txBox="1">
            <a:spLocks noGrp="1"/>
          </p:cNvSpPr>
          <p:nvPr/>
        </p:nvSpPr>
        <p:spPr bwMode="auto">
          <a:xfrm>
            <a:off x="12573000" y="9144000"/>
            <a:ext cx="28575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defTabSz="1371600" eaLnBrk="0" fontAlgn="base" hangingPunct="0">
              <a:spcBef>
                <a:spcPct val="50000"/>
              </a:spcBef>
              <a:spcAft>
                <a:spcPct val="0"/>
              </a:spcAft>
              <a:buNone/>
            </a:pPr>
            <a:fld id="{CF1C5AF7-3493-489E-A122-3F502C7EDE84}" type="slidenum">
              <a:rPr lang="ru-RU" altLang="ru-RU" sz="2100">
                <a:latin typeface="Times New Roman" panose="02020603050405020304" pitchFamily="18" charset="0"/>
              </a:rPr>
              <a:pPr algn="r" defTabSz="1371600" eaLnBrk="0" fontAlgn="base" hangingPunct="0">
                <a:spcBef>
                  <a:spcPct val="50000"/>
                </a:spcBef>
                <a:spcAft>
                  <a:spcPct val="0"/>
                </a:spcAft>
                <a:buNone/>
              </a:pPr>
              <a:t>10</a:t>
            </a:fld>
            <a:endParaRPr lang="ru-RU" altLang="ru-RU" sz="2100">
              <a:latin typeface="Times New Roman" panose="02020603050405020304" pitchFamily="18" charset="0"/>
            </a:endParaRPr>
          </a:p>
        </p:txBody>
      </p:sp>
      <p:sp>
        <p:nvSpPr>
          <p:cNvPr id="14339" name="Text Box 7"/>
          <p:cNvSpPr txBox="1">
            <a:spLocks noChangeArrowheads="1"/>
          </p:cNvSpPr>
          <p:nvPr/>
        </p:nvSpPr>
        <p:spPr bwMode="auto">
          <a:xfrm>
            <a:off x="9575008" y="823913"/>
            <a:ext cx="6625776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137160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3600" b="1" u="sng" dirty="0"/>
              <a:t>Государственный флаг РФ</a:t>
            </a:r>
            <a:r>
              <a:rPr lang="ru-RU" altLang="ru-RU" sz="3600" b="1" dirty="0">
                <a:latin typeface="Times New Roman" panose="02020603050405020304" pitchFamily="18" charset="0"/>
              </a:rPr>
              <a:t> </a:t>
            </a:r>
          </a:p>
          <a:p>
            <a:pPr algn="ctr" defTabSz="137160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3600" b="1" dirty="0">
                <a:latin typeface="Times New Roman" panose="02020603050405020304" pitchFamily="18" charset="0"/>
              </a:rPr>
              <a:t>представляет собой прямоугольное полотнище из трех равновеликих горизонтальных полос белого, синего и красного цвета.</a:t>
            </a:r>
          </a:p>
        </p:txBody>
      </p:sp>
      <p:sp>
        <p:nvSpPr>
          <p:cNvPr id="14340" name="Rectangle 8"/>
          <p:cNvSpPr>
            <a:spLocks noChangeArrowheads="1"/>
          </p:cNvSpPr>
          <p:nvPr/>
        </p:nvSpPr>
        <p:spPr bwMode="auto">
          <a:xfrm>
            <a:off x="3526632" y="7760404"/>
            <a:ext cx="115443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137160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3600" b="1" dirty="0">
                <a:latin typeface="Times New Roman" panose="02020603050405020304" pitchFamily="18" charset="0"/>
              </a:rPr>
              <a:t>В 1693 г. бело-сине-красный флаг становится государственным флагом.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5128" y="1111052"/>
            <a:ext cx="7840680" cy="5595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4118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43100" y="534988"/>
            <a:ext cx="156258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Почему Государственный Флаг появляется у нашей страны только в конце</a:t>
            </a:r>
            <a:r>
              <a:rPr lang="en-US" sz="4000" b="1" dirty="0" smtClean="0"/>
              <a:t> XVII</a:t>
            </a:r>
            <a:r>
              <a:rPr lang="ru-RU" sz="4000" b="1" dirty="0" smtClean="0"/>
              <a:t>века? Почему он в практически не изменялся? </a:t>
            </a:r>
            <a:endParaRPr lang="ru-RU" sz="4000" b="1" dirty="0"/>
          </a:p>
        </p:txBody>
      </p:sp>
      <p:pic>
        <p:nvPicPr>
          <p:cNvPr id="1030" name="image5.jpe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66900" cy="161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image6.jpe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431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image7.jpe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14500" cy="1590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image8.jpe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431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image9.jpe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95450" cy="146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image10.jpe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66900" cy="153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91272" y="1858428"/>
            <a:ext cx="13465496" cy="8115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2690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войная стрелка вверх/вниз 4"/>
          <p:cNvSpPr/>
          <p:nvPr/>
        </p:nvSpPr>
        <p:spPr>
          <a:xfrm>
            <a:off x="8333910" y="2875248"/>
            <a:ext cx="1080120" cy="4536504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ru-RU" sz="2700">
              <a:solidFill>
                <a:prstClr val="white"/>
              </a:solidFill>
              <a:latin typeface="Century Gothic"/>
            </a:endParaRPr>
          </a:p>
        </p:txBody>
      </p:sp>
      <p:sp>
        <p:nvSpPr>
          <p:cNvPr id="6" name="Двойная стрелка вверх/вниз 5"/>
          <p:cNvSpPr/>
          <p:nvPr/>
        </p:nvSpPr>
        <p:spPr>
          <a:xfrm rot="3965235">
            <a:off x="8275839" y="740096"/>
            <a:ext cx="972108" cy="8818922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ru-RU" sz="2700">
              <a:solidFill>
                <a:prstClr val="white"/>
              </a:solidFill>
              <a:latin typeface="Century Gothic"/>
            </a:endParaRPr>
          </a:p>
        </p:txBody>
      </p:sp>
      <p:sp>
        <p:nvSpPr>
          <p:cNvPr id="7" name="Двойная стрелка вверх/вниз 6"/>
          <p:cNvSpPr/>
          <p:nvPr/>
        </p:nvSpPr>
        <p:spPr>
          <a:xfrm rot="17641580">
            <a:off x="8504439" y="740095"/>
            <a:ext cx="972108" cy="8818922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ru-RU" sz="2700">
              <a:solidFill>
                <a:prstClr val="white"/>
              </a:solidFill>
              <a:latin typeface="Century Gothic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227676" y="3955368"/>
            <a:ext cx="5292588" cy="23762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r>
              <a:rPr lang="ru-RU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</a:rPr>
              <a:t>Флаг можно использовать строго по назначению</a:t>
            </a: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3160" y="7706196"/>
            <a:ext cx="3383454" cy="22601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70442" y="967362"/>
            <a:ext cx="4526868" cy="22959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991776" y="174948"/>
            <a:ext cx="3515399" cy="19292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91072" y="174948"/>
            <a:ext cx="67427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600"/>
            <a:r>
              <a:rPr lang="ru-RU" sz="3000" b="1" dirty="0">
                <a:solidFill>
                  <a:prstClr val="black"/>
                </a:solidFill>
                <a:latin typeface="Century Gothic"/>
              </a:rPr>
              <a:t>На правительственных зданиях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199783" y="2014986"/>
            <a:ext cx="62473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/>
            <a:r>
              <a:rPr lang="ru-RU" sz="3000" b="1" dirty="0">
                <a:solidFill>
                  <a:prstClr val="black"/>
                </a:solidFill>
                <a:latin typeface="Century Gothic"/>
              </a:rPr>
              <a:t>На машинах </a:t>
            </a:r>
            <a:r>
              <a:rPr lang="ru-RU" sz="3000" b="1" dirty="0" smtClean="0">
                <a:solidFill>
                  <a:prstClr val="black"/>
                </a:solidFill>
                <a:latin typeface="Century Gothic"/>
              </a:rPr>
              <a:t>официальных </a:t>
            </a:r>
            <a:r>
              <a:rPr lang="ru-RU" sz="3000" b="1" dirty="0">
                <a:solidFill>
                  <a:prstClr val="black"/>
                </a:solidFill>
                <a:latin typeface="Century Gothic"/>
              </a:rPr>
              <a:t>представителей РФ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520264" y="174948"/>
            <a:ext cx="43204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/>
            <a:r>
              <a:rPr lang="ru-RU" sz="3000" b="1" dirty="0">
                <a:solidFill>
                  <a:prstClr val="black"/>
                </a:solidFill>
                <a:latin typeface="Century Gothic"/>
              </a:rPr>
              <a:t>На морских, речных и воздушных судах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178632" y="4806176"/>
            <a:ext cx="37503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/>
            <a:r>
              <a:rPr lang="ru-RU" sz="3000" b="1" dirty="0">
                <a:solidFill>
                  <a:prstClr val="black"/>
                </a:solidFill>
                <a:latin typeface="Century Gothic"/>
              </a:rPr>
              <a:t>Во время спортивных соревнований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08971" y="6221273"/>
            <a:ext cx="47655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/>
            <a:r>
              <a:rPr lang="ru-RU" sz="3000" b="1" dirty="0">
                <a:solidFill>
                  <a:prstClr val="black"/>
                </a:solidFill>
                <a:latin typeface="Century Gothic"/>
              </a:rPr>
              <a:t>Во время официальных переговоров</a:t>
            </a:r>
          </a:p>
        </p:txBody>
      </p:sp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0616" y="7381244"/>
            <a:ext cx="2556252" cy="27522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0440144" y="7508306"/>
            <a:ext cx="38884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1371600"/>
            <a:r>
              <a:rPr lang="ru-RU" sz="3000" b="1" dirty="0">
                <a:solidFill>
                  <a:prstClr val="black"/>
                </a:solidFill>
                <a:latin typeface="Century Gothic"/>
              </a:rPr>
              <a:t>На </a:t>
            </a:r>
            <a:r>
              <a:rPr lang="ru-RU" sz="3000" b="1" dirty="0" smtClean="0">
                <a:solidFill>
                  <a:prstClr val="black"/>
                </a:solidFill>
                <a:latin typeface="Century Gothic"/>
              </a:rPr>
              <a:t>официальных </a:t>
            </a:r>
            <a:r>
              <a:rPr lang="ru-RU" sz="3000" b="1" dirty="0">
                <a:solidFill>
                  <a:prstClr val="black"/>
                </a:solidFill>
                <a:latin typeface="Century Gothic"/>
              </a:rPr>
              <a:t>и </a:t>
            </a:r>
            <a:r>
              <a:rPr lang="ru-RU" sz="3000" b="1" dirty="0" smtClean="0">
                <a:solidFill>
                  <a:prstClr val="black"/>
                </a:solidFill>
                <a:latin typeface="Century Gothic"/>
              </a:rPr>
              <a:t>праздничных мероприятиях</a:t>
            </a:r>
            <a:r>
              <a:rPr lang="ru-RU" sz="3000" b="1" dirty="0">
                <a:solidFill>
                  <a:prstClr val="black"/>
                </a:solidFill>
                <a:latin typeface="Century Gothic"/>
              </a:rPr>
              <a:t>, </a:t>
            </a:r>
            <a:r>
              <a:rPr lang="ru-RU" sz="3000" b="1" dirty="0" smtClean="0">
                <a:solidFill>
                  <a:prstClr val="black"/>
                </a:solidFill>
                <a:latin typeface="Century Gothic"/>
              </a:rPr>
              <a:t>парадах </a:t>
            </a:r>
            <a:r>
              <a:rPr lang="ru-RU" sz="3000" b="1" dirty="0">
                <a:solidFill>
                  <a:prstClr val="black"/>
                </a:solidFill>
                <a:latin typeface="Century Gothic"/>
              </a:rPr>
              <a:t>и т.п.</a:t>
            </a:r>
          </a:p>
        </p:txBody>
      </p:sp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78664" y="6405293"/>
            <a:ext cx="2857907" cy="24122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1893" y="3563713"/>
            <a:ext cx="2068734" cy="2256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80579" y="1399084"/>
            <a:ext cx="3328987" cy="270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389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9144" y="427735"/>
            <a:ext cx="15265696" cy="55399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/>
              <a:t>Какую роль играет Государственный флаг как символ государства?</a:t>
            </a:r>
            <a:endParaRPr lang="ru-RU" sz="36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15555650"/>
              </p:ext>
            </p:extLst>
          </p:nvPr>
        </p:nvGraphicFramePr>
        <p:xfrm>
          <a:off x="1295128" y="2551210"/>
          <a:ext cx="15783050" cy="756084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392085">
                  <a:extLst>
                    <a:ext uri="{9D8B030D-6E8A-4147-A177-3AD203B41FA5}">
                      <a16:colId xmlns="" xmlns:a16="http://schemas.microsoft.com/office/drawing/2014/main" val="2139582859"/>
                    </a:ext>
                  </a:extLst>
                </a:gridCol>
                <a:gridCol w="5189036">
                  <a:extLst>
                    <a:ext uri="{9D8B030D-6E8A-4147-A177-3AD203B41FA5}">
                      <a16:colId xmlns="" xmlns:a16="http://schemas.microsoft.com/office/drawing/2014/main" val="1479698964"/>
                    </a:ext>
                  </a:extLst>
                </a:gridCol>
                <a:gridCol w="5201929">
                  <a:extLst>
                    <a:ext uri="{9D8B030D-6E8A-4147-A177-3AD203B41FA5}">
                      <a16:colId xmlns="" xmlns:a16="http://schemas.microsoft.com/office/drawing/2014/main" val="3344822454"/>
                    </a:ext>
                  </a:extLst>
                </a:gridCol>
              </a:tblGrid>
              <a:tr h="3072438">
                <a:tc>
                  <a:txBody>
                    <a:bodyPr/>
                    <a:lstStyle/>
                    <a:p>
                      <a:pPr marL="151130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54610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118110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33092568"/>
                  </a:ext>
                </a:extLst>
              </a:tr>
              <a:tr h="785206">
                <a:tc>
                  <a:txBody>
                    <a:bodyPr/>
                    <a:lstStyle/>
                    <a:p>
                      <a:pPr marL="824865" marR="211455" indent="-558165">
                        <a:spcBef>
                          <a:spcPts val="26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Федор Конюхов покорил</a:t>
                      </a:r>
                      <a:r>
                        <a:rPr lang="ru-RU" sz="1200" spc="-29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Эверест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617855" marR="156845" indent="-477520">
                        <a:spcBef>
                          <a:spcPts val="26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Рекордный прыжок Елены</a:t>
                      </a:r>
                      <a:r>
                        <a:rPr lang="ru-RU" sz="1200" spc="-285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Исинбаевой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56565" marR="237490" indent="-304800">
                        <a:spcBef>
                          <a:spcPts val="260"/>
                        </a:spcBef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Российский космический</a:t>
                      </a:r>
                      <a:r>
                        <a:rPr lang="ru-RU" sz="1200" spc="-29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корабль</a:t>
                      </a:r>
                      <a:r>
                        <a:rPr lang="ru-RU" sz="1200" spc="1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«Орел»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38358866"/>
                  </a:ext>
                </a:extLst>
              </a:tr>
              <a:tr h="2992267">
                <a:tc>
                  <a:txBody>
                    <a:bodyPr/>
                    <a:lstStyle/>
                    <a:p>
                      <a:pPr>
                        <a:spcBef>
                          <a:spcPts val="30"/>
                        </a:spcBef>
                        <a:spcAft>
                          <a:spcPts val="0"/>
                        </a:spcAft>
                      </a:pPr>
                      <a:r>
                        <a:rPr lang="ru-RU" sz="2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20"/>
                        </a:spcBef>
                        <a:spcAft>
                          <a:spcPts val="0"/>
                        </a:spcAft>
                      </a:pPr>
                      <a:r>
                        <a:rPr lang="ru-RU" sz="2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"/>
                        </a:spcBef>
                        <a:spcAft>
                          <a:spcPts val="0"/>
                        </a:spcAft>
                      </a:pPr>
                      <a:r>
                        <a:rPr lang="ru-RU" sz="2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82510785"/>
                  </a:ext>
                </a:extLst>
              </a:tr>
              <a:tr h="710930">
                <a:tc gridSpan="3">
                  <a:txBody>
                    <a:bodyPr/>
                    <a:lstStyle/>
                    <a:p>
                      <a:pPr marL="2495550" indent="-2115820">
                        <a:lnSpc>
                          <a:spcPts val="1350"/>
                        </a:lnSpc>
                        <a:spcBef>
                          <a:spcPts val="155"/>
                        </a:spcBef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Российский экипаж</a:t>
                      </a:r>
                      <a:r>
                        <a:rPr lang="ru-RU" sz="1200" spc="-1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впервые</a:t>
                      </a:r>
                      <a:r>
                        <a:rPr lang="ru-RU" sz="1200" spc="-15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lang="ru-RU" sz="1200" spc="-15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мире</a:t>
                      </a:r>
                      <a:r>
                        <a:rPr lang="ru-RU" sz="1200" spc="-15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приземлился</a:t>
                      </a:r>
                      <a:r>
                        <a:rPr lang="ru-RU" sz="1200" spc="-1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</a:t>
                      </a:r>
                      <a:r>
                        <a:rPr lang="ru-RU" sz="1200" spc="-15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дне</a:t>
                      </a:r>
                      <a:r>
                        <a:rPr lang="ru-RU" sz="1200" spc="-15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Ледовитого</a:t>
                      </a:r>
                      <a:r>
                        <a:rPr lang="ru-RU" sz="1200" spc="-1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океана</a:t>
                      </a:r>
                      <a:r>
                        <a:rPr lang="ru-RU" sz="1200" spc="-15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lang="ru-RU" sz="1200" spc="-15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точке</a:t>
                      </a:r>
                      <a:r>
                        <a:rPr lang="ru-RU" sz="1200" spc="-285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Северного</a:t>
                      </a:r>
                      <a:r>
                        <a:rPr lang="ru-RU" sz="1200" spc="-5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полюса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47070616"/>
                  </a:ext>
                </a:extLst>
              </a:tr>
            </a:tbl>
          </a:graphicData>
        </a:graphic>
      </p:graphicFrame>
      <p:pic>
        <p:nvPicPr>
          <p:cNvPr id="13318" name="image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629" y="1733559"/>
            <a:ext cx="3801198" cy="3296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image6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7696" y="1715369"/>
            <a:ext cx="4047625" cy="333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image7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312352" y="1789364"/>
            <a:ext cx="3582950" cy="3324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image8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07595" y="6084011"/>
            <a:ext cx="4052265" cy="3019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image9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9744" y="6088692"/>
            <a:ext cx="3492370" cy="3021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3" name="image10.jpe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91882" y="5949384"/>
            <a:ext cx="3671285" cy="3015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99547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040" y="498984"/>
            <a:ext cx="8209089" cy="1231106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22 августа – День Государственного флага Российской Федерации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504040" y="2623220"/>
            <a:ext cx="7848872" cy="7272808"/>
          </a:xfrm>
        </p:spPr>
        <p:txBody>
          <a:bodyPr>
            <a:normAutofit/>
          </a:bodyPr>
          <a:lstStyle/>
          <a:p>
            <a:pPr algn="just"/>
            <a:r>
              <a:rPr lang="ru-RU" sz="3900" b="1" dirty="0"/>
              <a:t>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600" b="1" dirty="0"/>
              <a:t>осударственный флаг Российской Федерации является официальным государственным </a:t>
            </a:r>
            <a:r>
              <a:rPr lang="ru-RU" sz="3600" b="1" dirty="0" smtClean="0"/>
              <a:t>символом </a:t>
            </a:r>
            <a:r>
              <a:rPr lang="ru-RU" sz="3600" b="1" dirty="0"/>
              <a:t>Российской Феде-рации.</a:t>
            </a:r>
          </a:p>
          <a:p>
            <a:pPr algn="just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600" b="1" dirty="0" smtClean="0"/>
              <a:t>тношение </a:t>
            </a:r>
            <a:r>
              <a:rPr lang="ru-RU" sz="3600" b="1" dirty="0"/>
              <a:t>ширины </a:t>
            </a:r>
            <a:r>
              <a:rPr lang="ru-RU" sz="3600" b="1" dirty="0" smtClean="0"/>
              <a:t>флага </a:t>
            </a:r>
            <a:r>
              <a:rPr lang="ru-RU" sz="3600" b="1" dirty="0"/>
              <a:t>к его длине 2:3</a:t>
            </a:r>
            <a:r>
              <a:rPr lang="ru-RU" sz="3600" b="1" dirty="0" smtClean="0"/>
              <a:t>.</a:t>
            </a:r>
          </a:p>
          <a:p>
            <a:pPr algn="just"/>
            <a:endParaRPr lang="ru-RU" sz="3600" b="1" dirty="0">
              <a:solidFill>
                <a:schemeClr val="tx1"/>
              </a:solidFill>
            </a:endParaRPr>
          </a:p>
          <a:p>
            <a:pPr lvl="0" algn="ctr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ru-RU" altLang="ru-RU" sz="3600" b="1" kern="1200" dirty="0">
                <a:solidFill>
                  <a:schemeClr val="tx1"/>
                </a:solidFill>
              </a:rPr>
              <a:t>Решение о принятии этого флага было принято первым Президентом России Борисом Николаевичем Ельциным.</a:t>
            </a:r>
          </a:p>
          <a:p>
            <a:pPr lvl="0" algn="ctr" rt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ru-RU" altLang="ru-RU" sz="3600" b="1" kern="1200" dirty="0">
              <a:solidFill>
                <a:schemeClr val="tx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1032" y="2191172"/>
            <a:ext cx="8877300" cy="568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807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14604" y="1"/>
            <a:ext cx="18288000" cy="10286999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519264" y="823020"/>
            <a:ext cx="11737304" cy="11028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4307"/>
              </a:lnSpc>
            </a:pPr>
            <a:r>
              <a:rPr lang="ru-RU" sz="3800" spc="119" smtClean="0">
                <a:solidFill>
                  <a:srgbClr val="6D7285"/>
                </a:solidFill>
                <a:latin typeface="CEHKQR+Arial Narrow"/>
                <a:cs typeface="CEHKQR+Arial Narrow"/>
              </a:rPr>
              <a:t>Итоги:  </a:t>
            </a:r>
            <a:r>
              <a:rPr lang="ru-RU" sz="4000" b="1" dirty="0">
                <a:latin typeface="Times New Roman"/>
                <a:ea typeface="Calibri"/>
              </a:rPr>
              <a:t>Какую роль играют символы государства в обществе?</a:t>
            </a:r>
            <a:r>
              <a:rPr lang="ru-RU" sz="3800" b="1" spc="119" dirty="0" smtClean="0">
                <a:solidFill>
                  <a:srgbClr val="6D7285"/>
                </a:solidFill>
                <a:latin typeface="CEHKQR+Arial Narrow"/>
                <a:cs typeface="CEHKQR+Arial Narrow"/>
              </a:rPr>
              <a:t> </a:t>
            </a:r>
            <a:endParaRPr sz="3800" b="1" spc="120" dirty="0">
              <a:solidFill>
                <a:srgbClr val="6D7285"/>
              </a:solidFill>
              <a:latin typeface="CEHKQR+Arial Narrow"/>
              <a:cs typeface="CEHKQR+Arial Narrow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234426" y="7091592"/>
            <a:ext cx="994734" cy="4988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627"/>
              </a:lnSpc>
            </a:pPr>
            <a:r>
              <a:rPr sz="3200" dirty="0">
                <a:solidFill>
                  <a:srgbClr val="6D7285"/>
                </a:solidFill>
                <a:latin typeface="CEHKQR+Arial Narrow"/>
                <a:cs typeface="CEHKQR+Arial Narrow"/>
              </a:rPr>
              <a:t>ГЕРБ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82370" y="7185699"/>
            <a:ext cx="1025622" cy="4988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627"/>
              </a:lnSpc>
            </a:pPr>
            <a:r>
              <a:rPr sz="3200" dirty="0">
                <a:solidFill>
                  <a:srgbClr val="6D7285"/>
                </a:solidFill>
                <a:latin typeface="CEHKQR+Arial Narrow"/>
                <a:cs typeface="CEHKQR+Arial Narrow"/>
              </a:rPr>
              <a:t>ФЛАГ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3235051" y="7185699"/>
            <a:ext cx="1132558" cy="4988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627"/>
              </a:lnSpc>
            </a:pPr>
            <a:r>
              <a:rPr sz="3200" spc="116" dirty="0">
                <a:solidFill>
                  <a:srgbClr val="6D7285"/>
                </a:solidFill>
                <a:latin typeface="CEHKQR+Arial Narrow"/>
                <a:cs typeface="CEHKQR+Arial Narrow"/>
              </a:rPr>
              <a:t>ГИМН</a:t>
            </a:r>
          </a:p>
        </p:txBody>
      </p:sp>
    </p:spTree>
    <p:extLst>
      <p:ext uri="{BB962C8B-B14F-4D97-AF65-F5344CB8AC3E}">
        <p14:creationId xmlns:p14="http://schemas.microsoft.com/office/powerpoint/2010/main" val="41267612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3000" y="608481"/>
            <a:ext cx="3240360" cy="3886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57274" y="778578"/>
            <a:ext cx="5616624" cy="3720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88016" y="751012"/>
            <a:ext cx="3588454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32432" y="778578"/>
            <a:ext cx="4968552" cy="371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47256" y="5038273"/>
            <a:ext cx="6428892" cy="4615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48056" y="4999484"/>
            <a:ext cx="6209208" cy="46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91227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+mn-lt"/>
              </a:rPr>
              <a:t>А какие ассоциации вызывают данные символы?</a:t>
            </a:r>
            <a:endParaRPr lang="ru-RU" b="1" dirty="0">
              <a:latin typeface="+mn-lt"/>
            </a:endParaRPr>
          </a:p>
        </p:txBody>
      </p:sp>
      <p:pic>
        <p:nvPicPr>
          <p:cNvPr id="4" name="Picture 9" descr="ГЕРБ"/>
          <p:cNvPicPr>
            <a:picLocks noChangeAspect="1" noChangeArrowheads="1"/>
          </p:cNvPicPr>
          <p:nvPr/>
        </p:nvPicPr>
        <p:blipFill>
          <a:blip r:embed="rId2">
            <a:lum bright="-12000" contrast="5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7298" y="2738438"/>
            <a:ext cx="7045293" cy="708558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3" descr="flagRusi"/>
          <p:cNvPicPr>
            <a:picLocks noChangeAspect="1" noChangeArrowheads="1"/>
          </p:cNvPicPr>
          <p:nvPr/>
        </p:nvPicPr>
        <p:blipFill>
          <a:blip r:embed="rId3" cstate="email">
            <a:lum bright="-6000"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17997" y="3703320"/>
            <a:ext cx="8412704" cy="4077393"/>
          </a:xfrm>
          <a:prstGeom prst="rect">
            <a:avLst/>
          </a:prstGeom>
          <a:noFill/>
          <a:ln w="38100">
            <a:solidFill>
              <a:srgbClr val="000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73773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14604" y="1"/>
            <a:ext cx="18288000" cy="10286999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34796" y="689760"/>
            <a:ext cx="13509804" cy="5514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algn="ctr">
              <a:lnSpc>
                <a:spcPts val="4307"/>
              </a:lnSpc>
              <a:spcBef>
                <a:spcPts val="0"/>
              </a:spcBef>
              <a:spcAft>
                <a:spcPts val="0"/>
              </a:spcAft>
            </a:pPr>
            <a:r>
              <a:rPr sz="3800" b="1" spc="119" dirty="0">
                <a:solidFill>
                  <a:srgbClr val="FF0000"/>
                </a:solidFill>
                <a:latin typeface="CEHKQR+Arial Narrow"/>
                <a:cs typeface="CEHKQR+Arial Narrow"/>
              </a:rPr>
              <a:t>ГОСУДАРСТВЕННЫЕ</a:t>
            </a:r>
            <a:r>
              <a:rPr sz="3800" b="1" spc="109" dirty="0">
                <a:solidFill>
                  <a:srgbClr val="FF0000"/>
                </a:solidFill>
                <a:latin typeface="CEHKQR+Arial Narrow"/>
                <a:cs typeface="CEHKQR+Arial Narrow"/>
              </a:rPr>
              <a:t> </a:t>
            </a:r>
            <a:r>
              <a:rPr sz="3800" b="1" spc="120" dirty="0">
                <a:solidFill>
                  <a:srgbClr val="FF0000"/>
                </a:solidFill>
                <a:latin typeface="CEHKQR+Arial Narrow"/>
                <a:cs typeface="CEHKQR+Arial Narrow"/>
              </a:rPr>
              <a:t>СИМВОЛЫ</a:t>
            </a:r>
            <a:r>
              <a:rPr sz="3800" b="1" spc="115" dirty="0">
                <a:solidFill>
                  <a:srgbClr val="FF0000"/>
                </a:solidFill>
                <a:latin typeface="CEHKQR+Arial Narrow"/>
                <a:cs typeface="CEHKQR+Arial Narrow"/>
              </a:rPr>
              <a:t> </a:t>
            </a:r>
            <a:r>
              <a:rPr sz="3800" b="1" spc="120" dirty="0">
                <a:solidFill>
                  <a:srgbClr val="FF0000"/>
                </a:solidFill>
                <a:latin typeface="CEHKQR+Arial Narrow"/>
                <a:cs typeface="CEHKQR+Arial Narrow"/>
              </a:rPr>
              <a:t>РОССИИ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234426" y="7091592"/>
            <a:ext cx="994734" cy="4988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627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6D7285"/>
                </a:solidFill>
                <a:latin typeface="CEHKQR+Arial Narrow"/>
                <a:cs typeface="CEHKQR+Arial Narrow"/>
              </a:rPr>
              <a:t>ГЕРБ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82370" y="7185699"/>
            <a:ext cx="1025622" cy="4988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627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6D7285"/>
                </a:solidFill>
                <a:latin typeface="CEHKQR+Arial Narrow"/>
                <a:cs typeface="CEHKQR+Arial Narrow"/>
              </a:rPr>
              <a:t>ФЛАГ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3235051" y="7185699"/>
            <a:ext cx="1132558" cy="4988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627"/>
              </a:lnSpc>
              <a:spcBef>
                <a:spcPts val="0"/>
              </a:spcBef>
              <a:spcAft>
                <a:spcPts val="0"/>
              </a:spcAft>
            </a:pPr>
            <a:r>
              <a:rPr sz="3200" spc="116" dirty="0">
                <a:solidFill>
                  <a:srgbClr val="6D7285"/>
                </a:solidFill>
                <a:latin typeface="CEHKQR+Arial Narrow"/>
                <a:cs typeface="CEHKQR+Arial Narrow"/>
              </a:rPr>
              <a:t>ГИМН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95062" y="967037"/>
            <a:ext cx="17368542" cy="792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Почему герб России появляется только в конце</a:t>
            </a:r>
            <a:r>
              <a:rPr lang="en-US" sz="4400" b="1" dirty="0" smtClean="0"/>
              <a:t> XV </a:t>
            </a:r>
            <a:r>
              <a:rPr lang="ru-RU" sz="4400" b="1" dirty="0" smtClean="0"/>
              <a:t>века? </a:t>
            </a:r>
            <a:endParaRPr lang="ru-RU" sz="4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20664" y="5719564"/>
            <a:ext cx="2554445" cy="256663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552712" y="514350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1922</a:t>
            </a:r>
            <a:endParaRPr lang="ru-RU" sz="3200" b="1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11152" y="2767236"/>
            <a:ext cx="13183410" cy="652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45429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86999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310640" y="464070"/>
            <a:ext cx="13686797" cy="19624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63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7F7F7F"/>
                </a:solidFill>
                <a:latin typeface="UIOVRK+Arial Narrow"/>
                <a:cs typeface="UIOVRK+Arial Narrow"/>
              </a:rPr>
              <a:t>25</a:t>
            </a:r>
            <a:r>
              <a:rPr sz="3200" spc="942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7F7F7F"/>
                </a:solidFill>
                <a:latin typeface="CEHKQR+Arial Narrow"/>
                <a:cs typeface="CEHKQR+Arial Narrow"/>
              </a:rPr>
              <a:t>декабря</a:t>
            </a:r>
            <a:r>
              <a:rPr sz="3200" spc="1035" dirty="0">
                <a:solidFill>
                  <a:srgbClr val="7F7F7F"/>
                </a:solidFill>
                <a:latin typeface="CEHKQR+Arial Narrow"/>
                <a:cs typeface="CEHKQR+Arial Narrow"/>
              </a:rPr>
              <a:t> </a:t>
            </a:r>
            <a:r>
              <a:rPr sz="3200" dirty="0">
                <a:solidFill>
                  <a:srgbClr val="7F7F7F"/>
                </a:solidFill>
                <a:latin typeface="UIOVRK+Arial Narrow"/>
                <a:cs typeface="UIOVRK+Arial Narrow"/>
              </a:rPr>
              <a:t>2000</a:t>
            </a:r>
            <a:r>
              <a:rPr sz="3200" spc="93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7F7F7F"/>
                </a:solidFill>
                <a:latin typeface="CEHKQR+Arial Narrow"/>
                <a:cs typeface="CEHKQR+Arial Narrow"/>
              </a:rPr>
              <a:t>года</a:t>
            </a:r>
            <a:r>
              <a:rPr sz="3200" spc="1022" dirty="0">
                <a:solidFill>
                  <a:srgbClr val="7F7F7F"/>
                </a:solidFill>
                <a:latin typeface="CEHKQR+Arial Narrow"/>
                <a:cs typeface="CEHKQR+Arial Narrow"/>
              </a:rPr>
              <a:t> </a:t>
            </a:r>
            <a:r>
              <a:rPr sz="3200" dirty="0">
                <a:solidFill>
                  <a:srgbClr val="7F7F7F"/>
                </a:solidFill>
                <a:latin typeface="CEHKQR+Arial Narrow"/>
                <a:cs typeface="CEHKQR+Arial Narrow"/>
              </a:rPr>
              <a:t>Президент</a:t>
            </a:r>
            <a:r>
              <a:rPr sz="3200" spc="1004" dirty="0">
                <a:solidFill>
                  <a:srgbClr val="7F7F7F"/>
                </a:solidFill>
                <a:latin typeface="CEHKQR+Arial Narrow"/>
                <a:cs typeface="CEHKQR+Arial Narrow"/>
              </a:rPr>
              <a:t> </a:t>
            </a:r>
            <a:r>
              <a:rPr sz="3200" dirty="0">
                <a:solidFill>
                  <a:srgbClr val="7F7F7F"/>
                </a:solidFill>
                <a:latin typeface="CEHKQR+Arial Narrow"/>
                <a:cs typeface="CEHKQR+Arial Narrow"/>
              </a:rPr>
              <a:t>Российской</a:t>
            </a:r>
            <a:r>
              <a:rPr sz="3200" spc="1030" dirty="0">
                <a:solidFill>
                  <a:srgbClr val="7F7F7F"/>
                </a:solidFill>
                <a:latin typeface="CEHKQR+Arial Narrow"/>
                <a:cs typeface="CEHKQR+Arial Narrow"/>
              </a:rPr>
              <a:t> </a:t>
            </a:r>
            <a:r>
              <a:rPr sz="3200" dirty="0">
                <a:solidFill>
                  <a:srgbClr val="7F7F7F"/>
                </a:solidFill>
                <a:latin typeface="CEHKQR+Arial Narrow"/>
                <a:cs typeface="CEHKQR+Arial Narrow"/>
              </a:rPr>
              <a:t>Федерации</a:t>
            </a:r>
            <a:r>
              <a:rPr sz="3200" spc="1018" dirty="0">
                <a:solidFill>
                  <a:srgbClr val="7F7F7F"/>
                </a:solidFill>
                <a:latin typeface="CEHKQR+Arial Narrow"/>
                <a:cs typeface="CEHKQR+Arial Narrow"/>
              </a:rPr>
              <a:t> </a:t>
            </a:r>
            <a:r>
              <a:rPr sz="3200" spc="-10" dirty="0">
                <a:solidFill>
                  <a:srgbClr val="7F7F7F"/>
                </a:solidFill>
                <a:latin typeface="CEHKQR+Arial Narrow"/>
                <a:cs typeface="CEHKQR+Arial Narrow"/>
              </a:rPr>
              <a:t>В</a:t>
            </a:r>
            <a:r>
              <a:rPr sz="3200" dirty="0">
                <a:solidFill>
                  <a:srgbClr val="7F7F7F"/>
                </a:solidFill>
                <a:latin typeface="UIOVRK+Arial Narrow"/>
                <a:cs typeface="UIOVRK+Arial Narrow"/>
              </a:rPr>
              <a:t>.</a:t>
            </a:r>
            <a:r>
              <a:rPr sz="3200" spc="930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7F7F7F"/>
                </a:solidFill>
                <a:latin typeface="CEHKQR+Arial Narrow"/>
                <a:cs typeface="CEHKQR+Arial Narrow"/>
              </a:rPr>
              <a:t>В</a:t>
            </a:r>
            <a:r>
              <a:rPr sz="3200" dirty="0">
                <a:solidFill>
                  <a:srgbClr val="7F7F7F"/>
                </a:solidFill>
                <a:latin typeface="UIOVRK+Arial Narrow"/>
                <a:cs typeface="UIOVRK+Arial Narrow"/>
              </a:rPr>
              <a:t>.</a:t>
            </a:r>
            <a:r>
              <a:rPr sz="3200" spc="942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7F7F7F"/>
                </a:solidFill>
                <a:latin typeface="CEHKQR+Arial Narrow"/>
                <a:cs typeface="CEHKQR+Arial Narrow"/>
              </a:rPr>
              <a:t>Путин</a:t>
            </a:r>
            <a:r>
              <a:rPr sz="3200" spc="1010" dirty="0">
                <a:solidFill>
                  <a:srgbClr val="7F7F7F"/>
                </a:solidFill>
                <a:latin typeface="CEHKQR+Arial Narrow"/>
                <a:cs typeface="CEHKQR+Arial Narrow"/>
              </a:rPr>
              <a:t> </a:t>
            </a:r>
            <a:r>
              <a:rPr sz="3200" dirty="0">
                <a:solidFill>
                  <a:srgbClr val="7F7F7F"/>
                </a:solidFill>
                <a:latin typeface="CEHKQR+Arial Narrow"/>
                <a:cs typeface="CEHKQR+Arial Narrow"/>
              </a:rPr>
              <a:t>подписал</a:t>
            </a:r>
          </a:p>
          <a:p>
            <a:pPr marL="0" marR="0">
              <a:lnSpc>
                <a:spcPts val="3627"/>
              </a:lnSpc>
              <a:spcBef>
                <a:spcPts val="263"/>
              </a:spcBef>
              <a:spcAft>
                <a:spcPts val="0"/>
              </a:spcAft>
            </a:pPr>
            <a:r>
              <a:rPr sz="3200" dirty="0">
                <a:solidFill>
                  <a:srgbClr val="7F7F7F"/>
                </a:solidFill>
                <a:latin typeface="CEHKQR+Arial Narrow"/>
                <a:cs typeface="CEHKQR+Arial Narrow"/>
              </a:rPr>
              <a:t>Федеральный</a:t>
            </a:r>
            <a:r>
              <a:rPr sz="3200" spc="578" dirty="0">
                <a:solidFill>
                  <a:srgbClr val="7F7F7F"/>
                </a:solidFill>
                <a:latin typeface="CEHKQR+Arial Narrow"/>
                <a:cs typeface="CEHKQR+Arial Narrow"/>
              </a:rPr>
              <a:t> </a:t>
            </a:r>
            <a:r>
              <a:rPr sz="3200" dirty="0">
                <a:solidFill>
                  <a:srgbClr val="7F7F7F"/>
                </a:solidFill>
                <a:latin typeface="CEHKQR+Arial Narrow"/>
                <a:cs typeface="CEHKQR+Arial Narrow"/>
              </a:rPr>
              <a:t>конституционный</a:t>
            </a:r>
            <a:r>
              <a:rPr sz="3200" spc="587" dirty="0">
                <a:solidFill>
                  <a:srgbClr val="7F7F7F"/>
                </a:solidFill>
                <a:latin typeface="CEHKQR+Arial Narrow"/>
                <a:cs typeface="CEHKQR+Arial Narrow"/>
              </a:rPr>
              <a:t> </a:t>
            </a:r>
            <a:r>
              <a:rPr sz="3200" dirty="0">
                <a:solidFill>
                  <a:srgbClr val="7F7F7F"/>
                </a:solidFill>
                <a:latin typeface="CEHKQR+Arial Narrow"/>
                <a:cs typeface="CEHKQR+Arial Narrow"/>
              </a:rPr>
              <a:t>закон</a:t>
            </a:r>
            <a:r>
              <a:rPr sz="3200" spc="586" dirty="0">
                <a:solidFill>
                  <a:srgbClr val="7F7F7F"/>
                </a:solidFill>
                <a:latin typeface="CEHKQR+Arial Narrow"/>
                <a:cs typeface="CEHKQR+Arial Narrow"/>
              </a:rPr>
              <a:t> </a:t>
            </a:r>
            <a:r>
              <a:rPr sz="3200" dirty="0">
                <a:solidFill>
                  <a:srgbClr val="7F7F7F"/>
                </a:solidFill>
                <a:latin typeface="CEHKQR+Arial Narrow"/>
                <a:cs typeface="CEHKQR+Arial Narrow"/>
              </a:rPr>
              <a:t>№</a:t>
            </a:r>
            <a:r>
              <a:rPr sz="3200" spc="571" dirty="0">
                <a:solidFill>
                  <a:srgbClr val="7F7F7F"/>
                </a:solidFill>
                <a:latin typeface="CEHKQR+Arial Narrow"/>
                <a:cs typeface="CEHKQR+Arial Narrow"/>
              </a:rPr>
              <a:t> </a:t>
            </a:r>
            <a:r>
              <a:rPr sz="3200" dirty="0">
                <a:solidFill>
                  <a:srgbClr val="7F7F7F"/>
                </a:solidFill>
                <a:latin typeface="UIOVRK+Arial Narrow"/>
                <a:cs typeface="UIOVRK+Arial Narrow"/>
              </a:rPr>
              <a:t>1</a:t>
            </a:r>
            <a:r>
              <a:rPr sz="3200" spc="513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7F7F7F"/>
                </a:solidFill>
                <a:latin typeface="CEHKQR+Arial Narrow"/>
                <a:cs typeface="CEHKQR+Arial Narrow"/>
              </a:rPr>
              <a:t>«О</a:t>
            </a:r>
            <a:r>
              <a:rPr sz="3200" spc="585" dirty="0">
                <a:solidFill>
                  <a:srgbClr val="7F7F7F"/>
                </a:solidFill>
                <a:latin typeface="CEHKQR+Arial Narrow"/>
                <a:cs typeface="CEHKQR+Arial Narrow"/>
              </a:rPr>
              <a:t> </a:t>
            </a:r>
            <a:r>
              <a:rPr sz="3200" dirty="0">
                <a:solidFill>
                  <a:srgbClr val="7F7F7F"/>
                </a:solidFill>
                <a:latin typeface="CEHKQR+Arial Narrow"/>
                <a:cs typeface="CEHKQR+Arial Narrow"/>
              </a:rPr>
              <a:t>Государственном</a:t>
            </a:r>
            <a:r>
              <a:rPr sz="3200" spc="583" dirty="0">
                <a:solidFill>
                  <a:srgbClr val="7F7F7F"/>
                </a:solidFill>
                <a:latin typeface="CEHKQR+Arial Narrow"/>
                <a:cs typeface="CEHKQR+Arial Narrow"/>
              </a:rPr>
              <a:t> </a:t>
            </a:r>
            <a:r>
              <a:rPr sz="3200" dirty="0">
                <a:solidFill>
                  <a:srgbClr val="7F7F7F"/>
                </a:solidFill>
                <a:latin typeface="CEHKQR+Arial Narrow"/>
                <a:cs typeface="CEHKQR+Arial Narrow"/>
              </a:rPr>
              <a:t>флаге</a:t>
            </a:r>
            <a:r>
              <a:rPr sz="3200" spc="587" dirty="0">
                <a:solidFill>
                  <a:srgbClr val="7F7F7F"/>
                </a:solidFill>
                <a:latin typeface="CEHKQR+Arial Narrow"/>
                <a:cs typeface="CEHKQR+Arial Narrow"/>
              </a:rPr>
              <a:t> </a:t>
            </a:r>
            <a:r>
              <a:rPr sz="3200" dirty="0">
                <a:solidFill>
                  <a:srgbClr val="7F7F7F"/>
                </a:solidFill>
                <a:latin typeface="CEHKQR+Arial Narrow"/>
                <a:cs typeface="CEHKQR+Arial Narrow"/>
              </a:rPr>
              <a:t>Российской</a:t>
            </a:r>
          </a:p>
          <a:p>
            <a:pPr marL="0" marR="0">
              <a:lnSpc>
                <a:spcPts val="3627"/>
              </a:lnSpc>
              <a:spcBef>
                <a:spcPts val="212"/>
              </a:spcBef>
              <a:spcAft>
                <a:spcPts val="0"/>
              </a:spcAft>
            </a:pPr>
            <a:r>
              <a:rPr sz="3200" dirty="0">
                <a:solidFill>
                  <a:srgbClr val="7F7F7F"/>
                </a:solidFill>
                <a:latin typeface="CEHKQR+Arial Narrow"/>
                <a:cs typeface="CEHKQR+Arial Narrow"/>
              </a:rPr>
              <a:t>Федерации»</a:t>
            </a:r>
            <a:r>
              <a:rPr sz="3200" spc="233" dirty="0">
                <a:solidFill>
                  <a:srgbClr val="7F7F7F"/>
                </a:solidFill>
                <a:latin typeface="CEHKQR+Arial Narrow"/>
                <a:cs typeface="CEHKQR+Arial Narrow"/>
              </a:rPr>
              <a:t> </a:t>
            </a:r>
            <a:r>
              <a:rPr sz="3200" dirty="0">
                <a:solidFill>
                  <a:srgbClr val="7F7F7F"/>
                </a:solidFill>
                <a:latin typeface="CEHKQR+Arial Narrow"/>
                <a:cs typeface="CEHKQR+Arial Narrow"/>
              </a:rPr>
              <a:t>и</a:t>
            </a:r>
            <a:r>
              <a:rPr sz="3200" spc="215" dirty="0">
                <a:solidFill>
                  <a:srgbClr val="7F7F7F"/>
                </a:solidFill>
                <a:latin typeface="CEHKQR+Arial Narrow"/>
                <a:cs typeface="CEHKQR+Arial Narrow"/>
              </a:rPr>
              <a:t> </a:t>
            </a:r>
            <a:r>
              <a:rPr sz="3200" dirty="0">
                <a:solidFill>
                  <a:srgbClr val="7F7F7F"/>
                </a:solidFill>
                <a:latin typeface="CEHKQR+Arial Narrow"/>
                <a:cs typeface="CEHKQR+Arial Narrow"/>
              </a:rPr>
              <a:t>Федеральный</a:t>
            </a:r>
            <a:r>
              <a:rPr sz="3200" spc="235" dirty="0">
                <a:solidFill>
                  <a:srgbClr val="7F7F7F"/>
                </a:solidFill>
                <a:latin typeface="CEHKQR+Arial Narrow"/>
                <a:cs typeface="CEHKQR+Arial Narrow"/>
              </a:rPr>
              <a:t> </a:t>
            </a:r>
            <a:r>
              <a:rPr sz="3200" dirty="0">
                <a:solidFill>
                  <a:srgbClr val="7F7F7F"/>
                </a:solidFill>
                <a:latin typeface="CEHKQR+Arial Narrow"/>
                <a:cs typeface="CEHKQR+Arial Narrow"/>
              </a:rPr>
              <a:t>конституционный</a:t>
            </a:r>
            <a:r>
              <a:rPr sz="3200" spc="226" dirty="0">
                <a:solidFill>
                  <a:srgbClr val="7F7F7F"/>
                </a:solidFill>
                <a:latin typeface="CEHKQR+Arial Narrow"/>
                <a:cs typeface="CEHKQR+Arial Narrow"/>
              </a:rPr>
              <a:t> </a:t>
            </a:r>
            <a:r>
              <a:rPr sz="3200" dirty="0">
                <a:solidFill>
                  <a:srgbClr val="7F7F7F"/>
                </a:solidFill>
                <a:latin typeface="CEHKQR+Arial Narrow"/>
                <a:cs typeface="CEHKQR+Arial Narrow"/>
              </a:rPr>
              <a:t>закон</a:t>
            </a:r>
            <a:r>
              <a:rPr sz="3200" spc="230" dirty="0">
                <a:solidFill>
                  <a:srgbClr val="7F7F7F"/>
                </a:solidFill>
                <a:latin typeface="CEHKQR+Arial Narrow"/>
                <a:cs typeface="CEHKQR+Arial Narrow"/>
              </a:rPr>
              <a:t> </a:t>
            </a:r>
            <a:r>
              <a:rPr sz="3200" dirty="0">
                <a:solidFill>
                  <a:srgbClr val="7F7F7F"/>
                </a:solidFill>
                <a:latin typeface="CEHKQR+Arial Narrow"/>
                <a:cs typeface="CEHKQR+Arial Narrow"/>
              </a:rPr>
              <a:t>№</a:t>
            </a:r>
            <a:r>
              <a:rPr sz="3200" spc="223" dirty="0">
                <a:solidFill>
                  <a:srgbClr val="7F7F7F"/>
                </a:solidFill>
                <a:latin typeface="CEHKQR+Arial Narrow"/>
                <a:cs typeface="CEHKQR+Arial Narrow"/>
              </a:rPr>
              <a:t> </a:t>
            </a:r>
            <a:r>
              <a:rPr sz="3200" dirty="0">
                <a:solidFill>
                  <a:srgbClr val="7F7F7F"/>
                </a:solidFill>
                <a:latin typeface="UIOVRK+Arial Narrow"/>
                <a:cs typeface="UIOVRK+Arial Narrow"/>
              </a:rPr>
              <a:t>2</a:t>
            </a:r>
            <a:r>
              <a:rPr sz="3200" spc="165" dirty="0">
                <a:solidFill>
                  <a:srgbClr val="7F7F7F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7F7F7F"/>
                </a:solidFill>
                <a:latin typeface="CEHKQR+Arial Narrow"/>
                <a:cs typeface="CEHKQR+Arial Narrow"/>
              </a:rPr>
              <a:t>«О</a:t>
            </a:r>
            <a:r>
              <a:rPr sz="3200" spc="210" dirty="0">
                <a:solidFill>
                  <a:srgbClr val="7F7F7F"/>
                </a:solidFill>
                <a:latin typeface="CEHKQR+Arial Narrow"/>
                <a:cs typeface="CEHKQR+Arial Narrow"/>
              </a:rPr>
              <a:t> </a:t>
            </a:r>
            <a:r>
              <a:rPr sz="3200" dirty="0">
                <a:solidFill>
                  <a:srgbClr val="7F7F7F"/>
                </a:solidFill>
                <a:latin typeface="CEHKQR+Arial Narrow"/>
                <a:cs typeface="CEHKQR+Arial Narrow"/>
              </a:rPr>
              <a:t>Государственном</a:t>
            </a:r>
            <a:r>
              <a:rPr sz="3200" spc="236" dirty="0">
                <a:solidFill>
                  <a:srgbClr val="7F7F7F"/>
                </a:solidFill>
                <a:latin typeface="CEHKQR+Arial Narrow"/>
                <a:cs typeface="CEHKQR+Arial Narrow"/>
              </a:rPr>
              <a:t> </a:t>
            </a:r>
            <a:r>
              <a:rPr sz="3200" dirty="0">
                <a:solidFill>
                  <a:srgbClr val="7F7F7F"/>
                </a:solidFill>
                <a:latin typeface="CEHKQR+Arial Narrow"/>
                <a:cs typeface="CEHKQR+Arial Narrow"/>
              </a:rPr>
              <a:t>гербе</a:t>
            </a:r>
          </a:p>
          <a:p>
            <a:pPr marL="0" marR="0">
              <a:lnSpc>
                <a:spcPts val="3627"/>
              </a:lnSpc>
              <a:spcBef>
                <a:spcPts val="262"/>
              </a:spcBef>
              <a:spcAft>
                <a:spcPts val="0"/>
              </a:spcAft>
            </a:pPr>
            <a:r>
              <a:rPr sz="3200" dirty="0">
                <a:solidFill>
                  <a:srgbClr val="7F7F7F"/>
                </a:solidFill>
                <a:latin typeface="CEHKQR+Arial Narrow"/>
                <a:cs typeface="CEHKQR+Arial Narrow"/>
              </a:rPr>
              <a:t>Российской</a:t>
            </a:r>
            <a:r>
              <a:rPr sz="3200" spc="-21" dirty="0">
                <a:solidFill>
                  <a:srgbClr val="7F7F7F"/>
                </a:solidFill>
                <a:latin typeface="CEHKQR+Arial Narrow"/>
                <a:cs typeface="CEHKQR+Arial Narrow"/>
              </a:rPr>
              <a:t> </a:t>
            </a:r>
            <a:r>
              <a:rPr sz="3200" dirty="0">
                <a:solidFill>
                  <a:srgbClr val="7F7F7F"/>
                </a:solidFill>
                <a:latin typeface="CEHKQR+Arial Narrow"/>
                <a:cs typeface="CEHKQR+Arial Narrow"/>
              </a:rPr>
              <a:t>Федерации»</a:t>
            </a:r>
            <a:r>
              <a:rPr sz="3200" dirty="0">
                <a:solidFill>
                  <a:srgbClr val="7F7F7F"/>
                </a:solidFill>
                <a:latin typeface="UIOVRK+Arial Narrow"/>
                <a:cs typeface="UIOVRK+Arial Narrow"/>
              </a:rPr>
              <a:t>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00658" y="9248513"/>
            <a:ext cx="5508052" cy="7577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5666"/>
              </a:lnSpc>
              <a:spcBef>
                <a:spcPts val="0"/>
              </a:spcBef>
              <a:spcAft>
                <a:spcPts val="0"/>
              </a:spcAft>
            </a:pPr>
            <a:r>
              <a:rPr sz="5000" spc="116" dirty="0">
                <a:solidFill>
                  <a:srgbClr val="BFBFBF"/>
                </a:solidFill>
                <a:latin typeface="CEHKQR+Arial Narrow"/>
                <a:cs typeface="CEHKQR+Arial Narrow"/>
              </a:rPr>
              <a:t>СИМВОЛЫ</a:t>
            </a:r>
            <a:r>
              <a:rPr sz="5000" spc="111" dirty="0">
                <a:solidFill>
                  <a:srgbClr val="BFBFBF"/>
                </a:solidFill>
                <a:latin typeface="CEHKQR+Arial Narrow"/>
                <a:cs typeface="CEHKQR+Arial Narrow"/>
              </a:rPr>
              <a:t> </a:t>
            </a:r>
            <a:r>
              <a:rPr sz="5000" spc="117" dirty="0">
                <a:solidFill>
                  <a:srgbClr val="BFBFBF"/>
                </a:solidFill>
                <a:latin typeface="CEHKQR+Arial Narrow"/>
                <a:cs typeface="CEHKQR+Arial Narrow"/>
              </a:rPr>
              <a:t>РОССИИ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3000" y="534988"/>
            <a:ext cx="9180556" cy="5164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16008" y="4783460"/>
            <a:ext cx="8704967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744400" y="246956"/>
            <a:ext cx="3960440" cy="425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91072" y="5791572"/>
            <a:ext cx="820891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371600"/>
            <a:r>
              <a:rPr lang="ru-RU" sz="2800" b="1" dirty="0">
                <a:solidFill>
                  <a:prstClr val="black"/>
                </a:solidFill>
              </a:rPr>
              <a:t>Герб России: </a:t>
            </a:r>
            <a:r>
              <a:rPr lang="ru-RU" sz="2800" dirty="0">
                <a:solidFill>
                  <a:prstClr val="black"/>
                </a:solidFill>
              </a:rPr>
              <a:t>Красный геральдический щит с золотым двуглавым орлом. </a:t>
            </a:r>
          </a:p>
          <a:p>
            <a:pPr lvl="0" defTabSz="1371600"/>
            <a:r>
              <a:rPr lang="ru-RU" sz="2800" dirty="0">
                <a:solidFill>
                  <a:prstClr val="black"/>
                </a:solidFill>
              </a:rPr>
              <a:t>Орел увенчан двумя малыми и одной большой коронами, соединенными лентой. </a:t>
            </a:r>
          </a:p>
          <a:p>
            <a:pPr lvl="0" defTabSz="1371600"/>
            <a:r>
              <a:rPr lang="ru-RU" sz="2800" dirty="0">
                <a:solidFill>
                  <a:prstClr val="black"/>
                </a:solidFill>
              </a:rPr>
              <a:t>В правой лапе орла – скипетр, в левой – держава. </a:t>
            </a:r>
          </a:p>
          <a:p>
            <a:pPr lvl="0" defTabSz="1371600"/>
            <a:r>
              <a:rPr lang="ru-RU" sz="2800" dirty="0">
                <a:solidFill>
                  <a:prstClr val="black"/>
                </a:solidFill>
              </a:rPr>
              <a:t>На груди орла, в красном щите, - всадник на коне, поражающий копьем черного дракона.</a:t>
            </a:r>
          </a:p>
        </p:txBody>
      </p:sp>
    </p:spTree>
    <p:extLst>
      <p:ext uri="{BB962C8B-B14F-4D97-AF65-F5344CB8AC3E}">
        <p14:creationId xmlns:p14="http://schemas.microsoft.com/office/powerpoint/2010/main" val="15630561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83160" y="620068"/>
            <a:ext cx="15121680" cy="1310598"/>
          </a:xfrm>
        </p:spPr>
        <p:txBody>
          <a:bodyPr>
            <a:noAutofit/>
          </a:bodyPr>
          <a:lstStyle/>
          <a:p>
            <a:pPr marL="102870" indent="0" algn="ctr">
              <a:buNone/>
            </a:pPr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Где и как используется </a:t>
            </a:r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государственный </a:t>
            </a:r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герб? </a:t>
            </a:r>
          </a:p>
        </p:txBody>
      </p:sp>
      <p:sp>
        <p:nvSpPr>
          <p:cNvPr id="5" name="Двойная стрелка вверх/вниз 4"/>
          <p:cNvSpPr/>
          <p:nvPr/>
        </p:nvSpPr>
        <p:spPr>
          <a:xfrm rot="19277003">
            <a:off x="8787458" y="3080271"/>
            <a:ext cx="1029654" cy="7287579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ru-RU" sz="2700">
              <a:solidFill>
                <a:prstClr val="white"/>
              </a:solidFill>
              <a:latin typeface="Century Gothic"/>
            </a:endParaRPr>
          </a:p>
        </p:txBody>
      </p:sp>
      <p:sp>
        <p:nvSpPr>
          <p:cNvPr id="6" name="Двойная стрелка вверх/вниз 5"/>
          <p:cNvSpPr/>
          <p:nvPr/>
        </p:nvSpPr>
        <p:spPr>
          <a:xfrm rot="2492744">
            <a:off x="8453354" y="3093258"/>
            <a:ext cx="1029654" cy="7263512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ru-RU" sz="2700">
              <a:solidFill>
                <a:prstClr val="white"/>
              </a:solidFill>
              <a:latin typeface="Century Gothic"/>
            </a:endParaRPr>
          </a:p>
        </p:txBody>
      </p:sp>
      <p:sp>
        <p:nvSpPr>
          <p:cNvPr id="7" name="Двойная стрелка влево/вправо 6"/>
          <p:cNvSpPr/>
          <p:nvPr/>
        </p:nvSpPr>
        <p:spPr>
          <a:xfrm>
            <a:off x="5039544" y="6007596"/>
            <a:ext cx="8046894" cy="108012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endParaRPr lang="ru-RU" sz="2700">
              <a:solidFill>
                <a:prstClr val="white"/>
              </a:solidFill>
              <a:latin typeface="Century Gothic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929754" y="5359524"/>
            <a:ext cx="4428492" cy="23762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/>
            <a:r>
              <a:rPr lang="ru-RU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</a:rPr>
              <a:t>Герб используется строго по назначению</a:t>
            </a:r>
            <a:endParaRPr lang="ru-RU" sz="27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97784" y="2446198"/>
            <a:ext cx="3953928" cy="19573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80234" y="5530604"/>
            <a:ext cx="1697066" cy="2200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286" r="9971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86440" y="5082149"/>
            <a:ext cx="2931681" cy="2512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9701" y="7910874"/>
            <a:ext cx="1906416" cy="1914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780750" y="1452402"/>
            <a:ext cx="2202306" cy="1921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622" b="9962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334197" y="1731680"/>
            <a:ext cx="2106791" cy="1665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77" b="100000" l="0" r="996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28277" y="7511221"/>
            <a:ext cx="2511437" cy="2556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522520" y="4126559"/>
            <a:ext cx="535808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600"/>
            <a:r>
              <a:rPr lang="ru-RU" sz="27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</a:rPr>
              <a:t>На зданиях госучреждений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27977" y="3487173"/>
            <a:ext cx="707402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600"/>
            <a:r>
              <a:rPr lang="ru-RU" sz="27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</a:rPr>
              <a:t>На официальных знамёнах и флагах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910392" y="4403558"/>
            <a:ext cx="41584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600"/>
            <a:r>
              <a:rPr lang="ru-RU" sz="27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</a:rPr>
              <a:t>На государственных печатях и штампах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323427" y="4843392"/>
            <a:ext cx="77016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600"/>
            <a:r>
              <a:rPr lang="ru-RU" sz="27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</a:rPr>
              <a:t>На государственных бланках, паспорте</a:t>
            </a:r>
          </a:p>
        </p:txBody>
      </p:sp>
      <p:sp>
        <p:nvSpPr>
          <p:cNvPr id="12" name="TextBox 11"/>
          <p:cNvSpPr txBox="1"/>
          <p:nvPr/>
        </p:nvSpPr>
        <p:spPr>
          <a:xfrm rot="10800000" flipV="1">
            <a:off x="4900407" y="9374425"/>
            <a:ext cx="413650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600"/>
            <a:r>
              <a:rPr lang="ru-RU" sz="27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</a:rPr>
              <a:t>На денежных знаках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830072" y="9571001"/>
            <a:ext cx="276639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371600"/>
            <a:r>
              <a:rPr lang="ru-RU" sz="27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</a:rPr>
              <a:t>На наградах</a:t>
            </a:r>
          </a:p>
        </p:txBody>
      </p:sp>
    </p:spTree>
    <p:extLst>
      <p:ext uri="{BB962C8B-B14F-4D97-AF65-F5344CB8AC3E}">
        <p14:creationId xmlns:p14="http://schemas.microsoft.com/office/powerpoint/2010/main" val="2272528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4" grpId="0" animBg="1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310640" y="470306"/>
            <a:ext cx="4787993" cy="13138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5489"/>
              </a:lnSpc>
              <a:spcBef>
                <a:spcPts val="0"/>
              </a:spcBef>
              <a:spcAft>
                <a:spcPts val="0"/>
              </a:spcAft>
            </a:pPr>
            <a:r>
              <a:rPr sz="4800" b="1" dirty="0">
                <a:solidFill>
                  <a:srgbClr val="6D7285"/>
                </a:solidFill>
                <a:latin typeface="MLTSAL+Arial Narrow Bold"/>
                <a:cs typeface="MLTSAL+Arial Narrow Bold"/>
              </a:rPr>
              <a:t>30 </a:t>
            </a:r>
            <a:r>
              <a:rPr sz="4800" dirty="0">
                <a:solidFill>
                  <a:srgbClr val="6D7285"/>
                </a:solidFill>
                <a:latin typeface="GRUKMK+ArialNarrow-Bold"/>
                <a:cs typeface="GRUKMK+ArialNarrow-Bold"/>
              </a:rPr>
              <a:t>н</a:t>
            </a:r>
            <a:r>
              <a:rPr sz="4800" b="1" dirty="0">
                <a:solidFill>
                  <a:srgbClr val="6D7285"/>
                </a:solidFill>
                <a:latin typeface="MLTSAL+Arial Narrow Bold"/>
                <a:cs typeface="MLTSAL+Arial Narrow Bold"/>
              </a:rPr>
              <a:t>оября</a:t>
            </a:r>
          </a:p>
          <a:p>
            <a:pPr marL="0" marR="0">
              <a:lnSpc>
                <a:spcPts val="4307"/>
              </a:lnSpc>
              <a:spcBef>
                <a:spcPts val="248"/>
              </a:spcBef>
              <a:spcAft>
                <a:spcPts val="0"/>
              </a:spcAft>
            </a:pPr>
            <a:r>
              <a:rPr sz="3800" spc="117" dirty="0">
                <a:solidFill>
                  <a:srgbClr val="6D7285"/>
                </a:solidFill>
                <a:latin typeface="CEHKQR+Arial Narrow"/>
                <a:cs typeface="CEHKQR+Arial Narrow"/>
              </a:rPr>
              <a:t>ДЕНЬ</a:t>
            </a:r>
            <a:r>
              <a:rPr sz="3800" spc="121" dirty="0">
                <a:solidFill>
                  <a:srgbClr val="6D7285"/>
                </a:solidFill>
                <a:latin typeface="CEHKQR+Arial Narrow"/>
                <a:cs typeface="CEHKQR+Arial Narrow"/>
              </a:rPr>
              <a:t> </a:t>
            </a:r>
            <a:r>
              <a:rPr sz="3800" spc="115" dirty="0">
                <a:solidFill>
                  <a:srgbClr val="6D7285"/>
                </a:solidFill>
                <a:latin typeface="CEHKQR+Arial Narrow"/>
                <a:cs typeface="CEHKQR+Arial Narrow"/>
              </a:rPr>
              <a:t>ГЕРБА</a:t>
            </a:r>
            <a:r>
              <a:rPr sz="3800" spc="1102" dirty="0">
                <a:solidFill>
                  <a:srgbClr val="6D7285"/>
                </a:solidFill>
                <a:latin typeface="CEHKQR+Arial Narrow"/>
                <a:cs typeface="CEHKQR+Arial Narrow"/>
              </a:rPr>
              <a:t> </a:t>
            </a:r>
            <a:r>
              <a:rPr sz="3800" spc="117" dirty="0">
                <a:solidFill>
                  <a:srgbClr val="6D7285"/>
                </a:solidFill>
                <a:latin typeface="CEHKQR+Arial Narrow"/>
                <a:cs typeface="CEHKQR+Arial Narrow"/>
              </a:rPr>
              <a:t>РОССИИ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594346" y="1930952"/>
            <a:ext cx="7477684" cy="11047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076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>
                <a:solidFill>
                  <a:srgbClr val="7F7F7F"/>
                </a:solidFill>
                <a:latin typeface="CEHKQR+Arial Narrow"/>
                <a:cs typeface="CEHKQR+Arial Narrow"/>
              </a:rPr>
              <a:t>В этот день в 1993 году было утверждено</a:t>
            </a:r>
          </a:p>
          <a:p>
            <a:pPr marL="0" marR="0">
              <a:lnSpc>
                <a:spcPts val="4079"/>
              </a:lnSpc>
              <a:spcBef>
                <a:spcPts val="243"/>
              </a:spcBef>
              <a:spcAft>
                <a:spcPts val="0"/>
              </a:spcAft>
            </a:pPr>
            <a:r>
              <a:rPr sz="3600" dirty="0">
                <a:solidFill>
                  <a:srgbClr val="7F7F7F"/>
                </a:solidFill>
                <a:latin typeface="CEHKQR+Arial Narrow"/>
                <a:cs typeface="CEHKQR+Arial Narrow"/>
              </a:rPr>
              <a:t>современное изображение </a:t>
            </a:r>
            <a:r>
              <a:rPr sz="3600" dirty="0">
                <a:solidFill>
                  <a:srgbClr val="7F7F7F"/>
                </a:solidFill>
                <a:latin typeface="ERVQCU+ArialNarrow"/>
                <a:cs typeface="ERVQCU+ArialNarrow"/>
              </a:rPr>
              <a:t>г</a:t>
            </a:r>
            <a:r>
              <a:rPr sz="3600" dirty="0">
                <a:solidFill>
                  <a:srgbClr val="7F7F7F"/>
                </a:solidFill>
                <a:latin typeface="CEHKQR+Arial Narrow"/>
                <a:cs typeface="CEHKQR+Arial Narrow"/>
              </a:rPr>
              <a:t>ерба.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561453" y="4361084"/>
            <a:ext cx="8961957" cy="27507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076"/>
              </a:lnSpc>
              <a:spcBef>
                <a:spcPts val="0"/>
              </a:spcBef>
              <a:spcAft>
                <a:spcPts val="0"/>
              </a:spcAft>
            </a:pPr>
            <a:r>
              <a:rPr sz="3600" dirty="0">
                <a:solidFill>
                  <a:srgbClr val="7F7F7F"/>
                </a:solidFill>
                <a:latin typeface="CEHKQR+Arial Narrow"/>
                <a:cs typeface="CEHKQR+Arial Narrow"/>
              </a:rPr>
              <a:t>Герб – это часть</a:t>
            </a:r>
            <a:r>
              <a:rPr sz="3600" spc="-15" dirty="0">
                <a:solidFill>
                  <a:srgbClr val="7F7F7F"/>
                </a:solidFill>
                <a:latin typeface="CEHKQR+Arial Narrow"/>
                <a:cs typeface="CEHKQR+Arial Narrow"/>
              </a:rPr>
              <a:t> </a:t>
            </a:r>
            <a:r>
              <a:rPr sz="3600" dirty="0">
                <a:solidFill>
                  <a:srgbClr val="7F7F7F"/>
                </a:solidFill>
                <a:latin typeface="CEHKQR+Arial Narrow"/>
                <a:cs typeface="CEHKQR+Arial Narrow"/>
              </a:rPr>
              <a:t>особой государственной</a:t>
            </a:r>
          </a:p>
          <a:p>
            <a:pPr marL="0" marR="0">
              <a:lnSpc>
                <a:spcPts val="4076"/>
              </a:lnSpc>
              <a:spcBef>
                <a:spcPts val="243"/>
              </a:spcBef>
              <a:spcAft>
                <a:spcPts val="0"/>
              </a:spcAft>
            </a:pPr>
            <a:r>
              <a:rPr sz="3600" dirty="0">
                <a:solidFill>
                  <a:srgbClr val="7F7F7F"/>
                </a:solidFill>
                <a:latin typeface="CEHKQR+Arial Narrow"/>
                <a:cs typeface="CEHKQR+Arial Narrow"/>
              </a:rPr>
              <a:t>символики,</a:t>
            </a:r>
            <a:r>
              <a:rPr sz="3600" spc="-34" dirty="0">
                <a:solidFill>
                  <a:srgbClr val="7F7F7F"/>
                </a:solidFill>
                <a:latin typeface="CEHKQR+Arial Narrow"/>
                <a:cs typeface="CEHKQR+Arial Narrow"/>
              </a:rPr>
              <a:t> </a:t>
            </a:r>
            <a:r>
              <a:rPr sz="3600" dirty="0">
                <a:solidFill>
                  <a:srgbClr val="7F7F7F"/>
                </a:solidFill>
                <a:latin typeface="CEHKQR+Arial Narrow"/>
                <a:cs typeface="CEHKQR+Arial Narrow"/>
              </a:rPr>
              <a:t>которая</a:t>
            </a:r>
            <a:r>
              <a:rPr sz="3600" spc="-28" dirty="0">
                <a:solidFill>
                  <a:srgbClr val="7F7F7F"/>
                </a:solidFill>
                <a:latin typeface="CEHKQR+Arial Narrow"/>
                <a:cs typeface="CEHKQR+Arial Narrow"/>
              </a:rPr>
              <a:t> </a:t>
            </a:r>
            <a:r>
              <a:rPr sz="3600" dirty="0">
                <a:solidFill>
                  <a:srgbClr val="7F7F7F"/>
                </a:solidFill>
                <a:latin typeface="CEHKQR+Arial Narrow"/>
                <a:cs typeface="CEHKQR+Arial Narrow"/>
              </a:rPr>
              <a:t>отличает нашу</a:t>
            </a:r>
            <a:r>
              <a:rPr sz="3600" spc="-27" dirty="0">
                <a:solidFill>
                  <a:srgbClr val="7F7F7F"/>
                </a:solidFill>
                <a:latin typeface="CEHKQR+Arial Narrow"/>
                <a:cs typeface="CEHKQR+Arial Narrow"/>
              </a:rPr>
              <a:t> </a:t>
            </a:r>
            <a:r>
              <a:rPr sz="3600" dirty="0">
                <a:solidFill>
                  <a:srgbClr val="7F7F7F"/>
                </a:solidFill>
                <a:latin typeface="CEHKQR+Arial Narrow"/>
                <a:cs typeface="CEHKQR+Arial Narrow"/>
              </a:rPr>
              <a:t>страну</a:t>
            </a:r>
            <a:r>
              <a:rPr sz="3600" spc="-31" dirty="0">
                <a:solidFill>
                  <a:srgbClr val="7F7F7F"/>
                </a:solidFill>
                <a:latin typeface="CEHKQR+Arial Narrow"/>
                <a:cs typeface="CEHKQR+Arial Narrow"/>
              </a:rPr>
              <a:t> </a:t>
            </a:r>
            <a:r>
              <a:rPr sz="3600" dirty="0">
                <a:solidFill>
                  <a:srgbClr val="7F7F7F"/>
                </a:solidFill>
                <a:latin typeface="CEHKQR+Arial Narrow"/>
                <a:cs typeface="CEHKQR+Arial Narrow"/>
              </a:rPr>
              <a:t>от</a:t>
            </a:r>
          </a:p>
          <a:p>
            <a:pPr marL="0" marR="0">
              <a:lnSpc>
                <a:spcPts val="4076"/>
              </a:lnSpc>
              <a:spcBef>
                <a:spcPts val="243"/>
              </a:spcBef>
              <a:spcAft>
                <a:spcPts val="0"/>
              </a:spcAft>
            </a:pPr>
            <a:r>
              <a:rPr sz="3600" dirty="0">
                <a:solidFill>
                  <a:srgbClr val="7F7F7F"/>
                </a:solidFill>
                <a:latin typeface="CEHKQR+Arial Narrow"/>
                <a:cs typeface="CEHKQR+Arial Narrow"/>
              </a:rPr>
              <a:t>других государств,</a:t>
            </a:r>
            <a:r>
              <a:rPr sz="3600" spc="-19" dirty="0">
                <a:solidFill>
                  <a:srgbClr val="7F7F7F"/>
                </a:solidFill>
                <a:latin typeface="CEHKQR+Arial Narrow"/>
                <a:cs typeface="CEHKQR+Arial Narrow"/>
              </a:rPr>
              <a:t> </a:t>
            </a:r>
            <a:r>
              <a:rPr sz="3600" dirty="0">
                <a:solidFill>
                  <a:srgbClr val="7F7F7F"/>
                </a:solidFill>
                <a:latin typeface="CEHKQR+Arial Narrow"/>
                <a:cs typeface="CEHKQR+Arial Narrow"/>
              </a:rPr>
              <a:t>подчёркивает</a:t>
            </a:r>
            <a:r>
              <a:rPr sz="3600" spc="-42" dirty="0">
                <a:solidFill>
                  <a:srgbClr val="7F7F7F"/>
                </a:solidFill>
                <a:latin typeface="CEHKQR+Arial Narrow"/>
                <a:cs typeface="CEHKQR+Arial Narrow"/>
              </a:rPr>
              <a:t> </a:t>
            </a:r>
            <a:r>
              <a:rPr sz="3600" dirty="0">
                <a:solidFill>
                  <a:srgbClr val="7F7F7F"/>
                </a:solidFill>
                <a:latin typeface="CEHKQR+Arial Narrow"/>
                <a:cs typeface="CEHKQR+Arial Narrow"/>
              </a:rPr>
              <a:t>независимость</a:t>
            </a:r>
            <a:r>
              <a:rPr sz="3600" spc="-34" dirty="0">
                <a:solidFill>
                  <a:srgbClr val="7F7F7F"/>
                </a:solidFill>
                <a:latin typeface="CEHKQR+Arial Narrow"/>
                <a:cs typeface="CEHKQR+Arial Narrow"/>
              </a:rPr>
              <a:t> </a:t>
            </a:r>
            <a:r>
              <a:rPr sz="3600" dirty="0">
                <a:solidFill>
                  <a:srgbClr val="7F7F7F"/>
                </a:solidFill>
                <a:latin typeface="CEHKQR+Arial Narrow"/>
                <a:cs typeface="CEHKQR+Arial Narrow"/>
              </a:rPr>
              <a:t>и</a:t>
            </a:r>
          </a:p>
          <a:p>
            <a:pPr marL="0" marR="0">
              <a:lnSpc>
                <a:spcPts val="4079"/>
              </a:lnSpc>
              <a:spcBef>
                <a:spcPts val="241"/>
              </a:spcBef>
              <a:spcAft>
                <a:spcPts val="0"/>
              </a:spcAft>
            </a:pPr>
            <a:r>
              <a:rPr sz="3600" dirty="0">
                <a:solidFill>
                  <a:srgbClr val="7F7F7F"/>
                </a:solidFill>
                <a:latin typeface="CEHKQR+Arial Narrow"/>
                <a:cs typeface="CEHKQR+Arial Narrow"/>
              </a:rPr>
              <a:t>историческую</a:t>
            </a:r>
            <a:r>
              <a:rPr sz="3600" spc="-38" dirty="0">
                <a:solidFill>
                  <a:srgbClr val="7F7F7F"/>
                </a:solidFill>
                <a:latin typeface="CEHKQR+Arial Narrow"/>
                <a:cs typeface="CEHKQR+Arial Narrow"/>
              </a:rPr>
              <a:t> </a:t>
            </a:r>
            <a:r>
              <a:rPr sz="3600" dirty="0">
                <a:solidFill>
                  <a:srgbClr val="7F7F7F"/>
                </a:solidFill>
                <a:latin typeface="CEHKQR+Arial Narrow"/>
                <a:cs typeface="CEHKQR+Arial Narrow"/>
              </a:rPr>
              <a:t>самобытность</a:t>
            </a:r>
            <a:r>
              <a:rPr sz="3600" spc="-36" dirty="0">
                <a:solidFill>
                  <a:srgbClr val="7F7F7F"/>
                </a:solidFill>
                <a:latin typeface="CEHKQR+Arial Narrow"/>
                <a:cs typeface="CEHKQR+Arial Narrow"/>
              </a:rPr>
              <a:t> </a:t>
            </a:r>
            <a:r>
              <a:rPr sz="3600" dirty="0">
                <a:solidFill>
                  <a:srgbClr val="7F7F7F"/>
                </a:solidFill>
                <a:latin typeface="CEHKQR+Arial Narrow"/>
                <a:cs typeface="CEHKQR+Arial Narrow"/>
              </a:rPr>
              <a:t>российского</a:t>
            </a:r>
          </a:p>
          <a:p>
            <a:pPr marL="0" marR="0">
              <a:lnSpc>
                <a:spcPts val="4076"/>
              </a:lnSpc>
              <a:spcBef>
                <a:spcPts val="296"/>
              </a:spcBef>
              <a:spcAft>
                <a:spcPts val="0"/>
              </a:spcAft>
            </a:pPr>
            <a:r>
              <a:rPr sz="3600" dirty="0">
                <a:solidFill>
                  <a:srgbClr val="7F7F7F"/>
                </a:solidFill>
                <a:latin typeface="CEHKQR+Arial Narrow"/>
                <a:cs typeface="CEHKQR+Arial Narrow"/>
              </a:rPr>
              <a:t>многонационального</a:t>
            </a:r>
            <a:r>
              <a:rPr sz="3600" spc="-24" dirty="0">
                <a:solidFill>
                  <a:srgbClr val="7F7F7F"/>
                </a:solidFill>
                <a:latin typeface="CEHKQR+Arial Narrow"/>
                <a:cs typeface="CEHKQR+Arial Narrow"/>
              </a:rPr>
              <a:t> </a:t>
            </a:r>
            <a:r>
              <a:rPr sz="3600" dirty="0">
                <a:solidFill>
                  <a:srgbClr val="7F7F7F"/>
                </a:solidFill>
                <a:latin typeface="CEHKQR+Arial Narrow"/>
                <a:cs typeface="CEHKQR+Arial Narrow"/>
              </a:rPr>
              <a:t>народа.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000658" y="9248513"/>
            <a:ext cx="5508052" cy="7577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5666"/>
              </a:lnSpc>
              <a:spcBef>
                <a:spcPts val="0"/>
              </a:spcBef>
              <a:spcAft>
                <a:spcPts val="0"/>
              </a:spcAft>
            </a:pPr>
            <a:r>
              <a:rPr sz="5000" spc="116" dirty="0">
                <a:solidFill>
                  <a:srgbClr val="BFBFBF"/>
                </a:solidFill>
                <a:latin typeface="CEHKQR+Arial Narrow"/>
                <a:cs typeface="CEHKQR+Arial Narrow"/>
              </a:rPr>
              <a:t>СИМВОЛЫ</a:t>
            </a:r>
            <a:r>
              <a:rPr sz="5000" spc="111" dirty="0">
                <a:solidFill>
                  <a:srgbClr val="BFBFBF"/>
                </a:solidFill>
                <a:latin typeface="CEHKQR+Arial Narrow"/>
                <a:cs typeface="CEHKQR+Arial Narrow"/>
              </a:rPr>
              <a:t> </a:t>
            </a:r>
            <a:r>
              <a:rPr sz="5000" spc="117" dirty="0">
                <a:solidFill>
                  <a:srgbClr val="BFBFBF"/>
                </a:solidFill>
                <a:latin typeface="CEHKQR+Arial Narrow"/>
                <a:cs typeface="CEHKQR+Arial Narrow"/>
              </a:rPr>
              <a:t>РОССИИ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</TotalTime>
  <Words>377</Words>
  <Application>Microsoft Office PowerPoint</Application>
  <PresentationFormat>Произвольный</PresentationFormat>
  <Paragraphs>63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15</vt:i4>
      </vt:variant>
    </vt:vector>
  </HeadingPairs>
  <TitlesOfParts>
    <vt:vector size="28" baseType="lpstr">
      <vt:lpstr>Arial</vt:lpstr>
      <vt:lpstr>GRUKMK+ArialNarrow-Bold</vt:lpstr>
      <vt:lpstr>Calibri Light</vt:lpstr>
      <vt:lpstr>MLTSAL+Arial Narrow Bold</vt:lpstr>
      <vt:lpstr>ERVQCU+ArialNarrow</vt:lpstr>
      <vt:lpstr>Calibri</vt:lpstr>
      <vt:lpstr>UIOVRK+Arial Narrow</vt:lpstr>
      <vt:lpstr>Century Gothic</vt:lpstr>
      <vt:lpstr>CEHKQR+Arial Narrow</vt:lpstr>
      <vt:lpstr>Times New Roman</vt:lpstr>
      <vt:lpstr>3_Тема Office</vt:lpstr>
      <vt:lpstr>4_Тема Office</vt:lpstr>
      <vt:lpstr>5_Тема Office</vt:lpstr>
      <vt:lpstr>Презентация PowerPoint</vt:lpstr>
      <vt:lpstr>Презентация PowerPoint</vt:lpstr>
      <vt:lpstr>А какие ассоциации вызывают данные символы?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Какую роль играет Государственный флаг как символ государства?</vt:lpstr>
      <vt:lpstr>22 августа – День Государственного флага Российской Федерации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PowerPoint</dc:title>
  <dc:creator>doc2pdf</dc:creator>
  <cp:lastModifiedBy>dina_uvar@outlook.com</cp:lastModifiedBy>
  <cp:revision>21</cp:revision>
  <dcterms:modified xsi:type="dcterms:W3CDTF">2025-01-13T17:48:14Z</dcterms:modified>
</cp:coreProperties>
</file>