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7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5" r:id="rId18"/>
    <p:sldId id="277" r:id="rId19"/>
    <p:sldId id="276" r:id="rId20"/>
    <p:sldId id="278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4CDEE6B-B048-4C37-AE63-19548C07951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F772BFF-C21C-4CBA-A326-290B52B625A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85164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</a:rPr>
              <a:t>Министерство образования и молодёжной политики </a:t>
            </a:r>
            <a:r>
              <a:rPr lang="ru-RU" sz="1800" dirty="0">
                <a:solidFill>
                  <a:schemeClr val="bg1"/>
                </a:solidFill>
                <a:effectLst/>
              </a:rPr>
              <a:t>Свердловской области</a:t>
            </a:r>
            <a:r>
              <a:rPr lang="ru-RU" sz="1800" b="0" dirty="0">
                <a:solidFill>
                  <a:schemeClr val="bg1"/>
                </a:solidFill>
                <a:effectLst/>
              </a:rPr>
              <a:t/>
            </a:r>
            <a:br>
              <a:rPr lang="ru-RU" sz="1800" b="0" dirty="0">
                <a:solidFill>
                  <a:schemeClr val="bg1"/>
                </a:solidFill>
                <a:effectLst/>
              </a:rPr>
            </a:br>
            <a:r>
              <a:rPr lang="ru-RU" sz="1800" dirty="0">
                <a:solidFill>
                  <a:schemeClr val="bg1"/>
                </a:solidFill>
                <a:effectLst/>
              </a:rPr>
              <a:t>ГАПОУ СО «СЕРОВСКИЙ ПОЛИТЕХНИЧЕСКИЙ ТЕХНИКУМ»</a:t>
            </a:r>
            <a:r>
              <a:rPr lang="ru-RU" sz="1800" b="0" dirty="0">
                <a:solidFill>
                  <a:schemeClr val="bg1"/>
                </a:solidFill>
                <a:effectLst/>
              </a:rPr>
              <a:t/>
            </a:r>
            <a:br>
              <a:rPr lang="ru-RU" sz="1800" b="0" dirty="0">
                <a:solidFill>
                  <a:schemeClr val="bg1"/>
                </a:solidFill>
                <a:effectLst/>
              </a:rPr>
            </a:br>
            <a:r>
              <a:rPr lang="ru-RU" b="0" dirty="0">
                <a:solidFill>
                  <a:schemeClr val="bg1"/>
                </a:solidFill>
                <a:effectLst/>
              </a:rPr>
              <a:t> </a:t>
            </a:r>
            <a:br>
              <a:rPr lang="ru-RU" b="0" dirty="0">
                <a:solidFill>
                  <a:schemeClr val="bg1"/>
                </a:solidFill>
                <a:effectLst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96752"/>
            <a:ext cx="8784976" cy="5544616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ru-RU" sz="6000" b="1" dirty="0" smtClean="0"/>
              <a:t>  ОПД.01</a:t>
            </a:r>
            <a:r>
              <a:rPr lang="ru-RU" sz="6000" b="1" dirty="0"/>
              <a:t>  ОСНОВЫ ИНЖЕНЕРНОЙ ГРАФИКИ</a:t>
            </a:r>
            <a:endParaRPr lang="ru-RU" sz="6000" dirty="0"/>
          </a:p>
          <a:p>
            <a:r>
              <a:rPr lang="ru-RU" sz="6000" dirty="0"/>
              <a:t> </a:t>
            </a:r>
            <a:r>
              <a:rPr lang="ru-RU" sz="7400" b="1" dirty="0" smtClean="0"/>
              <a:t>Тема</a:t>
            </a:r>
            <a:r>
              <a:rPr lang="ru-RU" sz="9800" b="1" dirty="0" smtClean="0"/>
              <a:t>:</a:t>
            </a:r>
            <a:r>
              <a:rPr lang="ru-RU" sz="13500" b="1" dirty="0" smtClean="0"/>
              <a:t> </a:t>
            </a:r>
            <a:r>
              <a:rPr lang="ru-RU" sz="8600" b="1" dirty="0"/>
              <a:t>Неразъёмные соединения деталей.</a:t>
            </a:r>
            <a:endParaRPr lang="ru-RU" sz="24600" b="1" dirty="0" smtClean="0"/>
          </a:p>
          <a:p>
            <a:r>
              <a:rPr lang="ru-RU" sz="6000" b="1" dirty="0" smtClean="0"/>
              <a:t>Специальность</a:t>
            </a:r>
            <a:r>
              <a:rPr lang="ru-RU" sz="6000" b="1" dirty="0" smtClean="0"/>
              <a:t>:</a:t>
            </a:r>
            <a:r>
              <a:rPr lang="ru-RU" sz="6000" b="1" dirty="0"/>
              <a:t> 23.02.03 </a:t>
            </a:r>
            <a:r>
              <a:rPr lang="ru-RU" sz="6000" b="1" dirty="0" smtClean="0"/>
              <a:t>Техническое</a:t>
            </a:r>
            <a:r>
              <a:rPr lang="ru-RU" sz="6000" b="1" dirty="0"/>
              <a:t> обслуживание и ремонт </a:t>
            </a:r>
            <a:r>
              <a:rPr lang="ru-RU" sz="6000" b="1" dirty="0" smtClean="0"/>
              <a:t>автомобильного транспорта.</a:t>
            </a:r>
          </a:p>
          <a:p>
            <a:endParaRPr lang="ru-RU" sz="51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4500" dirty="0" smtClean="0"/>
              <a:t>Студент группы ТА-2015</a:t>
            </a:r>
          </a:p>
          <a:p>
            <a:r>
              <a:rPr lang="ru-RU" sz="4500" dirty="0" smtClean="0"/>
              <a:t>Токарев Даниил.</a:t>
            </a:r>
            <a:r>
              <a:rPr lang="ru-RU" sz="4500" b="1" dirty="0"/>
              <a:t> </a:t>
            </a:r>
            <a:endParaRPr lang="ru-RU" sz="4500" b="1" dirty="0" smtClean="0"/>
          </a:p>
          <a:p>
            <a:r>
              <a:rPr lang="ru-RU" sz="4500" b="1" dirty="0" smtClean="0"/>
              <a:t>Преподаватель УД</a:t>
            </a:r>
          </a:p>
          <a:p>
            <a:r>
              <a:rPr lang="ru-RU" sz="4500" b="1" dirty="0"/>
              <a:t>  Иванцов С.В.</a:t>
            </a:r>
            <a:endParaRPr lang="ru-RU" sz="4500" dirty="0"/>
          </a:p>
          <a:p>
            <a:r>
              <a:rPr lang="ru-RU" sz="4500" b="1" dirty="0"/>
              <a:t>   </a:t>
            </a:r>
            <a:endParaRPr lang="ru-RU" sz="4500" dirty="0" smtClean="0"/>
          </a:p>
          <a:p>
            <a:r>
              <a:rPr lang="ru-RU" b="1" dirty="0" smtClean="0"/>
              <a:t> </a:t>
            </a:r>
          </a:p>
          <a:p>
            <a:endParaRPr lang="ru-RU" b="1" dirty="0" smtClean="0"/>
          </a:p>
          <a:p>
            <a:r>
              <a:rPr lang="ru-RU" b="1" dirty="0" smtClean="0"/>
              <a:t>                                  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08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cf.ppt-online.org/files/slide/x/XOxMy6o17h4kKIwNnv2a85q9mBYFEjegLSdUGl/slide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" y="0"/>
            <a:ext cx="9165128" cy="687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5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ages.myshared.ru/6/622161/slide_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6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71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900igr.net/up/datas/228398/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80" y="234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34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900igr.net/up/datas/228398/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3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83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5" y="980728"/>
            <a:ext cx="9091558" cy="45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28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fhd.multiurok.ru/8/6/c/86c72c7f0910565d96d111d56ceadc7597ee4ebe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0185" cy="683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98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s1.slide-share.ru/s_slide/971aa218b7bcfb27c36fa2c7a6410e9e/bfd5a863-1caa-4f27-8ff4-6067adfc90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1.slide-share.ru/s_slide/971aa218b7bcfb27c36fa2c7a6410e9e/bfd5a863-1caa-4f27-8ff4-6067adfc902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1.slide-share.ru/s_slide/971aa218b7bcfb27c36fa2c7a6410e9e/bfd5a863-1caa-4f27-8ff4-6067adfc9020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s1.slide-share.ru/s_slide/971aa218b7bcfb27c36fa2c7a6410e9e/bfd5a863-1caa-4f27-8ff4-6067adfc9020.jpe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3" y="7936"/>
            <a:ext cx="9133417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288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4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6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8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0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22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4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26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28" descr="https://s1.slide-share.ru/s_image/20b61584e51eb340b6a996b950798be4/6aaf4305-8e9c-406a-abe8-97ce3a4b99ae.jpeg"/>
          <p:cNvSpPr>
            <a:spLocks noChangeAspect="1" noChangeArrowheads="1"/>
          </p:cNvSpPr>
          <p:nvPr/>
        </p:nvSpPr>
        <p:spPr bwMode="auto">
          <a:xfrm>
            <a:off x="2136775" y="1836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37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" y="20059"/>
            <a:ext cx="9140825" cy="6855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42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64457" cy="37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001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konspekta.net/studopediainfo/baza4/994565656578.files/image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799"/>
            <a:ext cx="7668344" cy="685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09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/>
              <a:t>Содержание.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8579296" cy="5256584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1. Дайте определение неразъёмного соединения деталей?</a:t>
            </a:r>
          </a:p>
          <a:p>
            <a:r>
              <a:rPr lang="ru-RU" dirty="0"/>
              <a:t>2. Виды неразъёмных соединений деталей?</a:t>
            </a:r>
          </a:p>
          <a:p>
            <a:r>
              <a:rPr lang="ru-RU" dirty="0"/>
              <a:t>3. Применение и назначение неразъёмных соединений деталей?</a:t>
            </a:r>
          </a:p>
          <a:p>
            <a:r>
              <a:rPr lang="ru-RU" dirty="0"/>
              <a:t>4. Типы и виды сварных швов?</a:t>
            </a:r>
          </a:p>
          <a:p>
            <a:r>
              <a:rPr lang="ru-RU" dirty="0"/>
              <a:t>5. Как условно изображаются сварные швы?</a:t>
            </a:r>
          </a:p>
          <a:p>
            <a:r>
              <a:rPr lang="ru-RU" dirty="0"/>
              <a:t>6. Содержание условного обозначения сварного шва?</a:t>
            </a:r>
          </a:p>
          <a:p>
            <a:r>
              <a:rPr lang="ru-RU" dirty="0"/>
              <a:t>7. Виды сварных соединений?</a:t>
            </a:r>
          </a:p>
          <a:p>
            <a:r>
              <a:rPr lang="ru-RU" dirty="0"/>
              <a:t>8. Структура условного обозначения сварного соединения?</a:t>
            </a:r>
          </a:p>
          <a:p>
            <a:r>
              <a:rPr lang="ru-RU" dirty="0"/>
              <a:t>9. Приведите примеры расшифровки сварного соединения?</a:t>
            </a:r>
          </a:p>
          <a:p>
            <a:r>
              <a:rPr lang="ru-RU" dirty="0"/>
              <a:t>10. Применение и назначение соединения деталей заклёпками?</a:t>
            </a:r>
          </a:p>
          <a:p>
            <a:r>
              <a:rPr lang="ru-RU" dirty="0"/>
              <a:t>11. Виды заклёпок?</a:t>
            </a:r>
          </a:p>
          <a:p>
            <a:r>
              <a:rPr lang="ru-RU" dirty="0"/>
              <a:t>12. Виды соединений заклёпками?</a:t>
            </a:r>
          </a:p>
          <a:p>
            <a:r>
              <a:rPr lang="ru-RU" dirty="0"/>
              <a:t>13. Обозначение соединений заклёпками на чертеже?</a:t>
            </a:r>
          </a:p>
          <a:p>
            <a:r>
              <a:rPr lang="ru-RU" dirty="0"/>
              <a:t>14. Обозначение клееных соединений?</a:t>
            </a:r>
          </a:p>
          <a:p>
            <a:r>
              <a:rPr lang="ru-RU" dirty="0"/>
              <a:t>15. Изображение клееных соединений?</a:t>
            </a:r>
          </a:p>
          <a:p>
            <a:r>
              <a:rPr lang="ru-RU" dirty="0"/>
              <a:t>16. Обозначение паяных соединений?</a:t>
            </a:r>
          </a:p>
          <a:p>
            <a:r>
              <a:rPr lang="ru-RU" dirty="0"/>
              <a:t>17. Изображение паяных соединений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906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thepresentation.ru/img/thumbs/7cd95832088c6c3bc9b38df9c4a41b7c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1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26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lifeo.ru/wp-content/uploads/kartinka-spasibo-za-vnimanie-dlya-prezentacii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5" y="19050"/>
            <a:ext cx="9134475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41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189657/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75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ds04.infourok.ru/uploads/ex/1330/00073f1f-04d5d56a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76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resent5.com/presentation/-58593965_437227692/image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91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Неразъемные соединения. Соединения пайкой , склеиванием и сшиванием При соединении пайкой в отличие о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82" y="-14761"/>
            <a:ext cx="9163681" cy="687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19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cap="all" dirty="0">
                <a:effectLst/>
              </a:rPr>
              <a:t>КЛАССИФИКАЦИЯ СВАРНЫХ ШВОВ</a:t>
            </a:r>
            <a:br>
              <a:rPr lang="ru-RU" cap="all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</a:t>
            </a:r>
            <a:r>
              <a:rPr lang="ru-RU" b="1" dirty="0" smtClean="0">
                <a:solidFill>
                  <a:schemeClr val="bg1"/>
                </a:solidFill>
              </a:rPr>
              <a:t>о </a:t>
            </a:r>
            <a:r>
              <a:rPr lang="ru-RU" b="1" dirty="0">
                <a:solidFill>
                  <a:schemeClr val="bg1"/>
                </a:solidFill>
              </a:rPr>
              <a:t>положению в </a:t>
            </a:r>
            <a:r>
              <a:rPr lang="ru-RU" b="1" dirty="0" smtClean="0">
                <a:solidFill>
                  <a:schemeClr val="bg1"/>
                </a:solidFill>
              </a:rPr>
              <a:t>пространстве:</a:t>
            </a:r>
          </a:p>
          <a:p>
            <a:r>
              <a:rPr lang="ru-RU" dirty="0" smtClean="0"/>
              <a:t>нижние</a:t>
            </a:r>
          </a:p>
          <a:p>
            <a:r>
              <a:rPr lang="ru-RU" dirty="0" smtClean="0"/>
              <a:t>Горизонтальные</a:t>
            </a:r>
          </a:p>
          <a:p>
            <a:r>
              <a:rPr lang="ru-RU" dirty="0" smtClean="0"/>
              <a:t>вертикальные</a:t>
            </a:r>
            <a:r>
              <a:rPr lang="ru-RU" dirty="0"/>
              <a:t> </a:t>
            </a:r>
            <a:endParaRPr lang="ru-RU" dirty="0"/>
          </a:p>
          <a:p>
            <a:r>
              <a:rPr lang="ru-RU" dirty="0" smtClean="0"/>
              <a:t>Потолочные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По конфигурации:</a:t>
            </a:r>
          </a:p>
          <a:p>
            <a:r>
              <a:rPr lang="ru-RU" dirty="0" smtClean="0"/>
              <a:t>Прямолинейные</a:t>
            </a:r>
          </a:p>
          <a:p>
            <a:r>
              <a:rPr lang="ru-RU" dirty="0" smtClean="0"/>
              <a:t>криволинейные</a:t>
            </a:r>
            <a:r>
              <a:rPr lang="ru-RU" dirty="0"/>
              <a:t> </a:t>
            </a:r>
            <a:endParaRPr lang="ru-RU" dirty="0"/>
          </a:p>
          <a:p>
            <a:r>
              <a:rPr lang="ru-RU" dirty="0" smtClean="0"/>
              <a:t>кольцевые.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По протяженности:</a:t>
            </a:r>
          </a:p>
          <a:p>
            <a:r>
              <a:rPr lang="ru-RU" dirty="0"/>
              <a:t> сплошные </a:t>
            </a:r>
            <a:endParaRPr lang="ru-RU" dirty="0"/>
          </a:p>
          <a:p>
            <a:r>
              <a:rPr lang="ru-RU" dirty="0" smtClean="0"/>
              <a:t>прерывистые</a:t>
            </a:r>
            <a:r>
              <a:rPr lang="ru-RU" dirty="0"/>
              <a:t> </a:t>
            </a:r>
            <a:endParaRPr lang="ru-RU" b="1" dirty="0" smtClean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10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3852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По </a:t>
            </a:r>
            <a:r>
              <a:rPr lang="ru-RU" b="1" dirty="0">
                <a:solidFill>
                  <a:schemeClr val="bg1"/>
                </a:solidFill>
              </a:rPr>
              <a:t>степени </a:t>
            </a:r>
            <a:r>
              <a:rPr lang="ru-RU" b="1" dirty="0" smtClean="0">
                <a:solidFill>
                  <a:schemeClr val="bg1"/>
                </a:solidFill>
              </a:rPr>
              <a:t>выпуклости:</a:t>
            </a:r>
          </a:p>
          <a:p>
            <a:r>
              <a:rPr lang="ru-RU" dirty="0" smtClean="0"/>
              <a:t>Вогнутые</a:t>
            </a:r>
          </a:p>
          <a:p>
            <a:r>
              <a:rPr lang="ru-RU" dirty="0" smtClean="0"/>
              <a:t>выпуклые</a:t>
            </a:r>
            <a:endParaRPr lang="ru-RU" dirty="0"/>
          </a:p>
          <a:p>
            <a:r>
              <a:rPr lang="ru-RU" dirty="0" smtClean="0"/>
              <a:t>плоские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41" y="2462839"/>
            <a:ext cx="5650568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759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v.900igr.net:10/up/datas/161159/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03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53</TotalTime>
  <Words>151</Words>
  <Application>Microsoft Office PowerPoint</Application>
  <PresentationFormat>Экран (4:3)</PresentationFormat>
  <Paragraphs>59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Министерство образования и молодёжной политики Свердловской области ГАПОУ СО «СЕРОВСКИЙ ПОЛИТЕХНИЧЕСКИЙ ТЕХНИКУМ»   </vt:lpstr>
      <vt:lpstr>Содержание.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КЛАССИФИКАЦИЯ СВАРНЫХ ШВОВ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молодёжной политики Свердловской области ГАПОУ СО «СЕРОВСКИЙ ПОЛИТЕХНИЧЕСКИЙ ТЕХНИКУМ»</dc:title>
  <dc:creator>SAMSUNG домашний</dc:creator>
  <cp:lastModifiedBy>SAMSUNG домашний</cp:lastModifiedBy>
  <cp:revision>5</cp:revision>
  <dcterms:created xsi:type="dcterms:W3CDTF">2021-01-15T02:38:12Z</dcterms:created>
  <dcterms:modified xsi:type="dcterms:W3CDTF">2021-01-15T03:31:50Z</dcterms:modified>
</cp:coreProperties>
</file>