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7" r:id="rId4"/>
    <p:sldId id="278" r:id="rId5"/>
    <p:sldId id="279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80" r:id="rId14"/>
    <p:sldId id="281" r:id="rId15"/>
    <p:sldId id="266" r:id="rId16"/>
    <p:sldId id="267" r:id="rId17"/>
    <p:sldId id="268" r:id="rId18"/>
    <p:sldId id="282" r:id="rId19"/>
    <p:sldId id="283" r:id="rId20"/>
    <p:sldId id="284" r:id="rId21"/>
    <p:sldId id="269" r:id="rId22"/>
    <p:sldId id="270" r:id="rId23"/>
    <p:sldId id="272" r:id="rId24"/>
    <p:sldId id="273" r:id="rId25"/>
    <p:sldId id="274" r:id="rId26"/>
    <p:sldId id="257" r:id="rId27"/>
    <p:sldId id="27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69" d="100"/>
          <a:sy n="69" d="100"/>
        </p:scale>
        <p:origin x="140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8.0044352094877189E-2"/>
          <c:y val="9.6429422865365946E-2"/>
          <c:w val="0.45526234567901236"/>
          <c:h val="0.8278076952904832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Лист1!$A$2:$A$6</c:f>
              <c:strCache>
                <c:ptCount val="5"/>
                <c:pt idx="0">
                  <c:v>игровая деятельность</c:v>
                </c:pt>
                <c:pt idx="1">
                  <c:v>беседы</c:v>
                </c:pt>
                <c:pt idx="2">
                  <c:v>чтение ХЛ</c:v>
                </c:pt>
                <c:pt idx="3">
                  <c:v>продуктивная деятельность</c:v>
                </c:pt>
                <c:pt idx="4">
                  <c:v>творческая деятельность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F-4418-9E6D-EFF2E34089C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strRef>
              <c:f>Лист1!$A$2:$A$6</c:f>
              <c:strCache>
                <c:ptCount val="5"/>
                <c:pt idx="0">
                  <c:v>игровая деятельность</c:v>
                </c:pt>
                <c:pt idx="1">
                  <c:v>беседы</c:v>
                </c:pt>
                <c:pt idx="2">
                  <c:v>чтение ХЛ</c:v>
                </c:pt>
                <c:pt idx="3">
                  <c:v>продуктивная деятельность</c:v>
                </c:pt>
                <c:pt idx="4">
                  <c:v>творческая деятельность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1-255F-4418-9E6D-EFF2E34089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7831401283172934"/>
          <c:y val="2.2712072546770733E-2"/>
          <c:w val="0.37693290074851771"/>
          <c:h val="0.64413032099467005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467544" y="4941168"/>
            <a:ext cx="5544616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2" indent="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800" b="1" i="1" dirty="0" smtClean="0">
                <a:solidFill>
                  <a:schemeClr val="bg2">
                    <a:lumMod val="25000"/>
                  </a:schemeClr>
                </a:solidFill>
                <a:cs typeface="Arial" charset="0"/>
              </a:rPr>
              <a:t>Автор : Леонова Наталья Владимировна</a:t>
            </a:r>
          </a:p>
          <a:p>
            <a:pPr marL="800100" lvl="2" indent="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800" b="1" i="1" dirty="0" smtClean="0">
                <a:solidFill>
                  <a:schemeClr val="bg2">
                    <a:lumMod val="25000"/>
                  </a:schemeClr>
                </a:solidFill>
                <a:cs typeface="Arial" charset="0"/>
              </a:rPr>
              <a:t>Воспитатель МДОУ №27 «Берёзка» </a:t>
            </a:r>
          </a:p>
          <a:p>
            <a:pPr marL="800100" lvl="2" indent="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800" b="1" i="1" dirty="0" smtClean="0">
                <a:solidFill>
                  <a:schemeClr val="bg2">
                    <a:lumMod val="25000"/>
                  </a:schemeClr>
                </a:solidFill>
                <a:cs typeface="Arial" charset="0"/>
              </a:rPr>
              <a:t>с. Красный Октябрь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i="1" dirty="0" smtClean="0">
                <a:solidFill>
                  <a:schemeClr val="accent2">
                    <a:lumMod val="50000"/>
                  </a:schemeClr>
                </a:solidFill>
                <a:cs typeface="Arial" charset="0"/>
              </a:rPr>
              <a:t> </a:t>
            </a:r>
            <a:endParaRPr lang="ru-RU" sz="1600" i="1" dirty="0">
              <a:solidFill>
                <a:schemeClr val="accent2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467544" y="1156942"/>
            <a:ext cx="7970118" cy="249299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Горница 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русских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традиций 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fontAlgn="base">
              <a:spcAft>
                <a:spcPct val="0"/>
              </a:spcAft>
              <a:defRPr/>
            </a:pPr>
            <a:endParaRPr lang="ru-RU" sz="1600" b="1" dirty="0" smtClean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fontAlgn="base">
              <a:spcAft>
                <a:spcPct val="0"/>
              </a:spcAft>
              <a:defRPr/>
            </a:pPr>
            <a:r>
              <a:rPr lang="ru-RU" sz="4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«</a:t>
            </a:r>
            <a:r>
              <a:rPr lang="ru-RU" sz="4800" b="1" dirty="0">
                <a:solidFill>
                  <a:srgbClr val="C00000"/>
                </a:solidFill>
                <a:latin typeface="Times New Roman"/>
                <a:ea typeface="Times New Roman"/>
              </a:rPr>
              <a:t>Праздник светлой Пасхи</a:t>
            </a:r>
            <a:r>
              <a:rPr lang="ru-RU" sz="4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»</a:t>
            </a:r>
            <a:endParaRPr lang="ru-RU" sz="48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2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8229600" cy="1143000"/>
          </a:xfrm>
        </p:spPr>
        <p:txBody>
          <a:bodyPr/>
          <a:lstStyle/>
          <a:p>
            <a:r>
              <a:rPr lang="ru-RU" u="sng" dirty="0"/>
              <a:t>2 этап – формирующий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980728"/>
            <a:ext cx="6635080" cy="5145435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Рисование роспись пасхального яйца «Яичко не простое, а расписное».</a:t>
            </a:r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6"/>
          <a:stretch/>
        </p:blipFill>
        <p:spPr bwMode="auto">
          <a:xfrm>
            <a:off x="4009781" y="1988840"/>
            <a:ext cx="4745215" cy="2669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75" y="3789040"/>
            <a:ext cx="4595381" cy="25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154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1274" y="274638"/>
            <a:ext cx="5375525" cy="1143000"/>
          </a:xfrm>
        </p:spPr>
        <p:txBody>
          <a:bodyPr/>
          <a:lstStyle/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Беседы на темы: «Что такое Пасха?», «Почему мы красим яйца на Пасху?»</a:t>
            </a:r>
          </a:p>
        </p:txBody>
      </p:sp>
      <p:pic>
        <p:nvPicPr>
          <p:cNvPr id="5123" name="Picture 3" descr="F:\леонова\20180320_09174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4" r="7048"/>
          <a:stretch/>
        </p:blipFill>
        <p:spPr bwMode="auto">
          <a:xfrm>
            <a:off x="4150866" y="1772816"/>
            <a:ext cx="450376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1" b="16093"/>
          <a:stretch/>
        </p:blipFill>
        <p:spPr bwMode="auto">
          <a:xfrm>
            <a:off x="323528" y="332656"/>
            <a:ext cx="2987747" cy="386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30"/>
          <a:stretch/>
        </p:blipFill>
        <p:spPr bwMode="auto">
          <a:xfrm>
            <a:off x="395535" y="3645025"/>
            <a:ext cx="4416521" cy="28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71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32656"/>
            <a:ext cx="7344816" cy="1143000"/>
          </a:xfrm>
        </p:spPr>
        <p:txBody>
          <a:bodyPr/>
          <a:lstStyle/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Пасхальные игры-забавы: </a:t>
            </a:r>
            <a:b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Катание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яиц»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8433479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655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344816" cy="1143000"/>
          </a:xfrm>
        </p:spPr>
        <p:txBody>
          <a:bodyPr/>
          <a:lstStyle/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Пасхальные игры-забавы: </a:t>
            </a:r>
            <a:b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«Кто найдёт больше яиц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?»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8529656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655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344816" cy="1143000"/>
          </a:xfrm>
        </p:spPr>
        <p:txBody>
          <a:bodyPr/>
          <a:lstStyle/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Пасхальные игры-забавы: </a:t>
            </a:r>
            <a:b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Эстафеты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яйцами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1"/>
          <a:stretch>
            <a:fillRect/>
          </a:stretch>
        </p:blipFill>
        <p:spPr bwMode="auto">
          <a:xfrm>
            <a:off x="3635896" y="1268760"/>
            <a:ext cx="5112568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8" t="16660" r="27780" b="23182"/>
          <a:stretch/>
        </p:blipFill>
        <p:spPr bwMode="auto">
          <a:xfrm>
            <a:off x="395536" y="3501008"/>
            <a:ext cx="4824536" cy="301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655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6563072" cy="1143000"/>
          </a:xfrm>
        </p:spPr>
        <p:txBody>
          <a:bodyPr/>
          <a:lstStyle/>
          <a:p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Игра малой подвижности 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/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«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Вышла курочка гулять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...»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340768"/>
            <a:ext cx="8352679" cy="5022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8" t="7287" r="112"/>
          <a:stretch/>
        </p:blipFill>
        <p:spPr bwMode="auto">
          <a:xfrm>
            <a:off x="393444" y="1340768"/>
            <a:ext cx="8396107" cy="4915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5"/>
          <a:stretch/>
        </p:blipFill>
        <p:spPr bwMode="auto">
          <a:xfrm>
            <a:off x="393444" y="1340768"/>
            <a:ext cx="8352679" cy="5310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216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48680"/>
            <a:ext cx="7704856" cy="926976"/>
          </a:xfrm>
        </p:spPr>
        <p:txBody>
          <a:bodyPr/>
          <a:lstStyle/>
          <a:p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Хороводная игра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/>
            </a:r>
            <a:b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«Солнышко </a:t>
            </a:r>
            <a:r>
              <a:rPr lang="ru-RU" sz="3200" b="1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- ведрышко»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7839502" cy="4409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84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</p:spPr>
        <p:txBody>
          <a:bodyPr/>
          <a:lstStyle/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Дидактические игры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/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«Когда это бывает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?»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4" b="18581"/>
          <a:stretch/>
        </p:blipFill>
        <p:spPr bwMode="auto">
          <a:xfrm>
            <a:off x="1619672" y="1196752"/>
            <a:ext cx="4104456" cy="5305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09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76672"/>
            <a:ext cx="6851104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Дидактическая игра </a:t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«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Найди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спрятанные яйца»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7484579" cy="445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09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Дидактическая игра </a:t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«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Четвертый лишний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»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1" b="22097"/>
          <a:stretch/>
        </p:blipFill>
        <p:spPr bwMode="auto">
          <a:xfrm>
            <a:off x="1763688" y="1196752"/>
            <a:ext cx="4011417" cy="5321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09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0"/>
          <a:stretch/>
        </p:blipFill>
        <p:spPr bwMode="auto">
          <a:xfrm>
            <a:off x="2339752" y="323850"/>
            <a:ext cx="6120680" cy="6273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56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Дидактическая игра </a:t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«Собери яйцо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»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56"/>
          <a:stretch/>
        </p:blipFill>
        <p:spPr bwMode="auto">
          <a:xfrm>
            <a:off x="1835696" y="1196752"/>
            <a:ext cx="3715297" cy="5333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09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6563072" cy="1143000"/>
          </a:xfrm>
        </p:spPr>
        <p:txBody>
          <a:bodyPr/>
          <a:lstStyle/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Коллективная работа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/>
            </a:r>
            <a:b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«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Пасхальное дерево»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/>
            </a:r>
            <a:b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(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смешанная техника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)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2" b="27079"/>
          <a:stretch/>
        </p:blipFill>
        <p:spPr bwMode="auto">
          <a:xfrm>
            <a:off x="1547664" y="1844824"/>
            <a:ext cx="3466479" cy="467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319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/>
          <a:lstStyle/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Консультация для родителей «Пасхальные традиции и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значение для семьи».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91" t="-3398" r="8491" b="24414"/>
          <a:stretch/>
        </p:blipFill>
        <p:spPr bwMode="auto">
          <a:xfrm>
            <a:off x="1115616" y="2204863"/>
            <a:ext cx="7128792" cy="4220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83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/>
          <a:lstStyle/>
          <a:p>
            <a:r>
              <a:rPr lang="ru-RU" b="1" u="sng" dirty="0">
                <a:solidFill>
                  <a:schemeClr val="accent2">
                    <a:lumMod val="75000"/>
                  </a:schemeClr>
                </a:solidFill>
              </a:rPr>
              <a:t>3 этап - обобщающий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2050" name="Picture 2" descr="C:\Users\Садик\Downloads\20180327_1534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0" b="7507"/>
          <a:stretch/>
        </p:blipFill>
        <p:spPr bwMode="auto">
          <a:xfrm>
            <a:off x="1619672" y="1124743"/>
            <a:ext cx="7056784" cy="527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668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/>
          <a:lstStyle/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результате проекта дети познакомились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12776"/>
            <a:ext cx="8280920" cy="4713387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sz="2000" dirty="0">
                <a:latin typeface="Times New Roman"/>
                <a:ea typeface="Times New Roman"/>
              </a:rPr>
              <a:t> </a:t>
            </a:r>
            <a:r>
              <a:rPr lang="ru-RU" sz="2000" dirty="0" smtClean="0">
                <a:latin typeface="Times New Roman"/>
                <a:ea typeface="Times New Roman"/>
              </a:rPr>
              <a:t>         </a:t>
            </a:r>
            <a:r>
              <a:rPr lang="ru-RU" sz="2400" dirty="0" smtClean="0">
                <a:latin typeface="Times New Roman"/>
                <a:ea typeface="Times New Roman"/>
              </a:rPr>
              <a:t>1</a:t>
            </a:r>
            <a:r>
              <a:rPr lang="ru-RU" sz="2400" dirty="0">
                <a:latin typeface="Times New Roman"/>
                <a:ea typeface="Times New Roman"/>
              </a:rPr>
              <a:t>. С праздником Пасхи, обычаями и традициями его </a:t>
            </a:r>
            <a:r>
              <a:rPr lang="ru-RU" sz="2400" dirty="0" smtClean="0">
                <a:latin typeface="Times New Roman"/>
                <a:ea typeface="Times New Roman"/>
              </a:rPr>
              <a:t>  ..    .           проведения </a:t>
            </a:r>
            <a:r>
              <a:rPr lang="ru-RU" sz="2400" dirty="0">
                <a:latin typeface="Times New Roman"/>
                <a:ea typeface="Times New Roman"/>
              </a:rPr>
              <a:t>в России.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smtClean="0">
                <a:latin typeface="Times New Roman"/>
                <a:ea typeface="Times New Roman"/>
              </a:rPr>
              <a:t>2.С </a:t>
            </a:r>
            <a:r>
              <a:rPr lang="ru-RU" sz="2400" dirty="0">
                <a:latin typeface="Times New Roman"/>
                <a:ea typeface="Times New Roman"/>
              </a:rPr>
              <a:t>видами и элементами росписи пасхальных яиц.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Times New Roman"/>
              </a:rPr>
              <a:t> 3.С традиционной Пасхальной кухней.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smtClean="0">
                <a:latin typeface="Times New Roman"/>
                <a:ea typeface="Times New Roman"/>
              </a:rPr>
              <a:t>4.С </a:t>
            </a:r>
            <a:r>
              <a:rPr lang="ru-RU" sz="2400" dirty="0">
                <a:latin typeface="Times New Roman"/>
                <a:ea typeface="Times New Roman"/>
              </a:rPr>
              <a:t>народными подвижными играми.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5. С </a:t>
            </a:r>
            <a:r>
              <a:rPr lang="ru-RU" sz="2400" dirty="0">
                <a:latin typeface="Times New Roman"/>
                <a:ea typeface="Times New Roman"/>
              </a:rPr>
              <a:t>пасхальными играми-забавами с яйцами.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Times New Roman"/>
              </a:rPr>
              <a:t>6.Оформлены выставки детских рисунков и пасхальных яиц, украшенных детьми.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7</a:t>
            </a:r>
            <a:r>
              <a:rPr lang="ru-RU" sz="2400" dirty="0">
                <a:latin typeface="Times New Roman"/>
                <a:ea typeface="Times New Roman"/>
              </a:rPr>
              <a:t>. Оформлен фотоальбом, где собраны фотографии, отражающие различные этапы работы над проектом.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8</a:t>
            </a:r>
            <a:r>
              <a:rPr lang="ru-RU" sz="2400" dirty="0">
                <a:latin typeface="Times New Roman"/>
                <a:ea typeface="Times New Roman"/>
              </a:rPr>
              <a:t>. </a:t>
            </a:r>
            <a:r>
              <a:rPr lang="ru-RU" sz="2400" dirty="0" smtClean="0">
                <a:latin typeface="Times New Roman"/>
                <a:ea typeface="Times New Roman"/>
              </a:rPr>
              <a:t>Итоговая </a:t>
            </a:r>
            <a:r>
              <a:rPr lang="ru-RU" sz="2400" dirty="0">
                <a:latin typeface="Times New Roman"/>
                <a:ea typeface="Times New Roman"/>
              </a:rPr>
              <a:t>презентация проекта</a:t>
            </a:r>
            <a:r>
              <a:rPr lang="ru-RU" sz="2000" dirty="0">
                <a:latin typeface="Times New Roman"/>
                <a:ea typeface="Times New Roman"/>
              </a:rPr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267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Значимость проекта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052736"/>
            <a:ext cx="8075240" cy="5073427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latin typeface="Times New Roman"/>
                <a:ea typeface="Times New Roman"/>
              </a:rPr>
              <a:t>                  </a:t>
            </a:r>
            <a:r>
              <a:rPr lang="ru-RU" sz="2400" b="1" u="sng" dirty="0" smtClean="0">
                <a:latin typeface="Times New Roman"/>
                <a:ea typeface="Times New Roman"/>
              </a:rPr>
              <a:t>Дети</a:t>
            </a:r>
            <a:r>
              <a:rPr lang="ru-RU" sz="2400" b="1" u="sng" dirty="0">
                <a:latin typeface="Times New Roman"/>
                <a:ea typeface="Times New Roman"/>
              </a:rPr>
              <a:t>: </a:t>
            </a:r>
            <a:r>
              <a:rPr lang="ru-RU" sz="2400" dirty="0">
                <a:latin typeface="Times New Roman"/>
                <a:ea typeface="Times New Roman"/>
              </a:rPr>
              <a:t>получают новые знания, проявления </a:t>
            </a:r>
            <a:r>
              <a:rPr lang="ru-RU" sz="2400" dirty="0" smtClean="0">
                <a:latin typeface="Times New Roman"/>
                <a:ea typeface="Times New Roman"/>
              </a:rPr>
              <a:t>     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Times New Roman"/>
              </a:rPr>
              <a:t>.. </a:t>
            </a:r>
            <a:r>
              <a:rPr lang="ru-RU" sz="2400" dirty="0" smtClean="0">
                <a:latin typeface="Times New Roman"/>
                <a:ea typeface="Times New Roman"/>
              </a:rPr>
              <a:t>  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Times New Roman"/>
              </a:rPr>
              <a:t>..      </a:t>
            </a:r>
            <a:r>
              <a:rPr lang="ru-RU" sz="2400" dirty="0" smtClean="0">
                <a:latin typeface="Times New Roman"/>
                <a:ea typeface="Times New Roman"/>
              </a:rPr>
              <a:t>     творческой </a:t>
            </a:r>
            <a:r>
              <a:rPr lang="ru-RU" sz="2400" dirty="0">
                <a:latin typeface="Times New Roman"/>
                <a:ea typeface="Times New Roman"/>
              </a:rPr>
              <a:t>активности в процессе выполнения </a:t>
            </a:r>
            <a:r>
              <a:rPr lang="ru-RU" sz="2400" dirty="0" smtClean="0">
                <a:latin typeface="Times New Roman"/>
                <a:ea typeface="Times New Roman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Times New Roman"/>
              </a:rPr>
              <a:t>..  ..    ….  </a:t>
            </a:r>
            <a:r>
              <a:rPr lang="ru-RU" sz="2400" dirty="0" smtClean="0">
                <a:latin typeface="Times New Roman"/>
                <a:ea typeface="Times New Roman"/>
              </a:rPr>
              <a:t>       продуктов </a:t>
            </a:r>
            <a:r>
              <a:rPr lang="ru-RU" sz="2400" dirty="0">
                <a:latin typeface="Times New Roman"/>
                <a:ea typeface="Times New Roman"/>
              </a:rPr>
              <a:t>деятельности.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             </a:t>
            </a:r>
            <a:r>
              <a:rPr lang="ru-RU" sz="2400" b="1" u="sng" dirty="0" smtClean="0">
                <a:latin typeface="Times New Roman"/>
                <a:ea typeface="Times New Roman"/>
              </a:rPr>
              <a:t>Педагоги</a:t>
            </a:r>
            <a:r>
              <a:rPr lang="ru-RU" sz="2400" b="1" u="sng" dirty="0">
                <a:latin typeface="Times New Roman"/>
                <a:ea typeface="Times New Roman"/>
              </a:rPr>
              <a:t>: </a:t>
            </a:r>
            <a:r>
              <a:rPr lang="ru-RU" sz="2400" dirty="0">
                <a:latin typeface="Times New Roman"/>
                <a:ea typeface="Times New Roman"/>
              </a:rPr>
              <a:t>продолжение освоения метода проектирования – метод организации насыщенной детской деятельности, который дает возможность расширять образовательное пространство, придать ему новые формы. Эффективно развивать творческое и познавательное мышление дошкольников.</a:t>
            </a:r>
          </a:p>
          <a:p>
            <a:pPr marL="0" indent="0">
              <a:buNone/>
            </a:pPr>
            <a:r>
              <a:rPr lang="ru-RU" sz="2400" b="1" u="sng" dirty="0">
                <a:latin typeface="Times New Roman"/>
                <a:ea typeface="Times New Roman"/>
              </a:rPr>
              <a:t>Родители: </a:t>
            </a:r>
            <a:r>
              <a:rPr lang="ru-RU" sz="2400" b="1" dirty="0">
                <a:latin typeface="Times New Roman"/>
                <a:ea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</a:rPr>
              <a:t>получают новые знания по теме проекта, расширение возможности сотрудничества со своими детьми, применяя полученные знания, закрепляя их совместно с детьми в ходе выполнения 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предложенных </a:t>
            </a:r>
            <a:r>
              <a:rPr lang="ru-RU" sz="2400" dirty="0">
                <a:latin typeface="Times New Roman"/>
                <a:ea typeface="Times New Roman"/>
              </a:rPr>
              <a:t>педагогом заданий.</a:t>
            </a:r>
            <a:r>
              <a:rPr lang="ru-RU" sz="2400" u="sng" dirty="0">
                <a:latin typeface="Times New Roman"/>
                <a:ea typeface="Times New Roman"/>
              </a:rPr>
              <a:t> </a:t>
            </a:r>
            <a:endParaRPr lang="ru-RU" sz="24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909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907704" y="548680"/>
            <a:ext cx="6912768" cy="64807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используемой литературы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971600" y="2708920"/>
            <a:ext cx="5040560" cy="3385543"/>
            <a:chOff x="607288" y="-815361"/>
            <a:chExt cx="7925152" cy="683112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607288" y="-815361"/>
              <a:ext cx="7925152" cy="7452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endParaRPr lang="ru-RU" dirty="0">
                <a:solidFill>
                  <a:schemeClr val="accent2">
                    <a:lumMod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5" name="Прямоугольник 3"/>
            <p:cNvSpPr>
              <a:spLocks noChangeArrowheads="1"/>
            </p:cNvSpPr>
            <p:nvPr/>
          </p:nvSpPr>
          <p:spPr bwMode="auto">
            <a:xfrm>
              <a:off x="1358226" y="5208449"/>
              <a:ext cx="6491880" cy="807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 smtClean="0">
                  <a:solidFill>
                    <a:schemeClr val="accent2">
                      <a:lumMod val="50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endParaRPr lang="ru-RU" sz="2000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1619672" y="1268760"/>
            <a:ext cx="66967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1. «Пасха. Традиции. Обряды. Рецепты.» Авторы: Козлова И.С., Давыдова О.С. ООО ТД «Издательство. Мир книги» 2008.</a:t>
            </a:r>
          </a:p>
          <a:p>
            <a:r>
              <a:rPr lang="ru-RU" sz="2400" dirty="0"/>
              <a:t>2. Интернет ресурсы:</a:t>
            </a:r>
          </a:p>
          <a:p>
            <a:r>
              <a:rPr lang="ru-RU" sz="2400" dirty="0"/>
              <a:t>•http://www.paskha.net/</a:t>
            </a:r>
          </a:p>
          <a:p>
            <a:r>
              <a:rPr lang="ru-RU" sz="2400" dirty="0"/>
              <a:t>•http://www.sunhome.ru/cards/28, •http://www.solnet.ee/holidays/s13.html,•http://ru.wikipedia.org/wiki/%D0%AF%D0%B9%D1</a:t>
            </a:r>
          </a:p>
          <a:p>
            <a:r>
              <a:rPr lang="ru-RU" sz="2400" smtClean="0"/>
              <a:t>3.Салищева </a:t>
            </a:r>
            <a:r>
              <a:rPr lang="ru-RU" sz="2400" dirty="0"/>
              <a:t>М. Н. «Пасха» издательство «Карапуз» 2009 г.</a:t>
            </a:r>
          </a:p>
          <a:p>
            <a:r>
              <a:rPr lang="ru-RU" sz="2400" dirty="0"/>
              <a:t>4. Периодическое издание, </a:t>
            </a:r>
            <a:endParaRPr lang="ru-RU" sz="2400" dirty="0" smtClean="0"/>
          </a:p>
          <a:p>
            <a:r>
              <a:rPr lang="ru-RU" sz="2400" dirty="0" smtClean="0"/>
              <a:t>журнал </a:t>
            </a:r>
            <a:r>
              <a:rPr lang="ru-RU" sz="2400" dirty="0"/>
              <a:t>«Свечечка»</a:t>
            </a:r>
          </a:p>
        </p:txBody>
      </p:sp>
    </p:spTree>
    <p:extLst>
      <p:ext uri="{BB962C8B-B14F-4D97-AF65-F5344CB8AC3E}">
        <p14:creationId xmlns:p14="http://schemas.microsoft.com/office/powerpoint/2010/main" val="227845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582341"/>
            <a:ext cx="73448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ТВОРЧЕСКИХ ВАМ УСПЕХОВ!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13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80622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257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97" y="411256"/>
            <a:ext cx="8379775" cy="60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02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620688"/>
            <a:ext cx="4618856" cy="936104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3744416" cy="6202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2060848"/>
            <a:ext cx="4392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Познакомить детей с традициями русского народа, показав их тесную связь с народной жизнью и их укладом, с особенностями подготовки и проведения праздничных дней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Пасхи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801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SimSun"/>
                <a:cs typeface="font286"/>
              </a:rPr>
              <a:t>Задачи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SimSun"/>
                <a:cs typeface="font286"/>
              </a:rPr>
              <a:t>проекта</a:t>
            </a:r>
            <a:endParaRPr lang="ru-RU" dirty="0">
              <a:solidFill>
                <a:schemeClr val="accent2">
                  <a:lumMod val="75000"/>
                </a:schemeClr>
              </a:solidFill>
              <a:ea typeface="SimSun"/>
              <a:cs typeface="font286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052736"/>
            <a:ext cx="7643192" cy="5400600"/>
          </a:xfrm>
        </p:spPr>
        <p:txBody>
          <a:bodyPr/>
          <a:lstStyle/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Times New Roman"/>
                <a:ea typeface="Times New Roman"/>
                <a:cs typeface="font286"/>
              </a:rPr>
              <a:t>1</a:t>
            </a:r>
            <a:r>
              <a:rPr lang="ru-RU" sz="1800" dirty="0">
                <a:latin typeface="Times New Roman"/>
                <a:ea typeface="Times New Roman"/>
                <a:cs typeface="font286"/>
              </a:rPr>
              <a:t>. Вызвать интерес детей к празднику </a:t>
            </a:r>
            <a:r>
              <a:rPr lang="ru-RU" sz="1800" b="1" dirty="0">
                <a:latin typeface="Times New Roman"/>
                <a:ea typeface="Times New Roman"/>
                <a:cs typeface="font286"/>
              </a:rPr>
              <a:t>Пасхе</a:t>
            </a:r>
            <a:r>
              <a:rPr lang="ru-RU" sz="1800" dirty="0">
                <a:latin typeface="Times New Roman"/>
                <a:ea typeface="Times New Roman"/>
                <a:cs typeface="font286"/>
              </a:rPr>
              <a:t>.</a:t>
            </a:r>
            <a:endParaRPr lang="ru-RU" sz="1800" dirty="0">
              <a:ea typeface="SimSun"/>
              <a:cs typeface="font286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800" dirty="0">
                <a:latin typeface="Times New Roman"/>
                <a:ea typeface="Times New Roman"/>
                <a:cs typeface="font286"/>
              </a:rPr>
              <a:t>2. Способствовать к поддержанию традиций по подготовке к празднованию праздника.</a:t>
            </a:r>
            <a:endParaRPr lang="ru-RU" sz="1800" dirty="0">
              <a:ea typeface="SimSun"/>
              <a:cs typeface="font286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800" dirty="0">
                <a:latin typeface="Times New Roman"/>
                <a:ea typeface="Times New Roman"/>
                <a:cs typeface="font286"/>
              </a:rPr>
              <a:t>3. Учить приветствовать друг друга в пасхальные дни традиционным народным приветствием </a:t>
            </a:r>
            <a:r>
              <a:rPr lang="ru-RU" sz="1800" i="1" dirty="0">
                <a:latin typeface="Times New Roman"/>
                <a:ea typeface="Times New Roman"/>
                <a:cs typeface="font286"/>
              </a:rPr>
              <a:t>«Христос Воскрес!»</a:t>
            </a:r>
            <a:r>
              <a:rPr lang="ru-RU" sz="1800" dirty="0">
                <a:latin typeface="Times New Roman"/>
                <a:ea typeface="Times New Roman"/>
                <a:cs typeface="font286"/>
              </a:rPr>
              <a:t> и отвечать </a:t>
            </a:r>
            <a:r>
              <a:rPr lang="ru-RU" sz="1800" i="1" dirty="0">
                <a:latin typeface="Times New Roman"/>
                <a:ea typeface="Times New Roman"/>
                <a:cs typeface="font286"/>
              </a:rPr>
              <a:t>«Воистину Воскрес!»</a:t>
            </a:r>
            <a:r>
              <a:rPr lang="ru-RU" sz="1800" dirty="0">
                <a:latin typeface="Times New Roman"/>
                <a:ea typeface="Times New Roman"/>
                <a:cs typeface="font286"/>
              </a:rPr>
              <a:t>.</a:t>
            </a:r>
            <a:endParaRPr lang="ru-RU" sz="1800" dirty="0">
              <a:ea typeface="SimSun"/>
              <a:cs typeface="font286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800" dirty="0">
                <a:latin typeface="Times New Roman"/>
                <a:ea typeface="Times New Roman"/>
                <a:cs typeface="font286"/>
              </a:rPr>
              <a:t>4. Формировать у детей понятия о милосердии, доброте.</a:t>
            </a:r>
            <a:endParaRPr lang="ru-RU" sz="1800" dirty="0">
              <a:ea typeface="SimSun"/>
              <a:cs typeface="font286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800" dirty="0">
                <a:latin typeface="Times New Roman"/>
                <a:ea typeface="Times New Roman"/>
                <a:cs typeface="font286"/>
              </a:rPr>
              <a:t>5. Приобщить детей и родителей, а также педагогов к совместной творческой деятельности: к участию в конкурсе, через изготовление </a:t>
            </a:r>
            <a:r>
              <a:rPr lang="ru-RU" sz="1800" dirty="0" err="1">
                <a:latin typeface="Times New Roman"/>
                <a:ea typeface="Times New Roman"/>
                <a:cs typeface="font286"/>
              </a:rPr>
              <a:t>крашенок</a:t>
            </a:r>
            <a:r>
              <a:rPr lang="ru-RU" sz="1800" dirty="0">
                <a:latin typeface="Times New Roman"/>
                <a:ea typeface="Times New Roman"/>
                <a:cs typeface="font286"/>
              </a:rPr>
              <a:t>, или пасхальных яиц, из любых материалов в любой технике.</a:t>
            </a:r>
            <a:endParaRPr lang="ru-RU" sz="1800" dirty="0">
              <a:ea typeface="SimSun"/>
              <a:cs typeface="font286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800" dirty="0">
                <a:latin typeface="Times New Roman"/>
                <a:ea typeface="Times New Roman"/>
                <a:cs typeface="font286"/>
              </a:rPr>
              <a:t>6. Пополнить словарный запас детей </a:t>
            </a:r>
            <a:r>
              <a:rPr lang="ru-RU" sz="1800" u="sng" dirty="0">
                <a:latin typeface="Times New Roman"/>
                <a:ea typeface="Times New Roman"/>
                <a:cs typeface="font286"/>
              </a:rPr>
              <a:t>словами</a:t>
            </a:r>
            <a:r>
              <a:rPr lang="ru-RU" sz="1800" dirty="0">
                <a:latin typeface="Times New Roman"/>
                <a:ea typeface="Times New Roman"/>
                <a:cs typeface="font286"/>
              </a:rPr>
              <a:t>: </a:t>
            </a:r>
            <a:r>
              <a:rPr lang="ru-RU" sz="1800" b="1" dirty="0">
                <a:latin typeface="Times New Roman"/>
                <a:ea typeface="Times New Roman"/>
                <a:cs typeface="font286"/>
              </a:rPr>
              <a:t>Пасха</a:t>
            </a:r>
            <a:r>
              <a:rPr lang="ru-RU" sz="1800" dirty="0">
                <a:latin typeface="Times New Roman"/>
                <a:ea typeface="Times New Roman"/>
                <a:cs typeface="font286"/>
              </a:rPr>
              <a:t>, </a:t>
            </a:r>
            <a:r>
              <a:rPr lang="ru-RU" sz="1800" dirty="0" err="1">
                <a:latin typeface="Times New Roman"/>
                <a:ea typeface="Times New Roman"/>
                <a:cs typeface="font286"/>
              </a:rPr>
              <a:t>писанка</a:t>
            </a:r>
            <a:r>
              <a:rPr lang="ru-RU" sz="1800" dirty="0">
                <a:latin typeface="Times New Roman"/>
                <a:ea typeface="Times New Roman"/>
                <a:cs typeface="font286"/>
              </a:rPr>
              <a:t>, кулич, </a:t>
            </a:r>
            <a:r>
              <a:rPr lang="ru-RU" sz="1800" dirty="0" err="1">
                <a:latin typeface="Times New Roman"/>
                <a:ea typeface="Times New Roman"/>
                <a:cs typeface="font286"/>
              </a:rPr>
              <a:t>крашенка</a:t>
            </a:r>
            <a:r>
              <a:rPr lang="ru-RU" sz="1800" dirty="0">
                <a:latin typeface="Times New Roman"/>
                <a:ea typeface="Times New Roman"/>
                <a:cs typeface="font286"/>
              </a:rPr>
              <a:t>, Вербное воскресение, воскрес, Ангел.</a:t>
            </a:r>
            <a:endParaRPr lang="ru-RU" sz="1800" dirty="0">
              <a:ea typeface="SimSun"/>
              <a:cs typeface="font286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800" dirty="0">
                <a:latin typeface="Times New Roman"/>
                <a:ea typeface="Times New Roman"/>
                <a:cs typeface="font286"/>
              </a:rPr>
              <a:t>7. Научить делать </a:t>
            </a:r>
            <a:r>
              <a:rPr lang="ru-RU" sz="1800" dirty="0" err="1">
                <a:latin typeface="Times New Roman"/>
                <a:ea typeface="Times New Roman"/>
                <a:cs typeface="font286"/>
              </a:rPr>
              <a:t>крашенки</a:t>
            </a:r>
            <a:r>
              <a:rPr lang="ru-RU" sz="1800" dirty="0">
                <a:latin typeface="Times New Roman"/>
                <a:ea typeface="Times New Roman"/>
                <a:cs typeface="font286"/>
              </a:rPr>
              <a:t> при помощи пластилина, </a:t>
            </a:r>
            <a:endParaRPr lang="ru-RU" sz="1800" dirty="0" smtClean="0">
              <a:latin typeface="Times New Roman"/>
              <a:ea typeface="Times New Roman"/>
              <a:cs typeface="font286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Times New Roman"/>
                <a:ea typeface="Times New Roman"/>
                <a:cs typeface="font286"/>
              </a:rPr>
              <a:t>бусинок</a:t>
            </a:r>
            <a:r>
              <a:rPr lang="ru-RU" sz="1800" dirty="0">
                <a:latin typeface="Times New Roman"/>
                <a:ea typeface="Times New Roman"/>
                <a:cs typeface="font286"/>
              </a:rPr>
              <a:t>, бисера, красок.</a:t>
            </a:r>
            <a:endParaRPr lang="ru-RU" sz="1800" dirty="0">
              <a:ea typeface="SimSun"/>
              <a:cs typeface="font286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800" dirty="0">
                <a:latin typeface="Times New Roman"/>
                <a:ea typeface="Times New Roman"/>
                <a:cs typeface="font286"/>
              </a:rPr>
              <a:t>8. Воспитывать уважение к национальным </a:t>
            </a:r>
            <a:endParaRPr lang="ru-RU" sz="1800" dirty="0" smtClean="0">
              <a:latin typeface="Times New Roman"/>
              <a:ea typeface="Times New Roman"/>
              <a:cs typeface="font286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Times New Roman"/>
                <a:ea typeface="Times New Roman"/>
                <a:cs typeface="font286"/>
              </a:rPr>
              <a:t>традициям </a:t>
            </a:r>
            <a:r>
              <a:rPr lang="ru-RU" sz="1800" dirty="0">
                <a:latin typeface="Times New Roman"/>
                <a:ea typeface="Times New Roman"/>
                <a:cs typeface="font286"/>
              </a:rPr>
              <a:t>празднования </a:t>
            </a:r>
            <a:r>
              <a:rPr lang="ru-RU" sz="1800" b="1" dirty="0">
                <a:latin typeface="Times New Roman"/>
                <a:ea typeface="Times New Roman"/>
                <a:cs typeface="font286"/>
              </a:rPr>
              <a:t>Пасхи</a:t>
            </a:r>
            <a:r>
              <a:rPr lang="ru-RU" sz="1800" dirty="0">
                <a:latin typeface="Times New Roman"/>
                <a:ea typeface="Times New Roman"/>
                <a:cs typeface="font286"/>
              </a:rPr>
              <a:t>.</a:t>
            </a:r>
            <a:endParaRPr lang="ru-RU" sz="1800" dirty="0">
              <a:ea typeface="SimSun"/>
              <a:cs typeface="font286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800" dirty="0">
                <a:latin typeface="Times New Roman"/>
                <a:ea typeface="Times New Roman"/>
                <a:cs typeface="font286"/>
              </a:rPr>
              <a:t>9. Прививать интерес к истории праздника.</a:t>
            </a:r>
            <a:endParaRPr lang="ru-RU" sz="1800" dirty="0">
              <a:ea typeface="SimSun"/>
              <a:cs typeface="font286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054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643192" cy="868958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Ожидаемые</a:t>
            </a:r>
            <a:r>
              <a:rPr lang="ru-RU" b="1" dirty="0"/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результаты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600200"/>
            <a:ext cx="7283152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Повышение интереса детей к основам духовно-нравственных традиций.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2. Возрождение традиций семейного изготовления подарков в виде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писанок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крашенок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3. Укрепление заинтересованности родителей в сотрудничестве с детским садом.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962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24136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Формы проведения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3222378"/>
              </p:ext>
            </p:extLst>
          </p:nvPr>
        </p:nvGraphicFramePr>
        <p:xfrm>
          <a:off x="882724" y="1484784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795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Реализация проекта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52736"/>
            <a:ext cx="8147248" cy="532859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u="sng" dirty="0" smtClean="0"/>
              <a:t>  1 </a:t>
            </a:r>
            <a:r>
              <a:rPr lang="ru-RU" b="1" u="sng" dirty="0"/>
              <a:t>этап - диагностический </a:t>
            </a:r>
            <a:endParaRPr lang="ru-RU" b="1" dirty="0"/>
          </a:p>
          <a:p>
            <a:pPr marL="0" indent="0">
              <a:buNone/>
            </a:pPr>
            <a:r>
              <a:rPr lang="ru-RU" sz="2800" dirty="0" smtClean="0"/>
              <a:t>           1</a:t>
            </a:r>
            <a:r>
              <a:rPr lang="ru-RU" sz="2800" dirty="0"/>
              <a:t>. Поисковая работа по </a:t>
            </a:r>
            <a:r>
              <a:rPr lang="ru-RU" sz="2800" dirty="0" smtClean="0"/>
              <a:t>подбору                .    .     .              иллюстративного </a:t>
            </a:r>
            <a:r>
              <a:rPr lang="ru-RU" sz="2800" dirty="0"/>
              <a:t>материала и фотографий </a:t>
            </a:r>
            <a:r>
              <a:rPr lang="ru-RU" sz="2800" dirty="0" smtClean="0"/>
              <a:t>.   </a:t>
            </a:r>
            <a:r>
              <a:rPr lang="ru-RU" sz="2800" dirty="0" smtClean="0">
                <a:solidFill>
                  <a:schemeClr val="bg1"/>
                </a:solidFill>
              </a:rPr>
              <a:t>..  </a:t>
            </a:r>
            <a:r>
              <a:rPr lang="ru-RU" sz="2800" dirty="0" smtClean="0"/>
              <a:t>           по </a:t>
            </a:r>
            <a:r>
              <a:rPr lang="ru-RU" sz="2800" dirty="0"/>
              <a:t>теме </a:t>
            </a:r>
            <a:r>
              <a:rPr lang="ru-RU" sz="2800" i="1" dirty="0"/>
              <a:t>«Пасха»</a:t>
            </a:r>
            <a:r>
              <a:rPr lang="ru-RU" sz="2800" dirty="0"/>
              <a:t>;</a:t>
            </a:r>
          </a:p>
          <a:p>
            <a:pPr marL="0" indent="0">
              <a:buNone/>
            </a:pPr>
            <a:r>
              <a:rPr lang="ru-RU" sz="2800" dirty="0"/>
              <a:t>2. Сбор художественной литературы: стихи, загадки, пословицы, поговорки, рассказы, сказки про Пасху.</a:t>
            </a:r>
          </a:p>
          <a:p>
            <a:pPr marL="0" indent="0">
              <a:buNone/>
            </a:pPr>
            <a:r>
              <a:rPr lang="ru-RU" sz="2800" dirty="0"/>
              <a:t>3. Анкетирование родителей «Что знают о празднике Пасха?»</a:t>
            </a:r>
          </a:p>
          <a:p>
            <a:pPr marL="0" indent="0">
              <a:buNone/>
            </a:pPr>
            <a:r>
              <a:rPr lang="ru-RU" sz="2800" dirty="0"/>
              <a:t>4. Подготовка образцов и </a:t>
            </a:r>
            <a:r>
              <a:rPr lang="ru-RU" sz="2800" dirty="0" smtClean="0"/>
              <a:t>материалов </a:t>
            </a:r>
          </a:p>
          <a:p>
            <a:pPr marL="0" indent="0">
              <a:buNone/>
            </a:pPr>
            <a:r>
              <a:rPr lang="ru-RU" sz="2800" dirty="0" smtClean="0"/>
              <a:t>для </a:t>
            </a:r>
            <a:r>
              <a:rPr lang="ru-RU" sz="2800" dirty="0"/>
              <a:t>творческой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00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41">
      <a:dk1>
        <a:sysClr val="windowText" lastClr="000000"/>
      </a:dk1>
      <a:lt1>
        <a:sysClr val="window" lastClr="FEFEF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32423"/>
      </a:hlink>
      <a:folHlink>
        <a:srgbClr val="63242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645</Words>
  <Application>Microsoft Office PowerPoint</Application>
  <PresentationFormat>Экран (4:3)</PresentationFormat>
  <Paragraphs>79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SimSun</vt:lpstr>
      <vt:lpstr>Arial</vt:lpstr>
      <vt:lpstr>Calibri</vt:lpstr>
      <vt:lpstr>font286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Цель проекта </vt:lpstr>
      <vt:lpstr>Задачи проекта</vt:lpstr>
      <vt:lpstr>Ожидаемые результаты</vt:lpstr>
      <vt:lpstr>Формы проведения </vt:lpstr>
      <vt:lpstr>Реализация проекта</vt:lpstr>
      <vt:lpstr>2 этап – формирующий </vt:lpstr>
      <vt:lpstr>Беседы на темы: «Что такое Пасха?», «Почему мы красим яйца на Пасху?»</vt:lpstr>
      <vt:lpstr>Пасхальные игры-забавы:  «Катание яиц»</vt:lpstr>
      <vt:lpstr>Пасхальные игры-забавы:   «Кто найдёт больше яиц?»</vt:lpstr>
      <vt:lpstr>Пасхальные игры-забавы:   «Эстафеты с яйцами»</vt:lpstr>
      <vt:lpstr>Игра малой подвижности  «Вышла курочка гулять...»</vt:lpstr>
      <vt:lpstr> Хороводная игра  «Солнышко - ведрышко»</vt:lpstr>
      <vt:lpstr>Дидактические игры   «Когда это бывает?»</vt:lpstr>
      <vt:lpstr>Дидактическая игра  «Найди спрятанные яйца»</vt:lpstr>
      <vt:lpstr>Дидактическая игра  «Четвертый лишний»</vt:lpstr>
      <vt:lpstr>Дидактическая игра   «Собери яйцо»</vt:lpstr>
      <vt:lpstr>Коллективная работа  «Пасхальное дерево»  (смешанная техника)</vt:lpstr>
      <vt:lpstr>Консультация для родителей «Пасхальные традиции и значение для семьи».</vt:lpstr>
      <vt:lpstr>3 этап - обобщающий </vt:lpstr>
      <vt:lpstr>В результате проекта дети познакомились</vt:lpstr>
      <vt:lpstr>Значимость проекта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Пасхальный</dc:title>
  <dc:creator>Фокина Лидия Петровна</dc:creator>
  <cp:keywords>Шаблон презентации</cp:keywords>
  <cp:lastModifiedBy>Наталья</cp:lastModifiedBy>
  <cp:revision>34</cp:revision>
  <dcterms:created xsi:type="dcterms:W3CDTF">2017-02-23T13:11:39Z</dcterms:created>
  <dcterms:modified xsi:type="dcterms:W3CDTF">2022-03-10T06:46:28Z</dcterms:modified>
</cp:coreProperties>
</file>