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326" y="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005696-4917-4207-8EFC-608CB2747AD0}" type="datetimeFigureOut">
              <a:rPr lang="ru-RU" smtClean="0"/>
              <a:t>16.12.2016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7AA9D4-4D39-43B6-B0F1-F9CBF9F89D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83605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ED6C0-3C27-424E-A85E-55A559552FCD}" type="datetimeFigureOut">
              <a:rPr lang="ru-RU" smtClean="0"/>
              <a:t>16.12.2016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1647-26E8-4682-8B0C-2FA5735375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3551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ED6C0-3C27-424E-A85E-55A559552FCD}" type="datetimeFigureOut">
              <a:rPr lang="ru-RU" smtClean="0"/>
              <a:t>16.12.2016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1647-26E8-4682-8B0C-2FA5735375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86401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ED6C0-3C27-424E-A85E-55A559552FCD}" type="datetimeFigureOut">
              <a:rPr lang="ru-RU" smtClean="0"/>
              <a:t>16.12.2016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1647-26E8-4682-8B0C-2FA5735375B2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5179506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ED6C0-3C27-424E-A85E-55A559552FCD}" type="datetimeFigureOut">
              <a:rPr lang="ru-RU" smtClean="0"/>
              <a:t>16.12.2016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1647-26E8-4682-8B0C-2FA5735375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45392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ED6C0-3C27-424E-A85E-55A559552FCD}" type="datetimeFigureOut">
              <a:rPr lang="ru-RU" smtClean="0"/>
              <a:t>16.12.2016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1647-26E8-4682-8B0C-2FA5735375B2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893382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ED6C0-3C27-424E-A85E-55A559552FCD}" type="datetimeFigureOut">
              <a:rPr lang="ru-RU" smtClean="0"/>
              <a:t>16.12.2016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1647-26E8-4682-8B0C-2FA5735375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30032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ED6C0-3C27-424E-A85E-55A559552FCD}" type="datetimeFigureOut">
              <a:rPr lang="ru-RU" smtClean="0"/>
              <a:t>16.12.2016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1647-26E8-4682-8B0C-2FA5735375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02836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ED6C0-3C27-424E-A85E-55A559552FCD}" type="datetimeFigureOut">
              <a:rPr lang="ru-RU" smtClean="0"/>
              <a:t>16.12.2016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1647-26E8-4682-8B0C-2FA5735375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10425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ED6C0-3C27-424E-A85E-55A559552FCD}" type="datetimeFigureOut">
              <a:rPr lang="ru-RU" smtClean="0"/>
              <a:t>16.12.2016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1647-26E8-4682-8B0C-2FA5735375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80849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ED6C0-3C27-424E-A85E-55A559552FCD}" type="datetimeFigureOut">
              <a:rPr lang="ru-RU" smtClean="0"/>
              <a:t>16.12.2016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1647-26E8-4682-8B0C-2FA5735375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79768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ED6C0-3C27-424E-A85E-55A559552FCD}" type="datetimeFigureOut">
              <a:rPr lang="ru-RU" smtClean="0"/>
              <a:t>16.12.2016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1647-26E8-4682-8B0C-2FA5735375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69623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ED6C0-3C27-424E-A85E-55A559552FCD}" type="datetimeFigureOut">
              <a:rPr lang="ru-RU" smtClean="0"/>
              <a:t>16.12.2016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1647-26E8-4682-8B0C-2FA5735375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93541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ED6C0-3C27-424E-A85E-55A559552FCD}" type="datetimeFigureOut">
              <a:rPr lang="ru-RU" smtClean="0"/>
              <a:t>16.12.2016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1647-26E8-4682-8B0C-2FA5735375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53897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ED6C0-3C27-424E-A85E-55A559552FCD}" type="datetimeFigureOut">
              <a:rPr lang="ru-RU" smtClean="0"/>
              <a:t>16.12.2016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1647-26E8-4682-8B0C-2FA5735375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82187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ED6C0-3C27-424E-A85E-55A559552FCD}" type="datetimeFigureOut">
              <a:rPr lang="ru-RU" smtClean="0"/>
              <a:t>16.12.2016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1647-26E8-4682-8B0C-2FA5735375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59308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1647-26E8-4682-8B0C-2FA5735375B2}" type="slidenum">
              <a:rPr lang="ru-RU" smtClean="0"/>
              <a:t>‹#›</a:t>
            </a:fld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ED6C0-3C27-424E-A85E-55A559552FCD}" type="datetimeFigureOut">
              <a:rPr lang="ru-RU" smtClean="0"/>
              <a:t>16.12.2016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46853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5ED6C0-3C27-424E-A85E-55A559552FCD}" type="datetimeFigureOut">
              <a:rPr lang="ru-RU" smtClean="0"/>
              <a:t>16.12.2016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8B701647-26E8-4682-8B0C-2FA5735375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873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13870" y="243066"/>
            <a:ext cx="7766936" cy="1678331"/>
          </a:xfr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/>
          <a:lstStyle/>
          <a:p>
            <a:r>
              <a:rPr lang="ru-RU" dirty="0" smtClean="0">
                <a:solidFill>
                  <a:srgbClr val="0070C0"/>
                </a:solidFill>
              </a:rPr>
              <a:t>ВОЗДУШНЫЙ ВИНТ 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2179" y="5231757"/>
            <a:ext cx="7766936" cy="385955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МАСТЕР-КЛАСС ПЕДАГОГ ДОПОЛНИТЕЛЬНОГО ОБРАЗОВАНИЯ      </a:t>
            </a:r>
            <a:r>
              <a:rPr lang="ru-RU" sz="2000" dirty="0" smtClean="0">
                <a:solidFill>
                  <a:schemeClr val="tx1"/>
                </a:solidFill>
              </a:rPr>
              <a:t>Щербаков А.В.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8886" y="1769497"/>
            <a:ext cx="7350942" cy="3369662"/>
          </a:xfrm>
          <a:prstGeom prst="rect">
            <a:avLst/>
          </a:prstGeom>
          <a:effectLst>
            <a:glow rad="127000">
              <a:schemeClr val="accent5">
                <a:lumMod val="40000"/>
                <a:lumOff val="6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855794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285509"/>
            <a:ext cx="8596668" cy="1320800"/>
          </a:xfrm>
        </p:spPr>
        <p:txBody>
          <a:bodyPr>
            <a:normAutofit/>
          </a:bodyPr>
          <a:lstStyle/>
          <a:p>
            <a:r>
              <a:rPr lang="ru-RU" sz="1800" dirty="0">
                <a:solidFill>
                  <a:schemeClr val="tx1"/>
                </a:solidFill>
              </a:rPr>
              <a:t>Следующая операция — обработка по контуру вида сверху</a:t>
            </a:r>
            <a:r>
              <a:rPr lang="ru-RU" sz="1800" dirty="0" smtClean="0">
                <a:solidFill>
                  <a:schemeClr val="tx1"/>
                </a:solidFill>
              </a:rPr>
              <a:t>.</a:t>
            </a:r>
            <a:r>
              <a:rPr lang="ru-RU" sz="1800" dirty="0">
                <a:solidFill>
                  <a:schemeClr val="tx1"/>
                </a:solidFill>
              </a:rPr>
              <a:t/>
            </a:r>
            <a:br>
              <a:rPr lang="ru-RU" sz="1800" dirty="0">
                <a:solidFill>
                  <a:schemeClr val="tx1"/>
                </a:solidFill>
              </a:rPr>
            </a:br>
            <a:r>
              <a:rPr lang="ru-RU" sz="1800" dirty="0">
                <a:solidFill>
                  <a:schemeClr val="tx1"/>
                </a:solidFill>
              </a:rPr>
              <a:t>Лишняя древесина удаляется на ленточной пиле, если ее нет — ручной </a:t>
            </a:r>
            <a:r>
              <a:rPr lang="ru-RU" sz="1800" dirty="0" smtClean="0">
                <a:solidFill>
                  <a:schemeClr val="tx1"/>
                </a:solidFill>
              </a:rPr>
              <a:t>лобзик с </a:t>
            </a:r>
            <a:r>
              <a:rPr lang="ru-RU" sz="1800" dirty="0">
                <a:solidFill>
                  <a:schemeClr val="tx1"/>
                </a:solidFill>
              </a:rPr>
              <a:t>мелкозубой пилой. Эта работа должна быть выполнена очень точно, поэтому торопиться не следует.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5894" y="1606309"/>
            <a:ext cx="7616141" cy="5141732"/>
          </a:xfrm>
        </p:spPr>
      </p:pic>
    </p:spTree>
    <p:extLst>
      <p:ext uri="{BB962C8B-B14F-4D97-AF65-F5344CB8AC3E}">
        <p14:creationId xmlns:p14="http://schemas.microsoft.com/office/powerpoint/2010/main" val="3598629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990" y="208344"/>
            <a:ext cx="8596668" cy="1145894"/>
          </a:xfrm>
        </p:spPr>
        <p:txBody>
          <a:bodyPr>
            <a:normAutofit/>
          </a:bodyPr>
          <a:lstStyle/>
          <a:p>
            <a:r>
              <a:rPr lang="ru-RU" sz="1800" dirty="0">
                <a:solidFill>
                  <a:schemeClr val="tx1"/>
                </a:solidFill>
              </a:rPr>
              <a:t>Изделие приобрело очертания </a:t>
            </a:r>
            <a:r>
              <a:rPr lang="ru-RU" sz="1800" dirty="0" smtClean="0">
                <a:solidFill>
                  <a:schemeClr val="tx1"/>
                </a:solidFill>
              </a:rPr>
              <a:t>винта. </a:t>
            </a:r>
            <a:r>
              <a:rPr lang="ru-RU" sz="1800" dirty="0">
                <a:solidFill>
                  <a:schemeClr val="tx1"/>
                </a:solidFill>
              </a:rPr>
              <a:t>Теперь начинается самая ответственная часть работы — придание лопастям нужного аэродинамического профиля</a:t>
            </a:r>
            <a:r>
              <a:rPr lang="ru-RU" sz="1800" dirty="0" smtClean="0">
                <a:solidFill>
                  <a:schemeClr val="tx1"/>
                </a:solidFill>
              </a:rPr>
              <a:t>.</a:t>
            </a:r>
            <a:br>
              <a:rPr lang="ru-RU" sz="1800" dirty="0" smtClean="0">
                <a:solidFill>
                  <a:schemeClr val="tx1"/>
                </a:solidFill>
              </a:rPr>
            </a:br>
            <a:r>
              <a:rPr lang="ru-RU" sz="1800" dirty="0" smtClean="0">
                <a:solidFill>
                  <a:schemeClr val="tx1"/>
                </a:solidFill>
              </a:rPr>
              <a:t>Продолжаем размечать винт согласно чертежа. </a:t>
            </a:r>
            <a:endParaRPr lang="ru-RU" sz="1800" dirty="0">
              <a:solidFill>
                <a:schemeClr val="tx1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804" y="1666754"/>
            <a:ext cx="8090702" cy="5104436"/>
          </a:xfrm>
        </p:spPr>
      </p:pic>
    </p:spTree>
    <p:extLst>
      <p:ext uri="{BB962C8B-B14F-4D97-AF65-F5344CB8AC3E}">
        <p14:creationId xmlns:p14="http://schemas.microsoft.com/office/powerpoint/2010/main" val="3670721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022430"/>
          </a:xfrm>
        </p:spPr>
        <p:txBody>
          <a:bodyPr>
            <a:normAutofit/>
          </a:bodyPr>
          <a:lstStyle/>
          <a:p>
            <a:r>
              <a:rPr lang="ru-RU" sz="1800" dirty="0" smtClean="0">
                <a:solidFill>
                  <a:schemeClr val="tx1"/>
                </a:solidFill>
              </a:rPr>
              <a:t>Размечаем вид сбоку согласно чертежа и обрабатываем заготовку рубанком.</a:t>
            </a:r>
            <a:br>
              <a:rPr lang="ru-RU" sz="18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rgbClr val="FF0000"/>
                </a:solidFill>
              </a:rPr>
              <a:t>СОБЛЮДАЕМ ТЕХНИКУ БЕЗОПАСНОСТИ ПРИ РАБОТЕ С РЕЖУЩИМ ИНСТРУМЕНТОМ !!!</a:t>
            </a:r>
            <a:endParaRPr lang="ru-RU" sz="1800" dirty="0">
              <a:solidFill>
                <a:schemeClr val="tx1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34" y="2326510"/>
            <a:ext cx="4033562" cy="3877519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1838" y="2326511"/>
            <a:ext cx="4262164" cy="3877518"/>
          </a:xfrm>
        </p:spPr>
      </p:pic>
    </p:spTree>
    <p:extLst>
      <p:ext uri="{BB962C8B-B14F-4D97-AF65-F5344CB8AC3E}">
        <p14:creationId xmlns:p14="http://schemas.microsoft.com/office/powerpoint/2010/main" val="2529727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0739" y="254644"/>
            <a:ext cx="8596668" cy="1678328"/>
          </a:xfrm>
        </p:spPr>
        <p:txBody>
          <a:bodyPr>
            <a:noAutofit/>
          </a:bodyPr>
          <a:lstStyle/>
          <a:p>
            <a:r>
              <a:rPr lang="ru-RU" sz="1800" dirty="0" smtClean="0">
                <a:solidFill>
                  <a:schemeClr val="tx1"/>
                </a:solidFill>
              </a:rPr>
              <a:t>Продолжаем придавать нашему </a:t>
            </a:r>
            <a:r>
              <a:rPr lang="ru-RU" sz="1800" dirty="0">
                <a:solidFill>
                  <a:schemeClr val="tx1"/>
                </a:solidFill>
              </a:rPr>
              <a:t>винту правильную форму, </a:t>
            </a:r>
            <a:r>
              <a:rPr lang="ru-RU" sz="1800" dirty="0" smtClean="0">
                <a:solidFill>
                  <a:schemeClr val="tx1"/>
                </a:solidFill>
              </a:rPr>
              <a:t>при </a:t>
            </a:r>
            <a:r>
              <a:rPr lang="ru-RU" sz="1800" dirty="0">
                <a:solidFill>
                  <a:schemeClr val="tx1"/>
                </a:solidFill>
              </a:rPr>
              <a:t>этом следует помнить, что одна сторона лопасти плоская, другая выпуклая. Главный инструмент для придания лопастям нужного профиля — остро </a:t>
            </a:r>
            <a:r>
              <a:rPr lang="ru-RU" sz="1800" dirty="0" smtClean="0">
                <a:solidFill>
                  <a:schemeClr val="tx1"/>
                </a:solidFill>
              </a:rPr>
              <a:t>отточенный сапожный нож или </a:t>
            </a:r>
            <a:r>
              <a:rPr lang="ru-RU" sz="1800" dirty="0">
                <a:solidFill>
                  <a:schemeClr val="tx1"/>
                </a:solidFill>
              </a:rPr>
              <a:t>скальпель. Древесину удаляют последовательно и не спеша, сначала делая мелкие короткие </a:t>
            </a:r>
            <a:r>
              <a:rPr lang="ru-RU" sz="1800" dirty="0" err="1">
                <a:solidFill>
                  <a:schemeClr val="tx1"/>
                </a:solidFill>
              </a:rPr>
              <a:t>натесы</a:t>
            </a:r>
            <a:r>
              <a:rPr lang="ru-RU" sz="1800" dirty="0">
                <a:solidFill>
                  <a:schemeClr val="tx1"/>
                </a:solidFill>
              </a:rPr>
              <a:t> во избежание отщепления по </a:t>
            </a:r>
            <a:r>
              <a:rPr lang="ru-RU" sz="1800" dirty="0" smtClean="0">
                <a:solidFill>
                  <a:schemeClr val="tx1"/>
                </a:solidFill>
              </a:rPr>
              <a:t>слою.</a:t>
            </a:r>
            <a:endParaRPr lang="ru-RU" sz="1800" dirty="0">
              <a:solidFill>
                <a:schemeClr val="tx1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596" y="1932973"/>
            <a:ext cx="8218024" cy="4925028"/>
          </a:xfrm>
        </p:spPr>
      </p:pic>
    </p:spTree>
    <p:extLst>
      <p:ext uri="{BB962C8B-B14F-4D97-AF65-F5344CB8AC3E}">
        <p14:creationId xmlns:p14="http://schemas.microsoft.com/office/powerpoint/2010/main" val="1354575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219918"/>
            <a:ext cx="8596668" cy="2314938"/>
          </a:xfrm>
        </p:spPr>
        <p:txBody>
          <a:bodyPr>
            <a:normAutofit/>
          </a:bodyPr>
          <a:lstStyle/>
          <a:p>
            <a:r>
              <a:rPr lang="ru-RU" sz="1800" dirty="0">
                <a:solidFill>
                  <a:schemeClr val="tx1"/>
                </a:solidFill>
              </a:rPr>
              <a:t>После грубой обработки лопастей винт доводится до кондиции </a:t>
            </a:r>
            <a:r>
              <a:rPr lang="ru-RU" sz="1800" dirty="0" smtClean="0">
                <a:solidFill>
                  <a:schemeClr val="tx1"/>
                </a:solidFill>
              </a:rPr>
              <a:t>напильниками и наждачной </a:t>
            </a:r>
            <a:r>
              <a:rPr lang="ru-RU" sz="1800" dirty="0">
                <a:solidFill>
                  <a:schemeClr val="tx1"/>
                </a:solidFill>
              </a:rPr>
              <a:t>бумагой. После того как нижняя (плоская) поверхность лопасти будет окончательно доведена по шаблонам</a:t>
            </a:r>
            <a:r>
              <a:rPr lang="ru-RU" sz="1800" dirty="0" smtClean="0">
                <a:solidFill>
                  <a:schemeClr val="tx1"/>
                </a:solidFill>
              </a:rPr>
              <a:t>, </a:t>
            </a:r>
            <a:r>
              <a:rPr lang="ru-RU" sz="1800" dirty="0">
                <a:solidFill>
                  <a:schemeClr val="tx1"/>
                </a:solidFill>
              </a:rPr>
              <a:t>начинается доводка верхней (выпуклой) поверхности. Проверка ведется с помощью </a:t>
            </a:r>
            <a:r>
              <a:rPr lang="ru-RU" sz="1800" dirty="0" smtClean="0">
                <a:solidFill>
                  <a:schemeClr val="tx1"/>
                </a:solidFill>
              </a:rPr>
              <a:t>контршаблонов. </a:t>
            </a:r>
            <a:r>
              <a:rPr lang="ru-RU" sz="1800" dirty="0">
                <a:solidFill>
                  <a:schemeClr val="tx1"/>
                </a:solidFill>
              </a:rPr>
              <a:t>От тщательности выполнения этой операции зависит качество винта. При зачистке поверхности деревянного винта следует учитывать направление волокон древесины; строгание, циклевку и ошкуривание можно вести только </a:t>
            </a:r>
            <a:r>
              <a:rPr lang="ru-RU" sz="1800" dirty="0" smtClean="0">
                <a:solidFill>
                  <a:schemeClr val="tx1"/>
                </a:solidFill>
              </a:rPr>
              <a:t>по </a:t>
            </a:r>
            <a:r>
              <a:rPr lang="ru-RU" sz="1800" dirty="0">
                <a:solidFill>
                  <a:schemeClr val="tx1"/>
                </a:solidFill>
              </a:rPr>
              <a:t>слою» во избежание </a:t>
            </a:r>
            <a:r>
              <a:rPr lang="ru-RU" sz="1800" dirty="0" err="1">
                <a:solidFill>
                  <a:schemeClr val="tx1"/>
                </a:solidFill>
              </a:rPr>
              <a:t>задиров</a:t>
            </a:r>
            <a:r>
              <a:rPr lang="ru-RU" sz="1800" dirty="0">
                <a:solidFill>
                  <a:schemeClr val="tx1"/>
                </a:solidFill>
              </a:rPr>
              <a:t> и образования шероховатых участков.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7468" y="2720050"/>
            <a:ext cx="7446863" cy="4137949"/>
          </a:xfrm>
        </p:spPr>
      </p:pic>
    </p:spTree>
    <p:extLst>
      <p:ext uri="{BB962C8B-B14F-4D97-AF65-F5344CB8AC3E}">
        <p14:creationId xmlns:p14="http://schemas.microsoft.com/office/powerpoint/2010/main" val="4007782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289367"/>
            <a:ext cx="8596668" cy="1641033"/>
          </a:xfrm>
        </p:spPr>
        <p:txBody>
          <a:bodyPr>
            <a:normAutofit fontScale="90000"/>
          </a:bodyPr>
          <a:lstStyle/>
          <a:p>
            <a:r>
              <a:rPr lang="ru-RU" dirty="0"/>
              <a:t>              БАЛАНСИРОВКА</a:t>
            </a:r>
            <a:br>
              <a:rPr lang="ru-RU" dirty="0"/>
            </a:br>
            <a:r>
              <a:rPr lang="ru-RU" sz="2000" dirty="0">
                <a:solidFill>
                  <a:schemeClr val="tx1"/>
                </a:solidFill>
              </a:rPr>
              <a:t>Изготовленный винт должен быть тщательно </a:t>
            </a:r>
            <a:r>
              <a:rPr lang="ru-RU" sz="2000" dirty="0" err="1">
                <a:solidFill>
                  <a:schemeClr val="tx1"/>
                </a:solidFill>
              </a:rPr>
              <a:t>отбалансирован</a:t>
            </a:r>
            <a:r>
              <a:rPr lang="ru-RU" sz="2000" dirty="0">
                <a:solidFill>
                  <a:schemeClr val="tx1"/>
                </a:solidFill>
              </a:rPr>
              <a:t>, то есть приведен в такое состояние, когда вес его лопастей совершенно одинаков. В противном случае при вращении винта возникает тряска, которая может повлечь за собой разрушение жизненно важных узлов всей машины.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6915" y="1930400"/>
            <a:ext cx="6979535" cy="4927600"/>
          </a:xfrm>
        </p:spPr>
      </p:pic>
    </p:spTree>
    <p:extLst>
      <p:ext uri="{BB962C8B-B14F-4D97-AF65-F5344CB8AC3E}">
        <p14:creationId xmlns:p14="http://schemas.microsoft.com/office/powerpoint/2010/main" val="263174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578016"/>
          </a:xfrm>
        </p:spPr>
        <p:txBody>
          <a:bodyPr>
            <a:normAutofit/>
          </a:bodyPr>
          <a:lstStyle/>
          <a:p>
            <a:r>
              <a:rPr lang="ru-RU" dirty="0" smtClean="0"/>
              <a:t>     ОТДЕЛКА </a:t>
            </a:r>
            <a:r>
              <a:rPr lang="ru-RU" dirty="0"/>
              <a:t>И ОКРАСКА </a:t>
            </a:r>
            <a:r>
              <a:rPr lang="ru-RU" dirty="0" smtClean="0"/>
              <a:t>ВИНТА</a:t>
            </a:r>
            <a:r>
              <a:rPr lang="ru-RU" dirty="0"/>
              <a:t/>
            </a:r>
            <a:br>
              <a:rPr lang="ru-RU" dirty="0"/>
            </a:br>
            <a:r>
              <a:rPr lang="ru-RU" sz="2000" dirty="0">
                <a:solidFill>
                  <a:schemeClr val="tx1"/>
                </a:solidFill>
              </a:rPr>
              <a:t>Готовый и тщательно </a:t>
            </a:r>
            <a:r>
              <a:rPr lang="ru-RU" sz="2000" dirty="0" err="1">
                <a:solidFill>
                  <a:schemeClr val="tx1"/>
                </a:solidFill>
              </a:rPr>
              <a:t>отбалансированный</a:t>
            </a:r>
            <a:r>
              <a:rPr lang="ru-RU" sz="2000" dirty="0">
                <a:solidFill>
                  <a:schemeClr val="tx1"/>
                </a:solidFill>
              </a:rPr>
              <a:t> винт должен быть окрашен или отлакирован для предохранения его от атмосферных воздействий, а также для защиты от горюче-смазочных материалов.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6915" y="2372810"/>
            <a:ext cx="7187879" cy="4485189"/>
          </a:xfrm>
        </p:spPr>
      </p:pic>
    </p:spTree>
    <p:extLst>
      <p:ext uri="{BB962C8B-B14F-4D97-AF65-F5344CB8AC3E}">
        <p14:creationId xmlns:p14="http://schemas.microsoft.com/office/powerpoint/2010/main" val="1513039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как сделать пропеллер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38491" y="243068"/>
            <a:ext cx="8286509" cy="5929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7903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92598"/>
            <a:ext cx="8596668" cy="833378"/>
          </a:xfrm>
        </p:spPr>
        <p:txBody>
          <a:bodyPr/>
          <a:lstStyle/>
          <a:p>
            <a:r>
              <a:rPr lang="ru-RU" dirty="0" smtClean="0">
                <a:solidFill>
                  <a:schemeClr val="accent3"/>
                </a:solidFill>
              </a:rPr>
              <a:t>История создания воздушного винта.</a:t>
            </a:r>
            <a:endParaRPr lang="ru-RU" dirty="0">
              <a:solidFill>
                <a:schemeClr val="accent3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787079"/>
            <a:ext cx="8596668" cy="5254284"/>
          </a:xfrm>
        </p:spPr>
        <p:txBody>
          <a:bodyPr>
            <a:normAutofit/>
          </a:bodyPr>
          <a:lstStyle/>
          <a:p>
            <a:r>
              <a:rPr lang="ru-RU" sz="2000" dirty="0"/>
              <a:t>Пропеллер был изобретен еще в 1493 году, когда итальянский художник Леонардо да Винчи сделал наброски винта, который мог поднять средство передвижения прямо в небо. До сих пор пропеллер называют воздушным винтом. И это название довольно точно отражает его внешний вид и функции</a:t>
            </a:r>
            <a:r>
              <a:rPr lang="ru-RU" sz="2000" dirty="0" smtClean="0"/>
              <a:t>.</a:t>
            </a:r>
            <a:endParaRPr lang="ru-RU" sz="2000" dirty="0"/>
          </a:p>
          <a:p>
            <a:r>
              <a:rPr lang="ru-RU" sz="2000" dirty="0"/>
              <a:t>Леонардо одним из первых использовал винтовую поверхность в конструкции воздушного винта — главной детали, при помощи которой летательная машина могла бы подняться вертикально в воздух, если бы удалось как следует раскрутить винт, а заодно справиться с его неустойчивостью при подъёме. Речь идёт о сложном винтовом движении (поворот вокруг фиксированной оси и параллельный перенос вдоль неё, выполненные одновременно), но уже применительно к механике полёта.</a:t>
            </a:r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847696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428264"/>
            <a:ext cx="8596668" cy="2326511"/>
          </a:xfrm>
        </p:spPr>
        <p:txBody>
          <a:bodyPr>
            <a:normAutofit/>
          </a:bodyPr>
          <a:lstStyle/>
          <a:p>
            <a:r>
              <a:rPr lang="ru-RU" sz="2000" dirty="0">
                <a:solidFill>
                  <a:schemeClr val="tx1"/>
                </a:solidFill>
              </a:rPr>
              <a:t>Воздушный винт Леонардо да Винчи считают прототипом современного несущего винта, а его самого —изобретателем геликоптера, или, как его называют в России, — вертолёта. Кстати, слово «геликоптер» родственно слову «геликоид» и происходит от слов греческого языка </a:t>
            </a:r>
            <a:r>
              <a:rPr lang="ru-RU" sz="2000" dirty="0" err="1">
                <a:solidFill>
                  <a:schemeClr val="tx1"/>
                </a:solidFill>
              </a:rPr>
              <a:t>ëλικου</a:t>
            </a:r>
            <a:r>
              <a:rPr lang="ru-RU" sz="2000" dirty="0">
                <a:solidFill>
                  <a:schemeClr val="tx1"/>
                </a:solidFill>
              </a:rPr>
              <a:t> (спираль, винт) и π</a:t>
            </a:r>
            <a:r>
              <a:rPr lang="ru-RU" sz="2000" dirty="0" err="1">
                <a:solidFill>
                  <a:schemeClr val="tx1"/>
                </a:solidFill>
              </a:rPr>
              <a:t>τεoóν</a:t>
            </a:r>
            <a:r>
              <a:rPr lang="ru-RU" sz="2000" dirty="0">
                <a:solidFill>
                  <a:schemeClr val="tx1"/>
                </a:solidFill>
              </a:rPr>
              <a:t> (крыло). Появилось оно только в 1860-е годы, почти через четыре столетия после того, как был сделал этот рисунок.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4931" y="2754313"/>
            <a:ext cx="5322175" cy="3762375"/>
          </a:xfrm>
        </p:spPr>
      </p:pic>
    </p:spTree>
    <p:extLst>
      <p:ext uri="{BB962C8B-B14F-4D97-AF65-F5344CB8AC3E}">
        <p14:creationId xmlns:p14="http://schemas.microsoft.com/office/powerpoint/2010/main" val="3211185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138896"/>
            <a:ext cx="8596668" cy="2002420"/>
          </a:xfrm>
        </p:spPr>
        <p:txBody>
          <a:bodyPr>
            <a:normAutofit/>
          </a:bodyPr>
          <a:lstStyle/>
          <a:p>
            <a:r>
              <a:rPr lang="ru-RU" sz="2000" dirty="0">
                <a:solidFill>
                  <a:schemeClr val="tx1"/>
                </a:solidFill>
              </a:rPr>
              <a:t>Да Винчи вполне мог позаимствовать идею «запуска» для своей кон-</a:t>
            </a:r>
            <a:r>
              <a:rPr lang="ru-RU" sz="2000" dirty="0" err="1">
                <a:solidFill>
                  <a:schemeClr val="tx1"/>
                </a:solidFill>
              </a:rPr>
              <a:t>струкции</a:t>
            </a:r>
            <a:r>
              <a:rPr lang="ru-RU" sz="2000" dirty="0">
                <a:solidFill>
                  <a:schemeClr val="tx1"/>
                </a:solidFill>
              </a:rPr>
              <a:t> у «летающей вертушки» — игрушки родом из Древнего Китая. Это был стержень с винтом из птичьих перьев на конце. Его раскручивали руками или с помощью намотанной на стержень нити и отпускали. Современный вариант — примитивный вертолёт «муха», его легко смастерить самим.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9422" y="2141316"/>
            <a:ext cx="4255941" cy="4716684"/>
          </a:xfrm>
        </p:spPr>
      </p:pic>
    </p:spTree>
    <p:extLst>
      <p:ext uri="{BB962C8B-B14F-4D97-AF65-F5344CB8AC3E}">
        <p14:creationId xmlns:p14="http://schemas.microsoft.com/office/powerpoint/2010/main" val="685215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196771"/>
            <a:ext cx="8596668" cy="578734"/>
          </a:xfrm>
        </p:spPr>
        <p:txBody>
          <a:bodyPr>
            <a:normAutofit fontScale="90000"/>
          </a:bodyPr>
          <a:lstStyle/>
          <a:p>
            <a:r>
              <a:rPr lang="ru-RU" dirty="0"/>
              <a:t>Технические параметры лопастных винтов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3928" y="775505"/>
            <a:ext cx="8510073" cy="5926237"/>
          </a:xfrm>
        </p:spPr>
        <p:txBody>
          <a:bodyPr>
            <a:noAutofit/>
          </a:bodyPr>
          <a:lstStyle/>
          <a:p>
            <a:r>
              <a:rPr lang="ru-RU" dirty="0"/>
              <a:t>Наиболее весомые характеристики винтов, от которых зависит сила тяги и сам полет, конечно же, шаг винта и его диаметр. Шаг – это расстояние, на которое может переместиться винт за счет ввинчивания в воздух за один полный оборот. До 30-х годов прошлого века использовались винты с постоянным шагом вращения. Только в конце 1930-х годов практически все самолеты </a:t>
            </a:r>
            <a:r>
              <a:rPr lang="ru-RU" dirty="0" smtClean="0"/>
              <a:t>оснащались пропеллерами </a:t>
            </a:r>
            <a:r>
              <a:rPr lang="ru-RU" dirty="0"/>
              <a:t>со сменным </a:t>
            </a:r>
            <a:r>
              <a:rPr lang="ru-RU" dirty="0" smtClean="0"/>
              <a:t>шагом.                </a:t>
            </a:r>
            <a:r>
              <a:rPr lang="ru-RU" dirty="0" smtClean="0"/>
              <a:t>Параметры винтов:</a:t>
            </a:r>
          </a:p>
          <a:p>
            <a:r>
              <a:rPr lang="ru-RU" dirty="0"/>
              <a:t>Диаметр окружности винта – это размер, который описывают </a:t>
            </a:r>
            <a:r>
              <a:rPr lang="ru-RU" dirty="0" err="1"/>
              <a:t>законцовки</a:t>
            </a:r>
            <a:r>
              <a:rPr lang="ru-RU" dirty="0"/>
              <a:t> лопастей при вращении</a:t>
            </a:r>
            <a:r>
              <a:rPr lang="ru-RU" dirty="0" smtClean="0"/>
              <a:t>.</a:t>
            </a:r>
            <a:endParaRPr lang="ru-RU" dirty="0"/>
          </a:p>
          <a:p>
            <a:r>
              <a:rPr lang="ru-RU" dirty="0" smtClean="0"/>
              <a:t>Поступь </a:t>
            </a:r>
            <a:r>
              <a:rPr lang="ru-RU" dirty="0"/>
              <a:t>винта – реальное расстояние, проходящее винтом за один оборот. Данная характеристика зависит от скорости движения и оборотов</a:t>
            </a:r>
            <a:r>
              <a:rPr lang="ru-RU" dirty="0" smtClean="0"/>
              <a:t>.</a:t>
            </a:r>
            <a:endParaRPr lang="ru-RU" dirty="0"/>
          </a:p>
          <a:p>
            <a:r>
              <a:rPr lang="ru-RU" dirty="0"/>
              <a:t>Геометрический шаг пропеллера – это расстояние, которое мог бы пройти винт в твердой среде за один оборот. От поступи винта в воздухе отличается скольжением лопастей в воздухе</a:t>
            </a:r>
            <a:r>
              <a:rPr lang="ru-RU" dirty="0" smtClean="0"/>
              <a:t>.</a:t>
            </a:r>
            <a:endParaRPr lang="ru-RU" dirty="0"/>
          </a:p>
          <a:p>
            <a:r>
              <a:rPr lang="ru-RU" dirty="0"/>
              <a:t>Угол расположения и установки лопастей винта – наклон сечения лопасти к реальной плоскости вращения. За счет наличия крутки лопастей угол поворота замеряется по сечению, в большинстве случаев это 2/3 всей длины лопасти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37801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162046"/>
            <a:ext cx="8596668" cy="671331"/>
          </a:xfrm>
        </p:spPr>
        <p:txBody>
          <a:bodyPr/>
          <a:lstStyle/>
          <a:p>
            <a:r>
              <a:rPr lang="ru-RU" dirty="0" smtClean="0"/>
              <a:t>          Материалы и инструменты.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833377"/>
            <a:ext cx="8596668" cy="5207985"/>
          </a:xfrm>
        </p:spPr>
        <p:txBody>
          <a:bodyPr>
            <a:noAutofit/>
          </a:bodyPr>
          <a:lstStyle/>
          <a:p>
            <a:r>
              <a:rPr lang="ru-RU" dirty="0"/>
              <a:t>Воздушный винт – неотъемлемая часть любой летательной конструкции. Однако его изготовление может потребоваться и в том случае, если вы повредили лопасть, например, вентилятора, делаете домашний флюгер винтовой конструкции или занимаетесь моделированием</a:t>
            </a:r>
            <a:r>
              <a:rPr lang="ru-RU" dirty="0" smtClean="0"/>
              <a:t>.</a:t>
            </a:r>
          </a:p>
          <a:p>
            <a:r>
              <a:rPr lang="ru-RU" dirty="0"/>
              <a:t>Вам </a:t>
            </a:r>
            <a:r>
              <a:rPr lang="ru-RU" dirty="0" smtClean="0"/>
              <a:t>понадобится:</a:t>
            </a:r>
            <a:endParaRPr lang="ru-RU" dirty="0"/>
          </a:p>
          <a:p>
            <a:r>
              <a:rPr lang="ru-RU" dirty="0"/>
              <a:t>- рубанок;</a:t>
            </a:r>
          </a:p>
          <a:p>
            <a:r>
              <a:rPr lang="ru-RU" dirty="0"/>
              <a:t>- деревянные заготовки (могут применяться заготовки из любой древесины, в том числе и из фанеры</a:t>
            </a:r>
            <a:r>
              <a:rPr lang="ru-RU" dirty="0" smtClean="0"/>
              <a:t>);</a:t>
            </a:r>
          </a:p>
          <a:p>
            <a:r>
              <a:rPr lang="ru-RU" dirty="0" err="1"/>
              <a:t>э</a:t>
            </a:r>
            <a:r>
              <a:rPr lang="ru-RU" dirty="0" err="1" smtClean="0"/>
              <a:t>лектро</a:t>
            </a:r>
            <a:r>
              <a:rPr lang="ru-RU" dirty="0" smtClean="0"/>
              <a:t> или ручной лобзик;</a:t>
            </a:r>
            <a:endParaRPr lang="ru-RU" dirty="0"/>
          </a:p>
          <a:p>
            <a:r>
              <a:rPr lang="ru-RU" dirty="0"/>
              <a:t>- бумага;</a:t>
            </a:r>
          </a:p>
          <a:p>
            <a:r>
              <a:rPr lang="ru-RU" dirty="0"/>
              <a:t>- ножницы;</a:t>
            </a:r>
          </a:p>
          <a:p>
            <a:r>
              <a:rPr lang="ru-RU" dirty="0"/>
              <a:t>- нож;</a:t>
            </a:r>
          </a:p>
          <a:p>
            <a:r>
              <a:rPr lang="ru-RU" dirty="0"/>
              <a:t>- карандаш;</a:t>
            </a:r>
          </a:p>
          <a:p>
            <a:r>
              <a:rPr lang="ru-RU" dirty="0"/>
              <a:t>- напильник;</a:t>
            </a:r>
          </a:p>
          <a:p>
            <a:r>
              <a:rPr lang="ru-RU" dirty="0"/>
              <a:t>- наждачная бумага</a:t>
            </a:r>
            <a:r>
              <a:rPr lang="ru-RU" dirty="0" smtClean="0"/>
              <a:t>;</a:t>
            </a:r>
            <a:endParaRPr lang="ru-RU" dirty="0"/>
          </a:p>
          <a:p>
            <a:r>
              <a:rPr lang="ru-RU" dirty="0"/>
              <a:t>- лак.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2181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231494"/>
            <a:ext cx="8596668" cy="659757"/>
          </a:xfrm>
        </p:spPr>
        <p:txBody>
          <a:bodyPr/>
          <a:lstStyle/>
          <a:p>
            <a:r>
              <a:rPr lang="ru-RU" dirty="0" smtClean="0"/>
              <a:t>Выбор материала.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50012" y="1095718"/>
            <a:ext cx="8596668" cy="5906966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Из какого дерева лучше всего сделать винт? Такой вопрос часто </a:t>
            </a:r>
            <a:r>
              <a:rPr lang="ru-RU" dirty="0" smtClean="0"/>
              <a:t>задают моделисты. </a:t>
            </a:r>
            <a:r>
              <a:rPr lang="ru-RU" dirty="0"/>
              <a:t>Отвечаем: выбор дерева прежде всего зависит от назначения и размеров винта</a:t>
            </a:r>
            <a:r>
              <a:rPr lang="ru-RU" dirty="0" smtClean="0"/>
              <a:t>.</a:t>
            </a:r>
            <a:endParaRPr lang="ru-RU" dirty="0"/>
          </a:p>
          <a:p>
            <a:r>
              <a:rPr lang="ru-RU" dirty="0"/>
              <a:t>Винты, предназначенные для двигателей большей мощности (порядка </a:t>
            </a:r>
            <a:r>
              <a:rPr lang="ru-RU" dirty="0" smtClean="0"/>
              <a:t>1-3 </a:t>
            </a:r>
            <a:r>
              <a:rPr lang="ru-RU" dirty="0"/>
              <a:t>л. с.), также можно изготовлять из монолитных брусков твердой породы, но требования к качеству древесины в этом случае повышаются. При выборе заготовки следует обращать внимание на расположение годичных колец в толще бруска (оно хорошо просматривается по </a:t>
            </a:r>
            <a:r>
              <a:rPr lang="ru-RU" dirty="0" smtClean="0"/>
              <a:t>торцу</a:t>
            </a:r>
            <a:r>
              <a:rPr lang="ru-RU" dirty="0"/>
              <a:t>)</a:t>
            </a:r>
            <a:r>
              <a:rPr lang="ru-RU" dirty="0" smtClean="0"/>
              <a:t>, </a:t>
            </a:r>
            <a:r>
              <a:rPr lang="ru-RU" dirty="0"/>
              <a:t>отдавая предпочтение брускам с горизонтальным или наклонным расположением слоев, выпиленным из той части ствола, которая ближе к коре. Естественно, что заготовка не должна иметь сучков, </a:t>
            </a:r>
            <a:r>
              <a:rPr lang="ru-RU" dirty="0" err="1"/>
              <a:t>кривослоя</a:t>
            </a:r>
            <a:r>
              <a:rPr lang="ru-RU" dirty="0"/>
              <a:t> и других пороков.</a:t>
            </a:r>
          </a:p>
          <a:p>
            <a:r>
              <a:rPr lang="ru-RU" dirty="0" smtClean="0"/>
              <a:t>Из пород деревьев чаще всего выбирают твёрдую древесину: дуб ; бук ; берёза. Но в зависимости от назначения воздушного винта можно применить и другую древесину.</a:t>
            </a:r>
            <a:endParaRPr lang="ru-RU" dirty="0"/>
          </a:p>
          <a:p>
            <a:r>
              <a:rPr lang="ru-RU" dirty="0"/>
              <a:t>Если подходящего по качеству монолитного бруска найти не удалось, придется склеить заготовку из нескольких более тонких дощечек, толщиной </a:t>
            </a:r>
            <a:r>
              <a:rPr lang="ru-RU" dirty="0" smtClean="0"/>
              <a:t>2-5 </a:t>
            </a:r>
            <a:r>
              <a:rPr lang="ru-RU" dirty="0"/>
              <a:t>мм каждая. Такой способ изготовления винтов был широко распространен на заре развития авиации, и его можно назвать «классическим». По соображениям прочности рекомендуется применять дощечки из древесины разных пород (например, береза и красное дерево, береза и красный бук, береза и ясень), имеющие взаимно пересекающиеся </a:t>
            </a:r>
            <a:r>
              <a:rPr lang="ru-RU" dirty="0" smtClean="0"/>
              <a:t>слои. </a:t>
            </a:r>
            <a:r>
              <a:rPr lang="ru-RU" dirty="0"/>
              <a:t>Винты, изготовленные из клееных заготовок, после окончательной обработки имеют очень красивый внешний вид.</a:t>
            </a:r>
          </a:p>
        </p:txBody>
      </p:sp>
    </p:spTree>
    <p:extLst>
      <p:ext uri="{BB962C8B-B14F-4D97-AF65-F5344CB8AC3E}">
        <p14:creationId xmlns:p14="http://schemas.microsoft.com/office/powerpoint/2010/main" val="1419415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115747"/>
            <a:ext cx="8596668" cy="2044842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0000"/>
                </a:solidFill>
              </a:rPr>
              <a:t>ПОСЛЕДОВАТЕЛЬНОСТЬ ИЗГОТОВЛЕНИЯ </a:t>
            </a:r>
            <a:r>
              <a:rPr lang="ru-RU" dirty="0"/>
              <a:t/>
            </a:r>
            <a:br>
              <a:rPr lang="ru-RU" dirty="0"/>
            </a:br>
            <a:r>
              <a:rPr lang="ru-RU" dirty="0">
                <a:solidFill>
                  <a:schemeClr val="tx1"/>
                </a:solidFill>
              </a:rPr>
              <a:t>По чертежу воздушного винта прежде всего необходимо изготовить металлические или фанерные шаблоны </a:t>
            </a: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8019" y="2223294"/>
            <a:ext cx="6096000" cy="4572000"/>
          </a:xfrm>
        </p:spPr>
      </p:pic>
    </p:spTree>
    <p:extLst>
      <p:ext uri="{BB962C8B-B14F-4D97-AF65-F5344CB8AC3E}">
        <p14:creationId xmlns:p14="http://schemas.microsoft.com/office/powerpoint/2010/main" val="4153887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115747"/>
            <a:ext cx="8596668" cy="960699"/>
          </a:xfrm>
        </p:spPr>
        <p:txBody>
          <a:bodyPr>
            <a:normAutofit/>
          </a:bodyPr>
          <a:lstStyle/>
          <a:p>
            <a:r>
              <a:rPr lang="ru-RU" sz="1800" dirty="0">
                <a:solidFill>
                  <a:schemeClr val="tx1"/>
                </a:solidFill>
              </a:rPr>
              <a:t>Заготовку винта (брусок) нужно тщательно </a:t>
            </a:r>
            <a:r>
              <a:rPr lang="ru-RU" sz="1800" dirty="0" err="1">
                <a:solidFill>
                  <a:schemeClr val="tx1"/>
                </a:solidFill>
              </a:rPr>
              <a:t>отфуговать</a:t>
            </a:r>
            <a:r>
              <a:rPr lang="ru-RU" sz="1800" dirty="0">
                <a:solidFill>
                  <a:schemeClr val="tx1"/>
                </a:solidFill>
              </a:rPr>
              <a:t>, соблюдая размер со всех четырех сторон. Затем наносят осевые линии, контуры шаблона вида сбоку 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3606" y="1261642"/>
            <a:ext cx="6956384" cy="5359078"/>
          </a:xfrm>
        </p:spPr>
      </p:pic>
    </p:spTree>
    <p:extLst>
      <p:ext uri="{BB962C8B-B14F-4D97-AF65-F5344CB8AC3E}">
        <p14:creationId xmlns:p14="http://schemas.microsoft.com/office/powerpoint/2010/main" val="4189214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522</TotalTime>
  <Words>982</Words>
  <Application>Microsoft Office PowerPoint</Application>
  <PresentationFormat>Широкоэкранный</PresentationFormat>
  <Paragraphs>40</Paragraphs>
  <Slides>17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Arial</vt:lpstr>
      <vt:lpstr>Calibri</vt:lpstr>
      <vt:lpstr>Trebuchet MS</vt:lpstr>
      <vt:lpstr>Wingdings 3</vt:lpstr>
      <vt:lpstr>Грань</vt:lpstr>
      <vt:lpstr>ВОЗДУШНЫЙ ВИНТ </vt:lpstr>
      <vt:lpstr>История создания воздушного винта.</vt:lpstr>
      <vt:lpstr>Воздушный винт Леонардо да Винчи считают прототипом современного несущего винта, а его самого —изобретателем геликоптера, или, как его называют в России, — вертолёта. Кстати, слово «геликоптер» родственно слову «геликоид» и происходит от слов греческого языка ëλικου (спираль, винт) и πτεoóν (крыло). Появилось оно только в 1860-е годы, почти через четыре столетия после того, как был сделал этот рисунок.</vt:lpstr>
      <vt:lpstr>Да Винчи вполне мог позаимствовать идею «запуска» для своей кон-струкции у «летающей вертушки» — игрушки родом из Древнего Китая. Это был стержень с винтом из птичьих перьев на конце. Его раскручивали руками или с помощью намотанной на стержень нити и отпускали. Современный вариант — примитивный вертолёт «муха», его легко смастерить самим.</vt:lpstr>
      <vt:lpstr>Технические параметры лопастных винтов </vt:lpstr>
      <vt:lpstr>          Материалы и инструменты.</vt:lpstr>
      <vt:lpstr>Выбор материала.</vt:lpstr>
      <vt:lpstr>ПОСЛЕДОВАТЕЛЬНОСТЬ ИЗГОТОВЛЕНИЯ  По чертежу воздушного винта прежде всего необходимо изготовить металлические или фанерные шаблоны </vt:lpstr>
      <vt:lpstr>Заготовку винта (брусок) нужно тщательно отфуговать, соблюдая размер со всех четырех сторон. Затем наносят осевые линии, контуры шаблона вида сбоку </vt:lpstr>
      <vt:lpstr>Следующая операция — обработка по контуру вида сверху. Лишняя древесина удаляется на ленточной пиле, если ее нет — ручной лобзик с мелкозубой пилой. Эта работа должна быть выполнена очень точно, поэтому торопиться не следует.</vt:lpstr>
      <vt:lpstr>Изделие приобрело очертания винта. Теперь начинается самая ответственная часть работы — придание лопастям нужного аэродинамического профиля. Продолжаем размечать винт согласно чертежа. </vt:lpstr>
      <vt:lpstr>Размечаем вид сбоку согласно чертежа и обрабатываем заготовку рубанком. СОБЛЮДАЕМ ТЕХНИКУ БЕЗОПАСНОСТИ ПРИ РАБОТЕ С РЕЖУЩИМ ИНСТРУМЕНТОМ !!!</vt:lpstr>
      <vt:lpstr>Продолжаем придавать нашему винту правильную форму, при этом следует помнить, что одна сторона лопасти плоская, другая выпуклая. Главный инструмент для придания лопастям нужного профиля — остро отточенный сапожный нож или скальпель. Древесину удаляют последовательно и не спеша, сначала делая мелкие короткие натесы во избежание отщепления по слою.</vt:lpstr>
      <vt:lpstr>После грубой обработки лопастей винт доводится до кондиции напильниками и наждачной бумагой. После того как нижняя (плоская) поверхность лопасти будет окончательно доведена по шаблонам, начинается доводка верхней (выпуклой) поверхности. Проверка ведется с помощью контршаблонов. От тщательности выполнения этой операции зависит качество винта. При зачистке поверхности деревянного винта следует учитывать направление волокон древесины; строгание, циклевку и ошкуривание можно вести только по слою» во избежание задиров и образования шероховатых участков.</vt:lpstr>
      <vt:lpstr>              БАЛАНСИРОВКА Изготовленный винт должен быть тщательно отбалансирован, то есть приведен в такое состояние, когда вес его лопастей совершенно одинаков. В противном случае при вращении винта возникает тряска, которая может повлечь за собой разрушение жизненно важных узлов всей машины.</vt:lpstr>
      <vt:lpstr>     ОТДЕЛКА И ОКРАСКА ВИНТА Готовый и тщательно отбалансированный винт должен быть окрашен или отлакирован для предохранения его от атмосферных воздействий, а также для защиты от горюче-смазочных материалов.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ВОЗДУШНЫЙ ВИНТ</dc:title>
  <dc:creator>mj</dc:creator>
  <cp:lastModifiedBy>mj</cp:lastModifiedBy>
  <cp:revision>32</cp:revision>
  <dcterms:created xsi:type="dcterms:W3CDTF">2016-12-10T07:17:20Z</dcterms:created>
  <dcterms:modified xsi:type="dcterms:W3CDTF">2016-12-16T16:12:35Z</dcterms:modified>
</cp:coreProperties>
</file>